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Lst>
  <p:sldSz cy="5143500" cx="9144000"/>
  <p:notesSz cx="6858000" cy="9947275"/>
  <p:embeddedFontLst>
    <p:embeddedFont>
      <p:font typeface="Roboto"/>
      <p:regular r:id="rId282"/>
      <p:bold r:id="rId283"/>
      <p:italic r:id="rId284"/>
      <p:boldItalic r:id="rId285"/>
    </p:embeddedFont>
    <p:embeddedFont>
      <p:font typeface="Quattrocento Sans"/>
      <p:regular r:id="rId286"/>
      <p:bold r:id="rId287"/>
      <p:italic r:id="rId288"/>
      <p:boldItalic r:id="rId289"/>
    </p:embeddedFont>
    <p:embeddedFont>
      <p:font typeface="Open Sans"/>
      <p:regular r:id="rId290"/>
      <p:bold r:id="rId291"/>
      <p:italic r:id="rId292"/>
      <p:boldItalic r:id="rId2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4" roundtripDataSignature="AMtx7miTYFu5erMwn865Eq9+BrDtE/Ol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282ACB-FD60-49D6-AB09-F6B26F37B2F0}">
  <a:tblStyle styleId="{78282ACB-FD60-49D6-AB09-F6B26F37B2F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A68323F-FA61-4B69-9EDB-8B5C8D862B0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A001AF-CEE6-4769-8AAF-EEBCAD7BD81D}"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customschemas.google.com/relationships/presentationmetadata" Target="meta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OpenSans-bold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OpenSans-italic.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OpenSans-bold.fntdata"/><Relationship Id="rId67" Type="http://schemas.openxmlformats.org/officeDocument/2006/relationships/slide" Target="slides/slide61.xml"/><Relationship Id="rId290" Type="http://schemas.openxmlformats.org/officeDocument/2006/relationships/font" Target="fonts/OpenSans-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QuattrocentoSans-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Roboto-boldItalic.fntdata"/><Relationship Id="rId163" Type="http://schemas.openxmlformats.org/officeDocument/2006/relationships/slide" Target="slides/slide157.xml"/><Relationship Id="rId284" Type="http://schemas.openxmlformats.org/officeDocument/2006/relationships/font" Target="fonts/Roboto-italic.fntdata"/><Relationship Id="rId162" Type="http://schemas.openxmlformats.org/officeDocument/2006/relationships/slide" Target="slides/slide156.xml"/><Relationship Id="rId283" Type="http://schemas.openxmlformats.org/officeDocument/2006/relationships/font" Target="fonts/Roboto-bold.fntdata"/><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QuattrocentoSans-boldItalic.fntdata"/><Relationship Id="rId167" Type="http://schemas.openxmlformats.org/officeDocument/2006/relationships/slide" Target="slides/slide161.xml"/><Relationship Id="rId288" Type="http://schemas.openxmlformats.org/officeDocument/2006/relationships/font" Target="fonts/QuattrocentoSans-italic.fntdata"/><Relationship Id="rId166" Type="http://schemas.openxmlformats.org/officeDocument/2006/relationships/slide" Target="slides/slide160.xml"/><Relationship Id="rId287" Type="http://schemas.openxmlformats.org/officeDocument/2006/relationships/font" Target="fonts/QuattrocentoSan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Roboto-regular.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787126"/>
            <a:ext cx="5486400" cy="391674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0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3" name="Google Shape;1713;p10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14" name="Google Shape;1714;p10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15" name="Google Shape;1715;p10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10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10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30" name="Google Shape;1730;p10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31" name="Google Shape;1731;p10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10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6" name="Google Shape;1746;p10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47" name="Google Shape;1747;p10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48" name="Google Shape;1748;p10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10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10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7" name="Google Shape;1777;p10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78" name="Google Shape;1778;p10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79" name="Google Shape;1779;p10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10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4" name="Google Shape;1794;p10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95" name="Google Shape;1795;p10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96" name="Google Shape;1796;p10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10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0" name="Google Shape;1810;p10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11" name="Google Shape;1811;p10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12" name="Google Shape;1812;p10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10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0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5" name="Google Shape;1845;p10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46" name="Google Shape;1846;p10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47" name="Google Shape;1847;p10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10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862" name="Google Shape;1862;p10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3" name="Google Shape;1863;p109: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1: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0" name="Google Shape;220;p11: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1" name="Google Shape;221;p11: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11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1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11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1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11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11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11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11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11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1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11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2: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6" name="Google Shape;236;p12: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7" name="Google Shape;237;p12: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12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12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2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12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2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p12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4" name="Google Shape;2074;p12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75" name="Google Shape;2075;p12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76" name="Google Shape;2076;p12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12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2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12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2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2" name="Google Shape;2102;p12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03" name="Google Shape;2103;p12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04" name="Google Shape;2104;p12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12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2" name="Google Shape;2122;p12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23" name="Google Shape;2123;p12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24" name="Google Shape;2124;p12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12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12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3: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2" name="Google Shape;252;p13: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3" name="Google Shape;253;p13: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13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6" name="Google Shape;2176;p13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77" name="Google Shape;2177;p13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78" name="Google Shape;2178;p13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p13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4" name="Google Shape;2194;p13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95" name="Google Shape;2195;p13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96" name="Google Shape;2196;p13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3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6" name="Google Shape;2216;p13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17" name="Google Shape;2217;p13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18" name="Google Shape;2218;p13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13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3" name="Google Shape;2233;p13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34" name="Google Shape;2234;p13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35" name="Google Shape;2235;p13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3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p13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4" name="Google Shape;2264;p13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65" name="Google Shape;2265;p13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66" name="Google Shape;2266;p13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13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p13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p13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3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6" name="Google Shape;2316;p139: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17" name="Google Shape;2317;p139: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18" name="Google Shape;2318;p139: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14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4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14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4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14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4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p14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4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14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4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14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4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14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4" name="Google Shape;2424;p14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425" name="Google Shape;2425;p14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26" name="Google Shape;2426;p14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14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14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14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4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5: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7" name="Google Shape;277;p15: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8" name="Google Shape;278;p15: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15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5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p15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5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5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5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15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5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p15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5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15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5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p15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5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p15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5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p15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5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p15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6: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3" name="Google Shape;293;p16: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4" name="Google Shape;294;p16: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16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6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p16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4" name="Google Shape;2644;p16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45" name="Google Shape;2645;p16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46" name="Google Shape;2646;p16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16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p16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63" name="Google Shape;2663;p16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64" name="Google Shape;2664;p16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p16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1" name="Google Shape;2681;p16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82" name="Google Shape;2682;p16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83" name="Google Shape;2683;p16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p16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2" name="Google Shape;2702;p16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03" name="Google Shape;2703;p16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04" name="Google Shape;2704;p16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p16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3" name="Google Shape;2723;p16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24" name="Google Shape;2724;p16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25" name="Google Shape;2725;p16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p16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4" name="Google Shape;2744;p16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45" name="Google Shape;2745;p16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46" name="Google Shape;2746;p16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p16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3" name="Google Shape;2763;p16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64" name="Google Shape;2764;p16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65" name="Google Shape;2765;p16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p16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4" name="Google Shape;2784;p16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85" name="Google Shape;2785;p16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86" name="Google Shape;2786;p16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p16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1" name="Google Shape;2801;p16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02" name="Google Shape;2802;p16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03" name="Google Shape;2803;p16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9" name="Google Shape;309;p1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0" name="Google Shape;310;p1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p17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9" name="Google Shape;2819;p17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20" name="Google Shape;2820;p17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21" name="Google Shape;2821;p17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p17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8" name="Google Shape;2838;p17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39" name="Google Shape;2839;p17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40" name="Google Shape;2840;p17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p17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8" name="Google Shape;2858;p17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59" name="Google Shape;2859;p17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60" name="Google Shape;2860;p17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p17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7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p17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7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p17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7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p17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4" name="Google Shape;2924;p17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25" name="Google Shape;2925;p17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26" name="Google Shape;2926;p17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p17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7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17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7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1" name="Shape 2991"/>
        <p:cNvGrpSpPr/>
        <p:nvPr/>
      </p:nvGrpSpPr>
      <p:grpSpPr>
        <a:xfrm>
          <a:off x="0" y="0"/>
          <a:ext cx="0" cy="0"/>
          <a:chOff x="0" y="0"/>
          <a:chExt cx="0" cy="0"/>
        </a:xfrm>
      </p:grpSpPr>
      <p:sp>
        <p:nvSpPr>
          <p:cNvPr id="2992" name="Google Shape;2992;p17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7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8: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5" name="Google Shape;325;p18: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6" name="Google Shape;326;p18: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p18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8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p18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8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p18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8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18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6" name="Google Shape;3036;p18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37" name="Google Shape;3037;p18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38" name="Google Shape;3038;p18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p18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2" name="Google Shape;3052;p18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53" name="Google Shape;3053;p18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54" name="Google Shape;3054;p18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18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p18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69" name="Google Shape;3069;p18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70" name="Google Shape;3070;p18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p18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4" name="Google Shape;3084;p18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85" name="Google Shape;3085;p18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86" name="Google Shape;3086;p18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p18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8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p18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8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p18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8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9: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1" name="Google Shape;341;p19: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2" name="Google Shape;342;p19: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p19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9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p19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9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p19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9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p19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9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p19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9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19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8" name="Google Shape;3178;p19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79" name="Google Shape;3179;p19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80" name="Google Shape;3180;p19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19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4" name="Google Shape;3194;p19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95" name="Google Shape;3195;p19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96" name="Google Shape;3196;p19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19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8" name="Google Shape;3218;p19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19" name="Google Shape;3219;p19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20" name="Google Shape;3220;p19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p19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5" name="Google Shape;3235;p19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36" name="Google Shape;3236;p19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37" name="Google Shape;3237;p19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p19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9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3" name="Google Shape;103;p2: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4" name="Google Shape;104;p2: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0: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7" name="Google Shape;357;p20: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8" name="Google Shape;358;p20: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20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9" name="Google Shape;3259;p20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60" name="Google Shape;3260;p20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61" name="Google Shape;3261;p20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p20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6" name="Google Shape;3276;p20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77" name="Google Shape;3277;p20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78" name="Google Shape;3278;p20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p20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2" name="Google Shape;3292;p20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93" name="Google Shape;3293;p20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94" name="Google Shape;3294;p20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6" name="Shape 3306"/>
        <p:cNvGrpSpPr/>
        <p:nvPr/>
      </p:nvGrpSpPr>
      <p:grpSpPr>
        <a:xfrm>
          <a:off x="0" y="0"/>
          <a:ext cx="0" cy="0"/>
          <a:chOff x="0" y="0"/>
          <a:chExt cx="0" cy="0"/>
        </a:xfrm>
      </p:grpSpPr>
      <p:sp>
        <p:nvSpPr>
          <p:cNvPr id="3307" name="Google Shape;3307;p20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8" name="Google Shape;3308;p20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09" name="Google Shape;3309;p20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10" name="Google Shape;3310;p20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p20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4" name="Google Shape;3324;p20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25" name="Google Shape;3325;p20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26" name="Google Shape;3326;p20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p20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0" name="Google Shape;3340;p20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41" name="Google Shape;3341;p20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42" name="Google Shape;3342;p20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p20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0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p20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1" name="Google Shape;3371;p20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72" name="Google Shape;3372;p20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73" name="Google Shape;3373;p20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p20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p20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1: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4" name="Google Shape;374;p21: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5" name="Google Shape;375;p21: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p21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1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7" name="Shape 3407"/>
        <p:cNvGrpSpPr/>
        <p:nvPr/>
      </p:nvGrpSpPr>
      <p:grpSpPr>
        <a:xfrm>
          <a:off x="0" y="0"/>
          <a:ext cx="0" cy="0"/>
          <a:chOff x="0" y="0"/>
          <a:chExt cx="0" cy="0"/>
        </a:xfrm>
      </p:grpSpPr>
      <p:sp>
        <p:nvSpPr>
          <p:cNvPr id="3408" name="Google Shape;3408;p21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1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p21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1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21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1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p21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1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p21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1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p21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5" name="Google Shape;3445;p21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46" name="Google Shape;3446;p21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47" name="Google Shape;3447;p21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p21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3" name="Google Shape;3463;p21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64" name="Google Shape;3464;p21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65" name="Google Shape;3465;p21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21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4" name="Google Shape;3484;p21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85" name="Google Shape;3485;p21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86" name="Google Shape;3486;p21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p21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3" name="Google Shape;3503;p21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04" name="Google Shape;3504;p21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05" name="Google Shape;3505;p21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22: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91" name="Google Shape;391;p22: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2" name="Google Shape;392;p22: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p22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9" name="Google Shape;3519;p22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20" name="Google Shape;3520;p22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21" name="Google Shape;3521;p22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p22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6" name="Google Shape;3536;p22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37" name="Google Shape;3537;p22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38" name="Google Shape;3538;p22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p22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2" name="Google Shape;3552;p22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53" name="Google Shape;3553;p22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54" name="Google Shape;3554;p22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p22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22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2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p22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2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p22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2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3" name="Shape 3633"/>
        <p:cNvGrpSpPr/>
        <p:nvPr/>
      </p:nvGrpSpPr>
      <p:grpSpPr>
        <a:xfrm>
          <a:off x="0" y="0"/>
          <a:ext cx="0" cy="0"/>
          <a:chOff x="0" y="0"/>
          <a:chExt cx="0" cy="0"/>
        </a:xfrm>
      </p:grpSpPr>
      <p:sp>
        <p:nvSpPr>
          <p:cNvPr id="3634" name="Google Shape;3634;p22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2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p22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9" name="Google Shape;3649;p22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50" name="Google Shape;3650;p22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51" name="Google Shape;3651;p22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p22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5" name="Google Shape;3665;p22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66" name="Google Shape;3666;p22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67" name="Google Shape;3667;p22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9" name="Google Shape;409;p2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0" name="Google Shape;410;p2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p23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4" name="Google Shape;3684;p23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85" name="Google Shape;3685;p23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86" name="Google Shape;3686;p23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0" name="Shape 3700"/>
        <p:cNvGrpSpPr/>
        <p:nvPr/>
      </p:nvGrpSpPr>
      <p:grpSpPr>
        <a:xfrm>
          <a:off x="0" y="0"/>
          <a:ext cx="0" cy="0"/>
          <a:chOff x="0" y="0"/>
          <a:chExt cx="0" cy="0"/>
        </a:xfrm>
      </p:grpSpPr>
      <p:sp>
        <p:nvSpPr>
          <p:cNvPr id="3701" name="Google Shape;3701;p23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3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4" name="Shape 3714"/>
        <p:cNvGrpSpPr/>
        <p:nvPr/>
      </p:nvGrpSpPr>
      <p:grpSpPr>
        <a:xfrm>
          <a:off x="0" y="0"/>
          <a:ext cx="0" cy="0"/>
          <a:chOff x="0" y="0"/>
          <a:chExt cx="0" cy="0"/>
        </a:xfrm>
      </p:grpSpPr>
      <p:sp>
        <p:nvSpPr>
          <p:cNvPr id="3715" name="Google Shape;3715;p23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3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p23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3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p23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3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p23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3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8" name="Shape 3778"/>
        <p:cNvGrpSpPr/>
        <p:nvPr/>
      </p:nvGrpSpPr>
      <p:grpSpPr>
        <a:xfrm>
          <a:off x="0" y="0"/>
          <a:ext cx="0" cy="0"/>
          <a:chOff x="0" y="0"/>
          <a:chExt cx="0" cy="0"/>
        </a:xfrm>
      </p:grpSpPr>
      <p:sp>
        <p:nvSpPr>
          <p:cNvPr id="3779" name="Google Shape;3779;p23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3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6" name="Shape 3786"/>
        <p:cNvGrpSpPr/>
        <p:nvPr/>
      </p:nvGrpSpPr>
      <p:grpSpPr>
        <a:xfrm>
          <a:off x="0" y="0"/>
          <a:ext cx="0" cy="0"/>
          <a:chOff x="0" y="0"/>
          <a:chExt cx="0" cy="0"/>
        </a:xfrm>
      </p:grpSpPr>
      <p:sp>
        <p:nvSpPr>
          <p:cNvPr id="3787" name="Google Shape;3787;p23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3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0" name="Shape 3800"/>
        <p:cNvGrpSpPr/>
        <p:nvPr/>
      </p:nvGrpSpPr>
      <p:grpSpPr>
        <a:xfrm>
          <a:off x="0" y="0"/>
          <a:ext cx="0" cy="0"/>
          <a:chOff x="0" y="0"/>
          <a:chExt cx="0" cy="0"/>
        </a:xfrm>
      </p:grpSpPr>
      <p:sp>
        <p:nvSpPr>
          <p:cNvPr id="3801" name="Google Shape;3801;p23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3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p23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3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5" name="Google Shape;425;p2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6" name="Google Shape;426;p2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p24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4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4" name="Shape 3844"/>
        <p:cNvGrpSpPr/>
        <p:nvPr/>
      </p:nvGrpSpPr>
      <p:grpSpPr>
        <a:xfrm>
          <a:off x="0" y="0"/>
          <a:ext cx="0" cy="0"/>
          <a:chOff x="0" y="0"/>
          <a:chExt cx="0" cy="0"/>
        </a:xfrm>
      </p:grpSpPr>
      <p:sp>
        <p:nvSpPr>
          <p:cNvPr id="3845" name="Google Shape;3845;p24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4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p24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7" name="Google Shape;3857;p242: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58" name="Google Shape;3858;p242: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59" name="Google Shape;3859;p242: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p24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4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1" name="Shape 3881"/>
        <p:cNvGrpSpPr/>
        <p:nvPr/>
      </p:nvGrpSpPr>
      <p:grpSpPr>
        <a:xfrm>
          <a:off x="0" y="0"/>
          <a:ext cx="0" cy="0"/>
          <a:chOff x="0" y="0"/>
          <a:chExt cx="0" cy="0"/>
        </a:xfrm>
      </p:grpSpPr>
      <p:sp>
        <p:nvSpPr>
          <p:cNvPr id="3882" name="Google Shape;3882;p24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4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p24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4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p24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4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p24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4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p24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4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p24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4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2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2" name="Google Shape;442;p2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3" name="Google Shape;443;p2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p25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5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p25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5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9" name="Shape 4009"/>
        <p:cNvGrpSpPr/>
        <p:nvPr/>
      </p:nvGrpSpPr>
      <p:grpSpPr>
        <a:xfrm>
          <a:off x="0" y="0"/>
          <a:ext cx="0" cy="0"/>
          <a:chOff x="0" y="0"/>
          <a:chExt cx="0" cy="0"/>
        </a:xfrm>
      </p:grpSpPr>
      <p:sp>
        <p:nvSpPr>
          <p:cNvPr id="4010" name="Google Shape;4010;p25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5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p25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5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7" name="Shape 4037"/>
        <p:cNvGrpSpPr/>
        <p:nvPr/>
      </p:nvGrpSpPr>
      <p:grpSpPr>
        <a:xfrm>
          <a:off x="0" y="0"/>
          <a:ext cx="0" cy="0"/>
          <a:chOff x="0" y="0"/>
          <a:chExt cx="0" cy="0"/>
        </a:xfrm>
      </p:grpSpPr>
      <p:sp>
        <p:nvSpPr>
          <p:cNvPr id="4038" name="Google Shape;4038;p25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5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p25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5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p25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5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0" name="Shape 4080"/>
        <p:cNvGrpSpPr/>
        <p:nvPr/>
      </p:nvGrpSpPr>
      <p:grpSpPr>
        <a:xfrm>
          <a:off x="0" y="0"/>
          <a:ext cx="0" cy="0"/>
          <a:chOff x="0" y="0"/>
          <a:chExt cx="0" cy="0"/>
        </a:xfrm>
      </p:grpSpPr>
      <p:sp>
        <p:nvSpPr>
          <p:cNvPr id="4081" name="Google Shape;4081;p25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5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4" name="Shape 4094"/>
        <p:cNvGrpSpPr/>
        <p:nvPr/>
      </p:nvGrpSpPr>
      <p:grpSpPr>
        <a:xfrm>
          <a:off x="0" y="0"/>
          <a:ext cx="0" cy="0"/>
          <a:chOff x="0" y="0"/>
          <a:chExt cx="0" cy="0"/>
        </a:xfrm>
      </p:grpSpPr>
      <p:sp>
        <p:nvSpPr>
          <p:cNvPr id="4095" name="Google Shape;4095;p25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5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p25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5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60" name="Google Shape;460;p2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 name="Google Shape;461;p2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p26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6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5" name="Shape 4135"/>
        <p:cNvGrpSpPr/>
        <p:nvPr/>
      </p:nvGrpSpPr>
      <p:grpSpPr>
        <a:xfrm>
          <a:off x="0" y="0"/>
          <a:ext cx="0" cy="0"/>
          <a:chOff x="0" y="0"/>
          <a:chExt cx="0" cy="0"/>
        </a:xfrm>
      </p:grpSpPr>
      <p:sp>
        <p:nvSpPr>
          <p:cNvPr id="4136" name="Google Shape;4136;p26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6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p26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1" name="Google Shape;4151;p26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52" name="Google Shape;4152;p26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3" name="Google Shape;4153;p26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p26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6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p26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3" name="Google Shape;4183;p26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84" name="Google Shape;4184;p26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85" name="Google Shape;4185;p26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8" name="Shape 4198"/>
        <p:cNvGrpSpPr/>
        <p:nvPr/>
      </p:nvGrpSpPr>
      <p:grpSpPr>
        <a:xfrm>
          <a:off x="0" y="0"/>
          <a:ext cx="0" cy="0"/>
          <a:chOff x="0" y="0"/>
          <a:chExt cx="0" cy="0"/>
        </a:xfrm>
      </p:grpSpPr>
      <p:sp>
        <p:nvSpPr>
          <p:cNvPr id="4199" name="Google Shape;4199;p26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0" name="Google Shape;4200;p26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01" name="Google Shape;4201;p26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02" name="Google Shape;4202;p26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8" name="Shape 4218"/>
        <p:cNvGrpSpPr/>
        <p:nvPr/>
      </p:nvGrpSpPr>
      <p:grpSpPr>
        <a:xfrm>
          <a:off x="0" y="0"/>
          <a:ext cx="0" cy="0"/>
          <a:chOff x="0" y="0"/>
          <a:chExt cx="0" cy="0"/>
        </a:xfrm>
      </p:grpSpPr>
      <p:sp>
        <p:nvSpPr>
          <p:cNvPr id="4219" name="Google Shape;4219;p26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0" name="Google Shape;4220;p26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21" name="Google Shape;4221;p26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22" name="Google Shape;4222;p26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8" name="Shape 4258"/>
        <p:cNvGrpSpPr/>
        <p:nvPr/>
      </p:nvGrpSpPr>
      <p:grpSpPr>
        <a:xfrm>
          <a:off x="0" y="0"/>
          <a:ext cx="0" cy="0"/>
          <a:chOff x="0" y="0"/>
          <a:chExt cx="0" cy="0"/>
        </a:xfrm>
      </p:grpSpPr>
      <p:sp>
        <p:nvSpPr>
          <p:cNvPr id="4259" name="Google Shape;4259;p26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0" name="Google Shape;4260;p26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61" name="Google Shape;4261;p26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62" name="Google Shape;4262;p26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p26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6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p26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6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2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79" name="Google Shape;479;p2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0" name="Google Shape;480;p2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0" name="Shape 4310"/>
        <p:cNvGrpSpPr/>
        <p:nvPr/>
      </p:nvGrpSpPr>
      <p:grpSpPr>
        <a:xfrm>
          <a:off x="0" y="0"/>
          <a:ext cx="0" cy="0"/>
          <a:chOff x="0" y="0"/>
          <a:chExt cx="0" cy="0"/>
        </a:xfrm>
      </p:grpSpPr>
      <p:sp>
        <p:nvSpPr>
          <p:cNvPr id="4311" name="Google Shape;4311;p27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7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5" name="Shape 4325"/>
        <p:cNvGrpSpPr/>
        <p:nvPr/>
      </p:nvGrpSpPr>
      <p:grpSpPr>
        <a:xfrm>
          <a:off x="0" y="0"/>
          <a:ext cx="0" cy="0"/>
          <a:chOff x="0" y="0"/>
          <a:chExt cx="0" cy="0"/>
        </a:xfrm>
      </p:grpSpPr>
      <p:sp>
        <p:nvSpPr>
          <p:cNvPr id="4326" name="Google Shape;4326;p27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7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27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1" name="Google Shape;4341;p27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42" name="Google Shape;4342;p27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43" name="Google Shape;4343;p27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p27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7" name="Google Shape;4357;p27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58" name="Google Shape;4358;p27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59" name="Google Shape;4359;p27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27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3" name="Google Shape;4373;p27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74" name="Google Shape;4374;p27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75" name="Google Shape;4375;p27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p27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0" name="Google Shape;4390;p27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91" name="Google Shape;4391;p27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92" name="Google Shape;4392;p27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97" name="Google Shape;497;p2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98" name="Google Shape;498;p2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13" name="Google Shape;513;p2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4" name="Google Shape;514;p2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3: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9" name="Google Shape;119;p3: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0" name="Google Shape;120;p3: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1" name="Google Shape;531;p3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2" name="Google Shape;532;p3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3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0" name="Google Shape;550;p3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1" name="Google Shape;551;p3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67" name="Google Shape;567;p3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8" name="Google Shape;568;p3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6" name="Google Shape;586;p3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7" name="Google Shape;587;p3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3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05" name="Google Shape;605;p3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6" name="Google Shape;606;p3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35: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21" name="Google Shape;621;p35: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2" name="Google Shape;622;p35: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36: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37" name="Google Shape;637;p36: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38" name="Google Shape;638;p36: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5" name="Google Shape;135;p4: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6" name="Google Shape;136;p4: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4: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6" name="Google Shape;766;p44: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767" name="Google Shape;767;p4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68" name="Google Shape;768;p44: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5: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1" name="Google Shape;791;p45: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792" name="Google Shape;792;p4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93" name="Google Shape;793;p45: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46: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1" name="Google Shape;811;p46: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12" name="Google Shape;812;p4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13" name="Google Shape;813;p46: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4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48: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4" name="Google Shape;844;p48: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45" name="Google Shape;845;p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46" name="Google Shape;846;p48: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49: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1" name="Google Shape;861;p49: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62" name="Google Shape;862;p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63" name="Google Shape;863;p49: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5: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5" name="Google Shape;155;p5: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6" name="Google Shape;156;p5: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0: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8" name="Google Shape;878;p50: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79" name="Google Shape;879;p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80" name="Google Shape;880;p50: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1: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5" name="Google Shape;895;p51: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96" name="Google Shape;896;p5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97" name="Google Shape;897;p51: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2: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2" name="Google Shape;912;p52: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913" name="Google Shape;913;p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14" name="Google Shape;914;p52: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53: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9" name="Google Shape;929;p53: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930" name="Google Shape;930;p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31" name="Google Shape;931;p53: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5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5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5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5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5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20" name="Google Shape;1020;p5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21" name="Google Shape;1021;p5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0" name="Google Shape;170;p6: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71" name="Google Shape;17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2" name="Google Shape;172;p6: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6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6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36" name="Google Shape;1036;p6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37" name="Google Shape;1037;p6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6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p6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52" name="Google Shape;1052;p6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53" name="Google Shape;1053;p6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6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67" name="Google Shape;1067;p6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8" name="Google Shape;1068;p62: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6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63: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83" name="Google Shape;1083;p63: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84" name="Google Shape;1084;p63: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64: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9" name="Google Shape;1099;p64: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100" name="Google Shape;1100;p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01" name="Google Shape;1101;p64: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65: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5" name="Google Shape;1115;p65: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116" name="Google Shape;1116;p6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17" name="Google Shape;1117;p65: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66: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4" name="Google Shape;1134;p66: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135" name="Google Shape;1135;p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36" name="Google Shape;1136;p66: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67:notes"/>
          <p:cNvSpPr/>
          <p:nvPr>
            <p:ph idx="2" type="sldImg"/>
          </p:nvPr>
        </p:nvSpPr>
        <p:spPr>
          <a:xfrm>
            <a:off x="-177800" y="811213"/>
            <a:ext cx="7213600" cy="4059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51" name="Google Shape;1151;p67: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152" name="Google Shape;1152;p6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3" name="Google Shape;1153;p67: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6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p68: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74" name="Google Shape;1174;p68: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75" name="Google Shape;1175;p68: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6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69: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96" name="Google Shape;1196;p69: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97" name="Google Shape;1197;p69: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7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p70: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14" name="Google Shape;1214;p70: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5" name="Google Shape;1215;p70: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7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71: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32" name="Google Shape;1232;p71: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33" name="Google Shape;1233;p71: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7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72: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48" name="Google Shape;1248;p72: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9" name="Google Shape;1249;p72: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7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7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7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7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7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7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7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6" name="Google Shape;1366;p7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67" name="Google Shape;1367;p7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68" name="Google Shape;1368;p7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8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3" name="Google Shape;1383;p8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84" name="Google Shape;1384;p8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85" name="Google Shape;1385;p8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8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0" name="Google Shape;1400;p8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01" name="Google Shape;1401;p8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02" name="Google Shape;1402;p8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8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8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1" name="Google Shape;1431;p8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32" name="Google Shape;1432;p8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33" name="Google Shape;1433;p8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8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p8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50" name="Google Shape;1450;p8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51" name="Google Shape;1451;p8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8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p8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66" name="Google Shape;1466;p8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67" name="Google Shape;1467;p8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8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p8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82" name="Google Shape;1482;p8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83" name="Google Shape;1483;p8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8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7" name="Google Shape;1497;p8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98" name="Google Shape;1498;p8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99" name="Google Shape;1499;p8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8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8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14" name="Google Shape;1514;p8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15" name="Google Shape;1515;p8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8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8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33" name="Google Shape;1533;p8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34" name="Google Shape;1534;p8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9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p9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49" name="Google Shape;1549;p9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50" name="Google Shape;1550;p9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9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p9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65" name="Google Shape;1565;p9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66" name="Google Shape;1566;p9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9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p9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81" name="Google Shape;1581;p9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82" name="Google Shape;1582;p9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9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9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0" name="Google Shape;1610;p9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11" name="Google Shape;1611;p9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12" name="Google Shape;1612;p9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9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9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8" name="Google Shape;1638;p9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39" name="Google Shape;1639;p9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40" name="Google Shape;1640;p9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9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9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55" name="Google Shape;1655;p9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56" name="Google Shape;1656;p9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9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0" name="Google Shape;1670;p9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71" name="Google Shape;1671;p9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72" name="Google Shape;1672;p9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9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4" name="Google Shape;1694;p9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95" name="Google Shape;1695;p9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96" name="Google Shape;1696;p9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 name="Shape 14"/>
        <p:cNvGrpSpPr/>
        <p:nvPr/>
      </p:nvGrpSpPr>
      <p:grpSpPr>
        <a:xfrm>
          <a:off x="0" y="0"/>
          <a:ext cx="0" cy="0"/>
          <a:chOff x="0" y="0"/>
          <a:chExt cx="0" cy="0"/>
        </a:xfrm>
      </p:grpSpPr>
      <p:sp>
        <p:nvSpPr>
          <p:cNvPr id="15" name="Google Shape;15;p277"/>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7"/>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7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27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2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2" name="Shape 82"/>
        <p:cNvGrpSpPr/>
        <p:nvPr/>
      </p:nvGrpSpPr>
      <p:grpSpPr>
        <a:xfrm>
          <a:off x="0" y="0"/>
          <a:ext cx="0" cy="0"/>
          <a:chOff x="0" y="0"/>
          <a:chExt cx="0" cy="0"/>
        </a:xfrm>
      </p:grpSpPr>
      <p:sp>
        <p:nvSpPr>
          <p:cNvPr id="83" name="Google Shape;83;p28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8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86"/>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286"/>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87" name="Google Shape;87;p2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2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2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7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278"/>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3" name="Google Shape;23;p2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2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2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sp>
        <p:nvSpPr>
          <p:cNvPr id="27" name="Google Shape;27;p279"/>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79"/>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79"/>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279"/>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31" name="Google Shape;31;p27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27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2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279"/>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5" name="Shape 35"/>
        <p:cNvGrpSpPr/>
        <p:nvPr/>
      </p:nvGrpSpPr>
      <p:grpSpPr>
        <a:xfrm>
          <a:off x="0" y="0"/>
          <a:ext cx="0" cy="0"/>
          <a:chOff x="0" y="0"/>
          <a:chExt cx="0" cy="0"/>
        </a:xfrm>
      </p:grpSpPr>
      <p:sp>
        <p:nvSpPr>
          <p:cNvPr id="36" name="Google Shape;36;p28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2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2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281"/>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81"/>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81"/>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81"/>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45" name="Google Shape;45;p2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2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281"/>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28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282"/>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2" name="Google Shape;52;p282"/>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3" name="Google Shape;53;p282"/>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4" name="Google Shape;54;p282"/>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5" name="Google Shape;55;p2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2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8" name="Shape 58"/>
        <p:cNvGrpSpPr/>
        <p:nvPr/>
      </p:nvGrpSpPr>
      <p:grpSpPr>
        <a:xfrm>
          <a:off x="0" y="0"/>
          <a:ext cx="0" cy="0"/>
          <a:chOff x="0" y="0"/>
          <a:chExt cx="0" cy="0"/>
        </a:xfrm>
      </p:grpSpPr>
      <p:sp>
        <p:nvSpPr>
          <p:cNvPr id="59" name="Google Shape;59;p283"/>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83"/>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83"/>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283"/>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3" name="Google Shape;63;p283"/>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64" name="Google Shape;64;p283"/>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283"/>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2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7" name="Shape 67"/>
        <p:cNvGrpSpPr/>
        <p:nvPr/>
      </p:nvGrpSpPr>
      <p:grpSpPr>
        <a:xfrm>
          <a:off x="0" y="0"/>
          <a:ext cx="0" cy="0"/>
          <a:chOff x="0" y="0"/>
          <a:chExt cx="0" cy="0"/>
        </a:xfrm>
      </p:grpSpPr>
      <p:sp>
        <p:nvSpPr>
          <p:cNvPr id="68" name="Google Shape;68;p284"/>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84"/>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84"/>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284"/>
          <p:cNvSpPr/>
          <p:nvPr>
            <p:ph idx="2" type="pic"/>
          </p:nvPr>
        </p:nvSpPr>
        <p:spPr>
          <a:xfrm>
            <a:off x="11" y="0"/>
            <a:ext cx="9143989" cy="3686307"/>
          </a:xfrm>
          <a:prstGeom prst="rect">
            <a:avLst/>
          </a:prstGeom>
          <a:noFill/>
          <a:ln>
            <a:noFill/>
          </a:ln>
        </p:spPr>
      </p:sp>
      <p:sp>
        <p:nvSpPr>
          <p:cNvPr id="72" name="Google Shape;72;p284"/>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3" name="Google Shape;73;p2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2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2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28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85"/>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9" name="Google Shape;79;p2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2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6"/>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276"/>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27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276"/>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0" name="Google Shape;10;p2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2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2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276"/>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9.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6.png"/><Relationship Id="rId4" Type="http://schemas.openxmlformats.org/officeDocument/2006/relationships/image" Target="../media/image116.png"/><Relationship Id="rId5"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53.png"/><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12.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27.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28.png"/><Relationship Id="rId4" Type="http://schemas.openxmlformats.org/officeDocument/2006/relationships/image" Target="../media/image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3.jpg"/><Relationship Id="rId4" Type="http://schemas.openxmlformats.org/officeDocument/2006/relationships/image" Target="../media/image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21.png"/><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4.png"/><Relationship Id="rId4" Type="http://schemas.openxmlformats.org/officeDocument/2006/relationships/image" Target="../media/image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7.png"/><Relationship Id="rId4" Type="http://schemas.openxmlformats.org/officeDocument/2006/relationships/image" Target="../media/image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22.png"/><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26.pn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4.png"/><Relationship Id="rId4" Type="http://schemas.openxmlformats.org/officeDocument/2006/relationships/image" Target="../media/image12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18.png"/><Relationship Id="rId4" Type="http://schemas.openxmlformats.org/officeDocument/2006/relationships/image" Target="../media/image124.png"/><Relationship Id="rId5"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4.png"/><Relationship Id="rId4" Type="http://schemas.openxmlformats.org/officeDocument/2006/relationships/image" Target="../media/image123.png"/><Relationship Id="rId5" Type="http://schemas.openxmlformats.org/officeDocument/2006/relationships/image" Target="../media/image132.png"/><Relationship Id="rId6"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4.png"/><Relationship Id="rId4" Type="http://schemas.openxmlformats.org/officeDocument/2006/relationships/image" Target="../media/image137.jpg"/><Relationship Id="rId5" Type="http://schemas.openxmlformats.org/officeDocument/2006/relationships/image" Target="../media/image14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4.png"/><Relationship Id="rId4" Type="http://schemas.openxmlformats.org/officeDocument/2006/relationships/image" Target="../media/image133.jpg"/><Relationship Id="rId5" Type="http://schemas.openxmlformats.org/officeDocument/2006/relationships/image" Target="../media/image138.png"/><Relationship Id="rId6" Type="http://schemas.openxmlformats.org/officeDocument/2006/relationships/image" Target="../media/image130.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4.png"/><Relationship Id="rId4" Type="http://schemas.openxmlformats.org/officeDocument/2006/relationships/image" Target="../media/image13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4.png"/><Relationship Id="rId4" Type="http://schemas.openxmlformats.org/officeDocument/2006/relationships/image" Target="../media/image143.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42.png"/><Relationship Id="rId4" Type="http://schemas.openxmlformats.org/officeDocument/2006/relationships/image" Target="../media/image14.png"/><Relationship Id="rId5" Type="http://schemas.openxmlformats.org/officeDocument/2006/relationships/image" Target="../media/image1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34.png"/><Relationship Id="rId4" Type="http://schemas.openxmlformats.org/officeDocument/2006/relationships/image" Target="../media/image153.png"/><Relationship Id="rId5" Type="http://schemas.openxmlformats.org/officeDocument/2006/relationships/image" Target="../media/image1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35.png"/><Relationship Id="rId4" Type="http://schemas.openxmlformats.org/officeDocument/2006/relationships/image" Target="../media/image1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36.png"/><Relationship Id="rId4" Type="http://schemas.openxmlformats.org/officeDocument/2006/relationships/image" Target="../media/image1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40.jpg"/><Relationship Id="rId4" Type="http://schemas.openxmlformats.org/officeDocument/2006/relationships/image" Target="../media/image1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4.png"/><Relationship Id="rId4" Type="http://schemas.openxmlformats.org/officeDocument/2006/relationships/image" Target="../media/image139.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47.png"/><Relationship Id="rId4" Type="http://schemas.openxmlformats.org/officeDocument/2006/relationships/image" Target="../media/image1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5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44.png"/><Relationship Id="rId4" Type="http://schemas.openxmlformats.org/officeDocument/2006/relationships/image" Target="../media/image14.png"/><Relationship Id="rId5" Type="http://schemas.openxmlformats.org/officeDocument/2006/relationships/image" Target="../media/image146.png"/><Relationship Id="rId6" Type="http://schemas.openxmlformats.org/officeDocument/2006/relationships/image" Target="../media/image1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50.png"/><Relationship Id="rId4" Type="http://schemas.openxmlformats.org/officeDocument/2006/relationships/image" Target="../media/image14.png"/><Relationship Id="rId5" Type="http://schemas.openxmlformats.org/officeDocument/2006/relationships/image" Target="../media/image16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48.png"/><Relationship Id="rId4" Type="http://schemas.openxmlformats.org/officeDocument/2006/relationships/image" Target="../media/image1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4.png"/><Relationship Id="rId4" Type="http://schemas.openxmlformats.org/officeDocument/2006/relationships/image" Target="../media/image159.png"/><Relationship Id="rId5" Type="http://schemas.openxmlformats.org/officeDocument/2006/relationships/image" Target="../media/image15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55.png"/><Relationship Id="rId4" Type="http://schemas.openxmlformats.org/officeDocument/2006/relationships/image" Target="../media/image1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58.png"/><Relationship Id="rId4" Type="http://schemas.openxmlformats.org/officeDocument/2006/relationships/image" Target="../media/image1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4.png"/><Relationship Id="rId4" Type="http://schemas.openxmlformats.org/officeDocument/2006/relationships/image" Target="../media/image16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4.png"/><Relationship Id="rId4" Type="http://schemas.openxmlformats.org/officeDocument/2006/relationships/image" Target="../media/image183.png"/><Relationship Id="rId5" Type="http://schemas.openxmlformats.org/officeDocument/2006/relationships/image" Target="../media/image15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4.png"/><Relationship Id="rId4" Type="http://schemas.openxmlformats.org/officeDocument/2006/relationships/image" Target="../media/image15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4.png"/><Relationship Id="rId4" Type="http://schemas.openxmlformats.org/officeDocument/2006/relationships/image" Target="../media/image183.png"/><Relationship Id="rId5" Type="http://schemas.openxmlformats.org/officeDocument/2006/relationships/image" Target="../media/image16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4.png"/><Relationship Id="rId4" Type="http://schemas.openxmlformats.org/officeDocument/2006/relationships/image" Target="../media/image156.png"/><Relationship Id="rId5" Type="http://schemas.openxmlformats.org/officeDocument/2006/relationships/image" Target="../media/image166.png"/><Relationship Id="rId6" Type="http://schemas.openxmlformats.org/officeDocument/2006/relationships/image" Target="../media/image16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4.png"/><Relationship Id="rId4" Type="http://schemas.openxmlformats.org/officeDocument/2006/relationships/image" Target="../media/image16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4.png"/><Relationship Id="rId4" Type="http://schemas.openxmlformats.org/officeDocument/2006/relationships/image" Target="../media/image182.png"/><Relationship Id="rId5" Type="http://schemas.openxmlformats.org/officeDocument/2006/relationships/image" Target="../media/image16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4.png"/><Relationship Id="rId4" Type="http://schemas.openxmlformats.org/officeDocument/2006/relationships/image" Target="../media/image17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4.png"/><Relationship Id="rId4" Type="http://schemas.openxmlformats.org/officeDocument/2006/relationships/image" Target="../media/image1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4.png"/><Relationship Id="rId4" Type="http://schemas.openxmlformats.org/officeDocument/2006/relationships/image" Target="../media/image1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4.png"/><Relationship Id="rId4" Type="http://schemas.openxmlformats.org/officeDocument/2006/relationships/image" Target="../media/image218.png"/><Relationship Id="rId5" Type="http://schemas.openxmlformats.org/officeDocument/2006/relationships/image" Target="../media/image21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67.png"/><Relationship Id="rId4" Type="http://schemas.openxmlformats.org/officeDocument/2006/relationships/image" Target="../media/image14.png"/><Relationship Id="rId5" Type="http://schemas.openxmlformats.org/officeDocument/2006/relationships/image" Target="../media/image1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70.png"/><Relationship Id="rId4" Type="http://schemas.openxmlformats.org/officeDocument/2006/relationships/image" Target="../media/image1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76.png"/><Relationship Id="rId4" Type="http://schemas.openxmlformats.org/officeDocument/2006/relationships/image" Target="../media/image1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16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7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1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1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4.png"/><Relationship Id="rId4" Type="http://schemas.openxmlformats.org/officeDocument/2006/relationships/image" Target="../media/image178.jpg"/><Relationship Id="rId5" Type="http://schemas.openxmlformats.org/officeDocument/2006/relationships/image" Target="../media/image180.png"/><Relationship Id="rId6" Type="http://schemas.openxmlformats.org/officeDocument/2006/relationships/image" Target="../media/image17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78.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79.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85.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88.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87.jpg"/><Relationship Id="rId4" Type="http://schemas.openxmlformats.org/officeDocument/2006/relationships/image" Target="../media/image188.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4.png"/></Relationships>
</file>

<file path=ppt/slides/_rels/slide196.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93.png"/><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14.png"/><Relationship Id="rId4" Type="http://schemas.openxmlformats.org/officeDocument/2006/relationships/image" Target="../media/image186.png"/><Relationship Id="rId9" Type="http://schemas.openxmlformats.org/officeDocument/2006/relationships/image" Target="../media/image191.png"/><Relationship Id="rId5" Type="http://schemas.openxmlformats.org/officeDocument/2006/relationships/image" Target="../media/image184.png"/><Relationship Id="rId6" Type="http://schemas.openxmlformats.org/officeDocument/2006/relationships/image" Target="../media/image189.png"/><Relationship Id="rId7" Type="http://schemas.openxmlformats.org/officeDocument/2006/relationships/image" Target="../media/image192.png"/><Relationship Id="rId8" Type="http://schemas.openxmlformats.org/officeDocument/2006/relationships/image" Target="../media/image19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4.png"/><Relationship Id="rId4" Type="http://schemas.openxmlformats.org/officeDocument/2006/relationships/image" Target="../media/image185.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14.png"/><Relationship Id="rId4" Type="http://schemas.openxmlformats.org/officeDocument/2006/relationships/image" Target="../media/image196.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4.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14.png"/><Relationship Id="rId4" Type="http://schemas.openxmlformats.org/officeDocument/2006/relationships/image" Target="../media/image20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1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1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1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1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195.png"/><Relationship Id="rId4" Type="http://schemas.openxmlformats.org/officeDocument/2006/relationships/image" Target="../media/image202.png"/><Relationship Id="rId5" Type="http://schemas.openxmlformats.org/officeDocument/2006/relationships/image" Target="../media/image1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2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5.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9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0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0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0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21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14.png"/><Relationship Id="rId4" Type="http://schemas.openxmlformats.org/officeDocument/2006/relationships/image" Target="../media/image208.png"/><Relationship Id="rId5" Type="http://schemas.openxmlformats.org/officeDocument/2006/relationships/image" Target="../media/image22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4.png"/><Relationship Id="rId4" Type="http://schemas.openxmlformats.org/officeDocument/2006/relationships/image" Target="../media/image20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14.png"/><Relationship Id="rId4" Type="http://schemas.openxmlformats.org/officeDocument/2006/relationships/image" Target="../media/image212.png"/><Relationship Id="rId5" Type="http://schemas.openxmlformats.org/officeDocument/2006/relationships/image" Target="../media/image21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4.png"/><Relationship Id="rId4" Type="http://schemas.openxmlformats.org/officeDocument/2006/relationships/image" Target="../media/image216.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1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14.png"/><Relationship Id="rId4" Type="http://schemas.openxmlformats.org/officeDocument/2006/relationships/image" Target="../media/image20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15.png"/><Relationship Id="rId4" Type="http://schemas.openxmlformats.org/officeDocument/2006/relationships/image" Target="../media/image1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17.png"/><Relationship Id="rId4" Type="http://schemas.openxmlformats.org/officeDocument/2006/relationships/image" Target="../media/image229.png"/><Relationship Id="rId5" Type="http://schemas.openxmlformats.org/officeDocument/2006/relationships/image" Target="../media/image213.png"/><Relationship Id="rId6" Type="http://schemas.openxmlformats.org/officeDocument/2006/relationships/image" Target="../media/image227.png"/><Relationship Id="rId7" Type="http://schemas.openxmlformats.org/officeDocument/2006/relationships/image" Target="../media/image1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21.png"/><Relationship Id="rId4" Type="http://schemas.openxmlformats.org/officeDocument/2006/relationships/image" Target="../media/image220.jpg"/><Relationship Id="rId5" Type="http://schemas.openxmlformats.org/officeDocument/2006/relationships/image" Target="../media/image1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30.png"/><Relationship Id="rId4" Type="http://schemas.openxmlformats.org/officeDocument/2006/relationships/image" Target="../media/image14.png"/><Relationship Id="rId5" Type="http://schemas.openxmlformats.org/officeDocument/2006/relationships/image" Target="../media/image220.jpg"/><Relationship Id="rId6" Type="http://schemas.openxmlformats.org/officeDocument/2006/relationships/image" Target="../media/image22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1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14.png"/><Relationship Id="rId4" Type="http://schemas.openxmlformats.org/officeDocument/2006/relationships/image" Target="../media/image2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14.png"/><Relationship Id="rId4" Type="http://schemas.openxmlformats.org/officeDocument/2006/relationships/image" Target="../media/image23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1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24.png"/><Relationship Id="rId4" Type="http://schemas.openxmlformats.org/officeDocument/2006/relationships/image" Target="../media/image226.png"/><Relationship Id="rId5" Type="http://schemas.openxmlformats.org/officeDocument/2006/relationships/image" Target="../media/image1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26.png"/><Relationship Id="rId4" Type="http://schemas.openxmlformats.org/officeDocument/2006/relationships/image" Target="../media/image1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47.png"/><Relationship Id="rId4" Type="http://schemas.openxmlformats.org/officeDocument/2006/relationships/image" Target="../media/image1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34.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1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38.png"/><Relationship Id="rId4" Type="http://schemas.openxmlformats.org/officeDocument/2006/relationships/image" Target="../media/image231.png"/><Relationship Id="rId5" Type="http://schemas.openxmlformats.org/officeDocument/2006/relationships/image" Target="../media/image1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1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1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1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169.png"/><Relationship Id="rId4" Type="http://schemas.openxmlformats.org/officeDocument/2006/relationships/image" Target="../media/image1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173.png"/><Relationship Id="rId4" Type="http://schemas.openxmlformats.org/officeDocument/2006/relationships/image" Target="../media/image1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171.png"/><Relationship Id="rId4" Type="http://schemas.openxmlformats.org/officeDocument/2006/relationships/image" Target="../media/image1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178.jpg"/><Relationship Id="rId4" Type="http://schemas.openxmlformats.org/officeDocument/2006/relationships/image" Target="../media/image1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179.jpg"/><Relationship Id="rId4" Type="http://schemas.openxmlformats.org/officeDocument/2006/relationships/image" Target="../media/image14.png"/><Relationship Id="rId5" Type="http://schemas.openxmlformats.org/officeDocument/2006/relationships/image" Target="../media/image23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1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85.jpg"/><Relationship Id="rId4" Type="http://schemas.openxmlformats.org/officeDocument/2006/relationships/image" Target="../media/image14.png"/><Relationship Id="rId5" Type="http://schemas.openxmlformats.org/officeDocument/2006/relationships/image" Target="../media/image2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1.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88.jpg"/><Relationship Id="rId4" Type="http://schemas.openxmlformats.org/officeDocument/2006/relationships/image" Target="../media/image1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87.jpg"/><Relationship Id="rId4" Type="http://schemas.openxmlformats.org/officeDocument/2006/relationships/image" Target="../media/image188.jpg"/><Relationship Id="rId5" Type="http://schemas.openxmlformats.org/officeDocument/2006/relationships/image" Target="../media/image1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1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1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204.png"/><Relationship Id="rId4" Type="http://schemas.openxmlformats.org/officeDocument/2006/relationships/image" Target="../media/image14.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198.png"/><Relationship Id="rId4" Type="http://schemas.openxmlformats.org/officeDocument/2006/relationships/image" Target="../media/image1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205.png"/><Relationship Id="rId4" Type="http://schemas.openxmlformats.org/officeDocument/2006/relationships/image" Target="../media/image1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206.png"/><Relationship Id="rId4" Type="http://schemas.openxmlformats.org/officeDocument/2006/relationships/image" Target="../media/image1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201.png"/><Relationship Id="rId4" Type="http://schemas.openxmlformats.org/officeDocument/2006/relationships/image" Target="../media/image1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2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1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1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14.png"/><Relationship Id="rId4" Type="http://schemas.openxmlformats.org/officeDocument/2006/relationships/image" Target="../media/image253.png"/><Relationship Id="rId5" Type="http://schemas.openxmlformats.org/officeDocument/2006/relationships/image" Target="../media/image24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250.png"/><Relationship Id="rId4" Type="http://schemas.openxmlformats.org/officeDocument/2006/relationships/image" Target="../media/image248.png"/><Relationship Id="rId5" Type="http://schemas.openxmlformats.org/officeDocument/2006/relationships/image" Target="../media/image254.png"/><Relationship Id="rId6" Type="http://schemas.openxmlformats.org/officeDocument/2006/relationships/image" Target="../media/image1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14.png"/><Relationship Id="rId4" Type="http://schemas.openxmlformats.org/officeDocument/2006/relationships/image" Target="../media/image25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14.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14.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14.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251.png"/><Relationship Id="rId4" Type="http://schemas.openxmlformats.org/officeDocument/2006/relationships/image" Target="../media/image14.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9.jpg"/><Relationship Id="rId5" Type="http://schemas.openxmlformats.org/officeDocument/2006/relationships/image" Target="../media/image15.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257.png"/><Relationship Id="rId4" Type="http://schemas.openxmlformats.org/officeDocument/2006/relationships/image" Target="../media/image256.png"/><Relationship Id="rId5" Type="http://schemas.openxmlformats.org/officeDocument/2006/relationships/image" Target="../media/image258.png"/><Relationship Id="rId6" Type="http://schemas.openxmlformats.org/officeDocument/2006/relationships/image" Target="../media/image1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1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4.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4.png"/><Relationship Id="rId4" Type="http://schemas.openxmlformats.org/officeDocument/2006/relationships/image" Target="../media/image259.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0.jpg"/><Relationship Id="rId5"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jp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50.png"/><Relationship Id="rId13" Type="http://schemas.openxmlformats.org/officeDocument/2006/relationships/image" Target="../media/image30.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37.png"/><Relationship Id="rId9" Type="http://schemas.openxmlformats.org/officeDocument/2006/relationships/image" Target="../media/image38.png"/><Relationship Id="rId15" Type="http://schemas.openxmlformats.org/officeDocument/2006/relationships/image" Target="../media/image43.png"/><Relationship Id="rId14" Type="http://schemas.openxmlformats.org/officeDocument/2006/relationships/image" Target="../media/image35.png"/><Relationship Id="rId16"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62.png"/><Relationship Id="rId7" Type="http://schemas.openxmlformats.org/officeDocument/2006/relationships/image" Target="../media/image42.png"/><Relationship Id="rId8"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40.png"/><Relationship Id="rId8"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60.png"/><Relationship Id="rId5" Type="http://schemas.openxmlformats.org/officeDocument/2006/relationships/image" Target="../media/image47.png"/><Relationship Id="rId6" Type="http://schemas.openxmlformats.org/officeDocument/2006/relationships/image" Target="../media/image59.png"/><Relationship Id="rId7" Type="http://schemas.openxmlformats.org/officeDocument/2006/relationships/image" Target="../media/image48.png"/><Relationship Id="rId8"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53.png"/><Relationship Id="rId5"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6.jpg"/><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67.png"/><Relationship Id="rId5"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6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png"/><Relationship Id="rId4" Type="http://schemas.openxmlformats.org/officeDocument/2006/relationships/image" Target="../media/image6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65.jpg"/><Relationship Id="rId5"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4.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4.png"/><Relationship Id="rId4" Type="http://schemas.openxmlformats.org/officeDocument/2006/relationships/image" Target="../media/image79.png"/><Relationship Id="rId5"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4.png"/><Relationship Id="rId4" Type="http://schemas.openxmlformats.org/officeDocument/2006/relationships/image" Target="../media/image71.jpg"/><Relationship Id="rId5"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4.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4.png"/><Relationship Id="rId4" Type="http://schemas.openxmlformats.org/officeDocument/2006/relationships/image" Target="../media/image86.png"/><Relationship Id="rId5" Type="http://schemas.openxmlformats.org/officeDocument/2006/relationships/image" Target="../media/image85.png"/><Relationship Id="rId6" Type="http://schemas.openxmlformats.org/officeDocument/2006/relationships/image" Target="../media/image74.png"/><Relationship Id="rId7"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4.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4.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8.png"/><Relationship Id="rId4" Type="http://schemas.openxmlformats.org/officeDocument/2006/relationships/image" Target="../media/image88.png"/><Relationship Id="rId5"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2.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4.png"/><Relationship Id="rId4" Type="http://schemas.openxmlformats.org/officeDocument/2006/relationships/image" Target="../media/image14.png"/><Relationship Id="rId9" Type="http://schemas.openxmlformats.org/officeDocument/2006/relationships/image" Target="../media/image87.png"/><Relationship Id="rId5" Type="http://schemas.openxmlformats.org/officeDocument/2006/relationships/image" Target="../media/image80.png"/><Relationship Id="rId6" Type="http://schemas.openxmlformats.org/officeDocument/2006/relationships/image" Target="../media/image93.png"/><Relationship Id="rId7" Type="http://schemas.openxmlformats.org/officeDocument/2006/relationships/image" Target="../media/image81.png"/><Relationship Id="rId8"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03.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1.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0.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png"/><Relationship Id="rId4" Type="http://schemas.openxmlformats.org/officeDocument/2006/relationships/image" Target="../media/image95.png"/><Relationship Id="rId5"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1.jp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2.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png"/><Relationship Id="rId4" Type="http://schemas.openxmlformats.org/officeDocument/2006/relationships/image" Target="../media/image100.png"/><Relationship Id="rId9"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08.png"/><Relationship Id="rId7" Type="http://schemas.openxmlformats.org/officeDocument/2006/relationships/image" Target="../media/image107.png"/><Relationship Id="rId8" Type="http://schemas.openxmlformats.org/officeDocument/2006/relationships/image" Target="../media/image11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1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idx="4294967295" type="subTitle"/>
          </p:nvPr>
        </p:nvSpPr>
        <p:spPr>
          <a:xfrm>
            <a:off x="1766886" y="3413202"/>
            <a:ext cx="5781675" cy="36195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accent1"/>
              </a:buClr>
              <a:buSzPts val="1500"/>
              <a:buFont typeface="Calibri"/>
              <a:buNone/>
            </a:pPr>
            <a:r>
              <a:rPr b="1" i="0" lang="en-US" sz="1500" u="none" cap="none" strike="noStrike">
                <a:solidFill>
                  <a:srgbClr val="3F3F3F"/>
                </a:solidFill>
                <a:latin typeface="Times New Roman"/>
                <a:ea typeface="Times New Roman"/>
                <a:cs typeface="Times New Roman"/>
                <a:sym typeface="Times New Roman"/>
              </a:rPr>
              <a:t>School of Computer Engineering and Technology (SCET)</a:t>
            </a:r>
            <a:endParaRPr b="1" i="0" sz="1500" u="none" cap="none" strike="noStrike">
              <a:solidFill>
                <a:srgbClr val="3F3F3F"/>
              </a:solidFill>
              <a:latin typeface="Times New Roman"/>
              <a:ea typeface="Times New Roman"/>
              <a:cs typeface="Times New Roman"/>
              <a:sym typeface="Times New Roman"/>
            </a:endParaRPr>
          </a:p>
        </p:txBody>
      </p:sp>
      <p:pic>
        <p:nvPicPr>
          <p:cNvPr id="95" name="Google Shape;95;p1"/>
          <p:cNvPicPr preferRelativeResize="0"/>
          <p:nvPr/>
        </p:nvPicPr>
        <p:blipFill rotWithShape="1">
          <a:blip r:embed="rId3">
            <a:alphaModFix/>
          </a:blip>
          <a:srcRect b="0" l="0" r="0" t="0"/>
          <a:stretch/>
        </p:blipFill>
        <p:spPr>
          <a:xfrm>
            <a:off x="651129" y="323850"/>
            <a:ext cx="7645145" cy="1552575"/>
          </a:xfrm>
          <a:prstGeom prst="rect">
            <a:avLst/>
          </a:prstGeom>
          <a:noFill/>
          <a:ln>
            <a:noFill/>
          </a:ln>
          <a:effectLst>
            <a:outerShdw blurRad="292100" rotWithShape="0" algn="tl" dir="2700000" dist="139700">
              <a:srgbClr val="333333">
                <a:alpha val="64705"/>
              </a:srgbClr>
            </a:outerShdw>
          </a:effectLst>
        </p:spPr>
      </p:pic>
      <p:sp>
        <p:nvSpPr>
          <p:cNvPr id="96" name="Google Shape;96;p1"/>
          <p:cNvSpPr/>
          <p:nvPr/>
        </p:nvSpPr>
        <p:spPr>
          <a:xfrm>
            <a:off x="501540" y="2336110"/>
            <a:ext cx="8312369" cy="530915"/>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en-US" sz="2700" u="none" cap="none" strike="noStrike">
                <a:solidFill>
                  <a:schemeClr val="dk1"/>
                </a:solidFill>
                <a:latin typeface="Times New Roman"/>
                <a:ea typeface="Times New Roman"/>
                <a:cs typeface="Times New Roman"/>
                <a:sym typeface="Times New Roman"/>
              </a:rPr>
              <a:t>	Computer Networks (CET2005B)</a:t>
            </a:r>
            <a:endParaRPr b="0" i="0" sz="3000" u="none" cap="none" strike="noStrike">
              <a:solidFill>
                <a:schemeClr val="dk1"/>
              </a:solidFill>
              <a:latin typeface="Times New Roman"/>
              <a:ea typeface="Times New Roman"/>
              <a:cs typeface="Times New Roman"/>
              <a:sym typeface="Times New Roman"/>
            </a:endParaRPr>
          </a:p>
        </p:txBody>
      </p:sp>
      <p:sp>
        <p:nvSpPr>
          <p:cNvPr id="97" name="Google Shape;97;p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98" name="Google Shape;98;p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99" name="Google Shape;99;p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14" name="Google Shape;214;p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215" name="Google Shape;215;p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16" name="Google Shape;216;p10"/>
          <p:cNvSpPr/>
          <p:nvPr/>
        </p:nvSpPr>
        <p:spPr>
          <a:xfrm>
            <a:off x="126098" y="144711"/>
            <a:ext cx="9017902"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9. In which layer of OSI do mechanisms include to detect and recover transmission 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Application layer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Transport layer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Physical layer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 link layer</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Data link layer</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10. Virtual LAN is a service of ____layer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Local layer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Network Layer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Transport Layer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 link layer</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Data link layer</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11. HDLC (High-Level Data Link Control) and SDLC (Synchronous Data Link Control) operate at layer___.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4</a:t>
            </a:r>
            <a:endParaRPr/>
          </a:p>
          <a:p>
            <a:pPr indent="0" lvl="0" marL="0" marR="0" rtl="0" algn="l">
              <a:lnSpc>
                <a:spcPct val="100000"/>
              </a:lnSpc>
              <a:spcBef>
                <a:spcPts val="0"/>
              </a:spcBef>
              <a:spcAft>
                <a:spcPts val="0"/>
              </a:spcAft>
              <a:buNone/>
            </a:pPr>
            <a:r>
              <a:rPr b="1" i="0" lang="en-US" sz="1400" u="none" cap="none" strike="noStrike">
                <a:solidFill>
                  <a:srgbClr val="333333"/>
                </a:solidFill>
                <a:latin typeface="Roboto"/>
                <a:ea typeface="Roboto"/>
                <a:cs typeface="Roboto"/>
                <a:sym typeface="Roboto"/>
              </a:rPr>
              <a:t>2</a:t>
            </a:r>
            <a:endParaRPr b="1" i="0" sz="1400" u="none" cap="none" strike="noStrike">
              <a:solidFill>
                <a:srgbClr val="33333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9" st="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0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718" name="Google Shape;1718;p10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719" name="Google Shape;1719;p10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20" name="Google Shape;1720;p100"/>
          <p:cNvSpPr txBox="1"/>
          <p:nvPr>
            <p:ph idx="4294967295" type="title"/>
          </p:nvPr>
        </p:nvSpPr>
        <p:spPr>
          <a:xfrm>
            <a:off x="990600" y="55563"/>
            <a:ext cx="8153400" cy="6461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a:t>
            </a:r>
            <a:r>
              <a:rPr b="1" lang="en-US" sz="2000">
                <a:solidFill>
                  <a:srgbClr val="FF0000"/>
                </a:solidFill>
                <a:latin typeface="Times New Roman"/>
                <a:ea typeface="Times New Roman"/>
                <a:cs typeface="Times New Roman"/>
                <a:sym typeface="Times New Roman"/>
              </a:rPr>
              <a:t>Solution – How? </a:t>
            </a:r>
            <a:endParaRPr b="1" sz="1200">
              <a:solidFill>
                <a:srgbClr val="FF0000"/>
              </a:solidFill>
              <a:latin typeface="Times New Roman"/>
              <a:ea typeface="Times New Roman"/>
              <a:cs typeface="Times New Roman"/>
              <a:sym typeface="Times New Roman"/>
            </a:endParaRPr>
          </a:p>
        </p:txBody>
      </p:sp>
      <p:sp>
        <p:nvSpPr>
          <p:cNvPr id="1721" name="Google Shape;1721;p100"/>
          <p:cNvSpPr txBox="1"/>
          <p:nvPr/>
        </p:nvSpPr>
        <p:spPr>
          <a:xfrm>
            <a:off x="682179" y="849090"/>
            <a:ext cx="8378693"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We  need to </a:t>
            </a:r>
            <a:r>
              <a:rPr b="1" i="0" lang="en-US" sz="2400" u="none" cap="none" strike="noStrike">
                <a:solidFill>
                  <a:srgbClr val="002060"/>
                </a:solidFill>
                <a:latin typeface="Times New Roman"/>
                <a:ea typeface="Times New Roman"/>
                <a:cs typeface="Times New Roman"/>
                <a:sym typeface="Times New Roman"/>
              </a:rPr>
              <a:t>decide the mask  for subnetting</a:t>
            </a:r>
            <a:endParaRPr b="1" i="0" sz="20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Suppose the mask for </a:t>
            </a:r>
            <a:r>
              <a:rPr b="1" i="0" lang="en-US" sz="2000" u="none" cap="none" strike="noStrike">
                <a:solidFill>
                  <a:srgbClr val="FF0000"/>
                </a:solidFill>
                <a:latin typeface="Times New Roman"/>
                <a:ea typeface="Times New Roman"/>
                <a:cs typeface="Times New Roman"/>
                <a:sym typeface="Times New Roman"/>
              </a:rPr>
              <a:t>Subnet 1</a:t>
            </a:r>
            <a:r>
              <a:rPr b="0" i="0" lang="en-US" sz="2000" u="none" cap="none" strike="noStrike">
                <a:solidFill>
                  <a:srgbClr val="000000"/>
                </a:solidFill>
                <a:latin typeface="Times New Roman"/>
                <a:ea typeface="Times New Roman"/>
                <a:cs typeface="Times New Roman"/>
                <a:sym typeface="Times New Roman"/>
              </a:rPr>
              <a:t> is </a:t>
            </a:r>
            <a:r>
              <a:rPr b="1" i="0" lang="en-US" sz="2000" u="none" cap="none" strike="noStrike">
                <a:solidFill>
                  <a:srgbClr val="FF0000"/>
                </a:solidFill>
                <a:latin typeface="Times New Roman"/>
                <a:ea typeface="Times New Roman"/>
                <a:cs typeface="Times New Roman"/>
                <a:sym typeface="Times New Roman"/>
              </a:rPr>
              <a:t>n1 </a:t>
            </a:r>
            <a:r>
              <a:rPr b="0" i="0" lang="en-US" sz="2000" u="none" cap="none" strike="noStrike">
                <a:solidFill>
                  <a:schemeClr val="dk1"/>
                </a:solidFill>
                <a:latin typeface="Times New Roman"/>
                <a:ea typeface="Times New Roman"/>
                <a:cs typeface="Times New Roman"/>
                <a:sym typeface="Times New Roman"/>
              </a:rPr>
              <a:t>th</a:t>
            </a:r>
            <a:r>
              <a:rPr b="0" i="0" lang="en-US" sz="2000" u="none" cap="none" strike="noStrike">
                <a:solidFill>
                  <a:srgbClr val="000000"/>
                </a:solidFill>
                <a:latin typeface="Times New Roman"/>
                <a:ea typeface="Times New Roman"/>
                <a:cs typeface="Times New Roman"/>
                <a:sym typeface="Times New Roman"/>
              </a:rPr>
              <a:t>en 2^(32-n1) = 32  means </a:t>
            </a:r>
            <a:r>
              <a:rPr b="1" i="0" lang="en-US" sz="2000" u="none" cap="none" strike="noStrike">
                <a:solidFill>
                  <a:srgbClr val="FF0000"/>
                </a:solidFill>
                <a:latin typeface="Times New Roman"/>
                <a:ea typeface="Times New Roman"/>
                <a:cs typeface="Times New Roman"/>
                <a:sym typeface="Times New Roman"/>
              </a:rPr>
              <a:t>n1 = 27</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Suppose the mask for </a:t>
            </a:r>
            <a:r>
              <a:rPr b="1" i="0" lang="en-US" sz="2000" u="none" cap="none" strike="noStrike">
                <a:solidFill>
                  <a:srgbClr val="FF0000"/>
                </a:solidFill>
                <a:latin typeface="Times New Roman"/>
                <a:ea typeface="Times New Roman"/>
                <a:cs typeface="Times New Roman"/>
                <a:sym typeface="Times New Roman"/>
              </a:rPr>
              <a:t>Subnet 2</a:t>
            </a:r>
            <a:r>
              <a:rPr b="0" i="0" lang="en-US" sz="2000" u="none" cap="none" strike="noStrike">
                <a:solidFill>
                  <a:srgbClr val="000000"/>
                </a:solidFill>
                <a:latin typeface="Times New Roman"/>
                <a:ea typeface="Times New Roman"/>
                <a:cs typeface="Times New Roman"/>
                <a:sym typeface="Times New Roman"/>
              </a:rPr>
              <a:t> is </a:t>
            </a:r>
            <a:r>
              <a:rPr b="1" i="0" lang="en-US" sz="2000" u="none" cap="none" strike="noStrike">
                <a:solidFill>
                  <a:srgbClr val="FF0000"/>
                </a:solidFill>
                <a:latin typeface="Times New Roman"/>
                <a:ea typeface="Times New Roman"/>
                <a:cs typeface="Times New Roman"/>
                <a:sym typeface="Times New Roman"/>
              </a:rPr>
              <a:t>n2</a:t>
            </a:r>
            <a:r>
              <a:rPr b="0" i="0" lang="en-US" sz="2000" u="none" cap="none" strike="noStrike">
                <a:solidFill>
                  <a:srgbClr val="000000"/>
                </a:solidFill>
                <a:latin typeface="Times New Roman"/>
                <a:ea typeface="Times New Roman"/>
                <a:cs typeface="Times New Roman"/>
                <a:sym typeface="Times New Roman"/>
              </a:rPr>
              <a:t> then 2^(32-n2) = 16  means </a:t>
            </a:r>
            <a:r>
              <a:rPr b="1" i="0" lang="en-US" sz="2000" u="none" cap="none" strike="noStrike">
                <a:solidFill>
                  <a:srgbClr val="FF0000"/>
                </a:solidFill>
                <a:latin typeface="Times New Roman"/>
                <a:ea typeface="Times New Roman"/>
                <a:cs typeface="Times New Roman"/>
                <a:sym typeface="Times New Roman"/>
              </a:rPr>
              <a:t>n1 = 28</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Suppose the mask for </a:t>
            </a:r>
            <a:r>
              <a:rPr b="1" i="0" lang="en-US" sz="2000" u="none" cap="none" strike="noStrike">
                <a:solidFill>
                  <a:srgbClr val="FF0000"/>
                </a:solidFill>
                <a:latin typeface="Times New Roman"/>
                <a:ea typeface="Times New Roman"/>
                <a:cs typeface="Times New Roman"/>
                <a:sym typeface="Times New Roman"/>
              </a:rPr>
              <a:t>Subnet 3</a:t>
            </a:r>
            <a:r>
              <a:rPr b="0" i="0" lang="en-US" sz="2000" u="none" cap="none" strike="noStrike">
                <a:solidFill>
                  <a:srgbClr val="000000"/>
                </a:solidFill>
                <a:latin typeface="Times New Roman"/>
                <a:ea typeface="Times New Roman"/>
                <a:cs typeface="Times New Roman"/>
                <a:sym typeface="Times New Roman"/>
              </a:rPr>
              <a:t> is </a:t>
            </a:r>
            <a:r>
              <a:rPr b="1" i="0" lang="en-US" sz="2000" u="none" cap="none" strike="noStrike">
                <a:solidFill>
                  <a:srgbClr val="FF0000"/>
                </a:solidFill>
                <a:latin typeface="Times New Roman"/>
                <a:ea typeface="Times New Roman"/>
                <a:cs typeface="Times New Roman"/>
                <a:sym typeface="Times New Roman"/>
              </a:rPr>
              <a:t>n3</a:t>
            </a:r>
            <a:r>
              <a:rPr b="0" i="0" lang="en-US" sz="2000" u="none" cap="none" strike="noStrike">
                <a:solidFill>
                  <a:srgbClr val="000000"/>
                </a:solidFill>
                <a:latin typeface="Times New Roman"/>
                <a:ea typeface="Times New Roman"/>
                <a:cs typeface="Times New Roman"/>
                <a:sym typeface="Times New Roman"/>
              </a:rPr>
              <a:t> then 2^(32-n3) = 16  means </a:t>
            </a:r>
            <a:r>
              <a:rPr b="1" i="0" lang="en-US" sz="2000" u="none" cap="none" strike="noStrike">
                <a:solidFill>
                  <a:srgbClr val="FF0000"/>
                </a:solidFill>
                <a:latin typeface="Times New Roman"/>
                <a:ea typeface="Times New Roman"/>
                <a:cs typeface="Times New Roman"/>
                <a:sym typeface="Times New Roman"/>
              </a:rPr>
              <a:t>n1 = 28</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So We must have </a:t>
            </a:r>
            <a:r>
              <a:rPr b="1" i="0" lang="en-US" sz="2000" u="none" cap="none" strike="noStrike">
                <a:solidFill>
                  <a:srgbClr val="002060"/>
                </a:solidFill>
                <a:latin typeface="Times New Roman"/>
                <a:ea typeface="Times New Roman"/>
                <a:cs typeface="Times New Roman"/>
                <a:sym typeface="Times New Roman"/>
              </a:rPr>
              <a:t>masks 27, 28 and 28 with the organization mask being 26</a:t>
            </a:r>
            <a:r>
              <a:rPr b="0" i="0" lang="en-US" sz="2000" u="none" cap="none" strike="noStrike">
                <a:solidFill>
                  <a:srgbClr val="000000"/>
                </a:solidFill>
                <a:latin typeface="Times New Roman"/>
                <a:ea typeface="Times New Roman"/>
                <a:cs typeface="Times New Roman"/>
                <a:sym typeface="Times New Roman"/>
              </a:rPr>
              <a:t>.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1722" name="Google Shape;1722;p100"/>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23" name="Google Shape;1723;p100"/>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724" name="Google Shape;1724;p10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25" name="Google Shape;1725;p10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26" name="Google Shape;1726;p10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0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734" name="Google Shape;1734;p10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735" name="Google Shape;1735;p10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36" name="Google Shape;1736;p101"/>
          <p:cNvSpPr txBox="1"/>
          <p:nvPr>
            <p:ph idx="4294967295" type="title"/>
          </p:nvPr>
        </p:nvSpPr>
        <p:spPr>
          <a:xfrm>
            <a:off x="990600" y="55563"/>
            <a:ext cx="8153400" cy="5572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a:t>
            </a:r>
            <a:r>
              <a:rPr b="1" lang="en-US" sz="2000">
                <a:solidFill>
                  <a:srgbClr val="FF0000"/>
                </a:solidFill>
                <a:latin typeface="Times New Roman"/>
                <a:ea typeface="Times New Roman"/>
                <a:cs typeface="Times New Roman"/>
                <a:sym typeface="Times New Roman"/>
              </a:rPr>
              <a:t>Solution – How? </a:t>
            </a:r>
            <a:endParaRPr b="1" sz="1200">
              <a:solidFill>
                <a:srgbClr val="FF0000"/>
              </a:solidFill>
              <a:latin typeface="Times New Roman"/>
              <a:ea typeface="Times New Roman"/>
              <a:cs typeface="Times New Roman"/>
              <a:sym typeface="Times New Roman"/>
            </a:endParaRPr>
          </a:p>
        </p:txBody>
      </p:sp>
      <p:sp>
        <p:nvSpPr>
          <p:cNvPr id="1737" name="Google Shape;1737;p101"/>
          <p:cNvSpPr txBox="1"/>
          <p:nvPr/>
        </p:nvSpPr>
        <p:spPr>
          <a:xfrm>
            <a:off x="639958" y="795032"/>
            <a:ext cx="8711860" cy="32008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Calculation of </a:t>
            </a:r>
            <a:r>
              <a:rPr b="1" i="0" lang="en-US" sz="1800" u="none" cap="none" strike="noStrike">
                <a:solidFill>
                  <a:srgbClr val="C00000"/>
                </a:solidFill>
                <a:latin typeface="Times New Roman"/>
                <a:ea typeface="Times New Roman"/>
                <a:cs typeface="Times New Roman"/>
                <a:sym typeface="Times New Roman"/>
              </a:rPr>
              <a:t>First and Last addresses </a:t>
            </a:r>
            <a:r>
              <a:rPr b="1" i="0" lang="en-US" sz="1800" u="none" cap="none" strike="noStrike">
                <a:solidFill>
                  <a:srgbClr val="000000"/>
                </a:solidFill>
                <a:latin typeface="Times New Roman"/>
                <a:ea typeface="Times New Roman"/>
                <a:cs typeface="Times New Roman"/>
                <a:sym typeface="Times New Roman"/>
              </a:rPr>
              <a:t>for each Subnet from one of the addresses in the subnet</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Subnet 1   17.12.14.29 /27</a:t>
            </a:r>
            <a:endParaRPr/>
          </a:p>
          <a:p>
            <a:pPr indent="0" lvl="0" marL="0" marR="0" rtl="0" algn="l">
              <a:lnSpc>
                <a:spcPct val="100000"/>
              </a:lnSpc>
              <a:spcBef>
                <a:spcPts val="0"/>
              </a:spcBef>
              <a:spcAft>
                <a:spcPts val="0"/>
              </a:spcAft>
              <a:buNone/>
            </a:pPr>
            <a:r>
              <a:t/>
            </a:r>
            <a:endParaRPr b="1" i="0" sz="24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Given Addresses: </a:t>
            </a:r>
            <a:r>
              <a:rPr b="0" i="0" lang="en-US" sz="2000" u="none" cap="none" strike="noStrike">
                <a:solidFill>
                  <a:srgbClr val="000000"/>
                </a:solidFill>
                <a:latin typeface="Times New Roman"/>
                <a:ea typeface="Times New Roman"/>
                <a:cs typeface="Times New Roman"/>
                <a:sym typeface="Times New Roman"/>
              </a:rPr>
              <a:t>17.12.14.29 =   </a:t>
            </a:r>
            <a:r>
              <a:rPr b="1" i="0" lang="en-US" sz="2000" u="none" cap="none" strike="noStrike">
                <a:solidFill>
                  <a:srgbClr val="000000"/>
                </a:solidFill>
                <a:latin typeface="Times New Roman"/>
                <a:ea typeface="Times New Roman"/>
                <a:cs typeface="Times New Roman"/>
                <a:sym typeface="Times New Roman"/>
              </a:rPr>
              <a:t>00010001  00001100  00001110  00011101 </a:t>
            </a:r>
            <a:r>
              <a:rPr b="0" i="0" lang="en-US" sz="20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Mask  is /27                              =   11111111  11111111   11111111  11100000</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First Address: </a:t>
            </a:r>
            <a:r>
              <a:rPr b="0" i="0" lang="en-US" sz="2000" u="none" cap="none" strike="noStrike">
                <a:solidFill>
                  <a:srgbClr val="000000"/>
                </a:solidFill>
                <a:latin typeface="Times New Roman"/>
                <a:ea typeface="Times New Roman"/>
                <a:cs typeface="Times New Roman"/>
                <a:sym typeface="Times New Roman"/>
              </a:rPr>
              <a:t>00010001  00001100  00001110  000</a:t>
            </a:r>
            <a:r>
              <a:rPr b="0" i="0" lang="en-US" sz="2000" u="none" cap="none" strike="noStrike">
                <a:solidFill>
                  <a:srgbClr val="FF0000"/>
                </a:solidFill>
                <a:latin typeface="Times New Roman"/>
                <a:ea typeface="Times New Roman"/>
                <a:cs typeface="Times New Roman"/>
                <a:sym typeface="Times New Roman"/>
              </a:rPr>
              <a:t>00000</a:t>
            </a:r>
            <a:r>
              <a:rPr b="0" i="0" lang="en-US" sz="2000" u="none" cap="none" strike="noStrike">
                <a:solidFill>
                  <a:srgbClr val="000000"/>
                </a:solidFill>
                <a:latin typeface="Times New Roman"/>
                <a:ea typeface="Times New Roman"/>
                <a:cs typeface="Times New Roman"/>
                <a:sym typeface="Times New Roman"/>
              </a:rPr>
              <a:t> = </a:t>
            </a:r>
            <a:r>
              <a:rPr b="1" i="0" lang="en-US" sz="2000" u="none" cap="none" strike="noStrike">
                <a:solidFill>
                  <a:srgbClr val="000000"/>
                </a:solidFill>
                <a:latin typeface="Times New Roman"/>
                <a:ea typeface="Times New Roman"/>
                <a:cs typeface="Times New Roman"/>
                <a:sym typeface="Times New Roman"/>
              </a:rPr>
              <a:t>17.12.14.0</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Last Address: </a:t>
            </a:r>
            <a:r>
              <a:rPr b="0" i="0" lang="en-US" sz="2000" u="none" cap="none" strike="noStrike">
                <a:solidFill>
                  <a:srgbClr val="000000"/>
                </a:solidFill>
                <a:latin typeface="Times New Roman"/>
                <a:ea typeface="Times New Roman"/>
                <a:cs typeface="Times New Roman"/>
                <a:sym typeface="Times New Roman"/>
              </a:rPr>
              <a:t>00010001  00001100  00001110  000</a:t>
            </a:r>
            <a:r>
              <a:rPr b="0" i="0" lang="en-US" sz="2000" u="none" cap="none" strike="noStrike">
                <a:solidFill>
                  <a:srgbClr val="FF0000"/>
                </a:solidFill>
                <a:latin typeface="Times New Roman"/>
                <a:ea typeface="Times New Roman"/>
                <a:cs typeface="Times New Roman"/>
                <a:sym typeface="Times New Roman"/>
              </a:rPr>
              <a:t>11111</a:t>
            </a:r>
            <a:r>
              <a:rPr b="1" i="0" lang="en-US" sz="2000" u="none" cap="none" strike="noStrike">
                <a:solidFill>
                  <a:srgbClr val="FF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 = 17.12.14.31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1738" name="Google Shape;1738;p101"/>
          <p:cNvSpPr/>
          <p:nvPr/>
        </p:nvSpPr>
        <p:spPr>
          <a:xfrm>
            <a:off x="693197" y="1532132"/>
            <a:ext cx="8357285" cy="2738367"/>
          </a:xfrm>
          <a:prstGeom prst="rect">
            <a:avLst/>
          </a:prstGeom>
          <a:noFill/>
          <a:ln cap="flat" cmpd="sng" w="381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739" name="Google Shape;1739;p101"/>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40" name="Google Shape;1740;p101"/>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741" name="Google Shape;1741;p10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42" name="Google Shape;1742;p10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43" name="Google Shape;1743;p10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0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751" name="Google Shape;1751;p10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752" name="Google Shape;1752;p10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53" name="Google Shape;1753;p102"/>
          <p:cNvSpPr txBox="1"/>
          <p:nvPr>
            <p:ph idx="4294967295" type="title"/>
          </p:nvPr>
        </p:nvSpPr>
        <p:spPr>
          <a:xfrm>
            <a:off x="990600" y="55563"/>
            <a:ext cx="8153400" cy="5572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a:t>
            </a:r>
            <a:r>
              <a:rPr b="1" lang="en-US" sz="2000">
                <a:solidFill>
                  <a:srgbClr val="FF0000"/>
                </a:solidFill>
                <a:latin typeface="Times New Roman"/>
                <a:ea typeface="Times New Roman"/>
                <a:cs typeface="Times New Roman"/>
                <a:sym typeface="Times New Roman"/>
              </a:rPr>
              <a:t>Solution – How? </a:t>
            </a:r>
            <a:endParaRPr b="1" sz="1200">
              <a:solidFill>
                <a:srgbClr val="FF0000"/>
              </a:solidFill>
              <a:latin typeface="Times New Roman"/>
              <a:ea typeface="Times New Roman"/>
              <a:cs typeface="Times New Roman"/>
              <a:sym typeface="Times New Roman"/>
            </a:endParaRPr>
          </a:p>
        </p:txBody>
      </p:sp>
      <p:sp>
        <p:nvSpPr>
          <p:cNvPr id="1754" name="Google Shape;1754;p102"/>
          <p:cNvSpPr txBox="1"/>
          <p:nvPr/>
        </p:nvSpPr>
        <p:spPr>
          <a:xfrm>
            <a:off x="580428" y="739277"/>
            <a:ext cx="8563571" cy="32008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Calculation of </a:t>
            </a:r>
            <a:r>
              <a:rPr b="1" i="0" lang="en-US" sz="2000" u="none" cap="none" strike="noStrike">
                <a:solidFill>
                  <a:srgbClr val="C00000"/>
                </a:solidFill>
                <a:latin typeface="Times New Roman"/>
                <a:ea typeface="Times New Roman"/>
                <a:cs typeface="Times New Roman"/>
                <a:sym typeface="Times New Roman"/>
              </a:rPr>
              <a:t>First and Last addresses </a:t>
            </a:r>
            <a:r>
              <a:rPr b="1" i="0" lang="en-US" sz="2000" u="none" cap="none" strike="noStrike">
                <a:solidFill>
                  <a:srgbClr val="000000"/>
                </a:solidFill>
                <a:latin typeface="Times New Roman"/>
                <a:ea typeface="Times New Roman"/>
                <a:cs typeface="Times New Roman"/>
                <a:sym typeface="Times New Roman"/>
              </a:rPr>
              <a:t>for each Subnet from one of the addresses in the subnet</a:t>
            </a:r>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Subnet 2   17.12.14.45 /28</a:t>
            </a:r>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Given Addresses: </a:t>
            </a:r>
            <a:r>
              <a:rPr b="0" i="0" lang="en-US" sz="2000" u="none" cap="none" strike="noStrike">
                <a:solidFill>
                  <a:srgbClr val="000000"/>
                </a:solidFill>
                <a:latin typeface="Times New Roman"/>
                <a:ea typeface="Times New Roman"/>
                <a:cs typeface="Times New Roman"/>
                <a:sym typeface="Times New Roman"/>
              </a:rPr>
              <a:t>17.12.14.0 =   00010001  00001100  00001110   00101101  </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Mask  is /28                                  =   11111111  11111111   11111111  11110000</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First Address: </a:t>
            </a:r>
            <a:r>
              <a:rPr b="0" i="0" lang="en-US" sz="2000" u="none" cap="none" strike="noStrike">
                <a:solidFill>
                  <a:srgbClr val="000000"/>
                </a:solidFill>
                <a:latin typeface="Times New Roman"/>
                <a:ea typeface="Times New Roman"/>
                <a:cs typeface="Times New Roman"/>
                <a:sym typeface="Times New Roman"/>
              </a:rPr>
              <a:t>00010001  00001100  00001110  001</a:t>
            </a:r>
            <a:r>
              <a:rPr b="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rgbClr val="FF0000"/>
                </a:solidFill>
                <a:latin typeface="Times New Roman"/>
                <a:ea typeface="Times New Roman"/>
                <a:cs typeface="Times New Roman"/>
                <a:sym typeface="Times New Roman"/>
              </a:rPr>
              <a:t>0000</a:t>
            </a:r>
            <a:r>
              <a:rPr b="0" i="0" lang="en-US" sz="2000" u="none" cap="none" strike="noStrike">
                <a:solidFill>
                  <a:srgbClr val="000000"/>
                </a:solidFill>
                <a:latin typeface="Times New Roman"/>
                <a:ea typeface="Times New Roman"/>
                <a:cs typeface="Times New Roman"/>
                <a:sym typeface="Times New Roman"/>
              </a:rPr>
              <a:t> = </a:t>
            </a:r>
            <a:r>
              <a:rPr b="1" i="0" lang="en-US" sz="2000" u="none" cap="none" strike="noStrike">
                <a:solidFill>
                  <a:srgbClr val="000000"/>
                </a:solidFill>
                <a:latin typeface="Times New Roman"/>
                <a:ea typeface="Times New Roman"/>
                <a:cs typeface="Times New Roman"/>
                <a:sym typeface="Times New Roman"/>
              </a:rPr>
              <a:t>17.12.14.32</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Last Address: </a:t>
            </a:r>
            <a:r>
              <a:rPr b="0" i="0" lang="en-US" sz="2000" u="none" cap="none" strike="noStrike">
                <a:solidFill>
                  <a:srgbClr val="000000"/>
                </a:solidFill>
                <a:latin typeface="Times New Roman"/>
                <a:ea typeface="Times New Roman"/>
                <a:cs typeface="Times New Roman"/>
                <a:sym typeface="Times New Roman"/>
              </a:rPr>
              <a:t>00010001  00001100  00001110  001</a:t>
            </a:r>
            <a:r>
              <a:rPr b="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rgbClr val="FF0000"/>
                </a:solidFill>
                <a:latin typeface="Times New Roman"/>
                <a:ea typeface="Times New Roman"/>
                <a:cs typeface="Times New Roman"/>
                <a:sym typeface="Times New Roman"/>
              </a:rPr>
              <a:t>1111</a:t>
            </a:r>
            <a:r>
              <a:rPr b="1" i="0" lang="en-US" sz="2000" u="none" cap="none" strike="noStrike">
                <a:solidFill>
                  <a:srgbClr val="FF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 = 17.12.14.47     </a:t>
            </a:r>
            <a:r>
              <a:rPr b="1" i="0" lang="en-US" sz="18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755" name="Google Shape;1755;p102"/>
          <p:cNvSpPr/>
          <p:nvPr/>
        </p:nvSpPr>
        <p:spPr>
          <a:xfrm>
            <a:off x="580429" y="1517072"/>
            <a:ext cx="8555834" cy="2597727"/>
          </a:xfrm>
          <a:prstGeom prst="rect">
            <a:avLst/>
          </a:prstGeom>
          <a:noFill/>
          <a:ln cap="flat" cmpd="sng" w="571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6" name="Google Shape;1756;p102"/>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57" name="Google Shape;1757;p102"/>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758" name="Google Shape;1758;p10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59" name="Google Shape;1759;p102"/>
          <p:cNvCxnSpPr/>
          <p:nvPr/>
        </p:nvCxnSpPr>
        <p:spPr>
          <a:xfrm flipH="1">
            <a:off x="515542" y="-67002"/>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60" name="Google Shape;1760;p10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0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id="1766" name="Google Shape;1766;p103"/>
          <p:cNvSpPr txBox="1"/>
          <p:nvPr>
            <p:ph idx="4294967295" type="title"/>
          </p:nvPr>
        </p:nvSpPr>
        <p:spPr>
          <a:xfrm>
            <a:off x="1119037" y="-313366"/>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Example 13</a:t>
            </a:r>
            <a:endParaRPr/>
          </a:p>
        </p:txBody>
      </p:sp>
      <p:sp>
        <p:nvSpPr>
          <p:cNvPr id="1767" name="Google Shape;1767;p103"/>
          <p:cNvSpPr txBox="1"/>
          <p:nvPr>
            <p:ph idx="4294967295" type="body"/>
          </p:nvPr>
        </p:nvSpPr>
        <p:spPr>
          <a:xfrm>
            <a:off x="286346" y="543884"/>
            <a:ext cx="8656605" cy="3895255"/>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A small organization is given a block with the beginning address and the prefix length </a:t>
            </a:r>
            <a:r>
              <a:rPr b="1" lang="en-US" sz="2400">
                <a:solidFill>
                  <a:srgbClr val="C00000"/>
                </a:solidFill>
                <a:latin typeface="Times New Roman"/>
                <a:ea typeface="Times New Roman"/>
                <a:cs typeface="Times New Roman"/>
                <a:sym typeface="Times New Roman"/>
              </a:rPr>
              <a:t>205.16.37.24/29</a:t>
            </a:r>
            <a:r>
              <a:rPr lang="en-US" sz="2400">
                <a:solidFill>
                  <a:schemeClr val="dk1"/>
                </a:solidFill>
                <a:latin typeface="Times New Roman"/>
                <a:ea typeface="Times New Roman"/>
                <a:cs typeface="Times New Roman"/>
                <a:sym typeface="Times New Roman"/>
              </a:rPr>
              <a:t> (in slash notation).</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2400">
                <a:solidFill>
                  <a:srgbClr val="C00000"/>
                </a:solidFill>
                <a:latin typeface="Times New Roman"/>
                <a:ea typeface="Times New Roman"/>
                <a:cs typeface="Times New Roman"/>
                <a:sym typeface="Times New Roman"/>
              </a:rPr>
              <a:t>What is the range of the block?</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Solution:</a:t>
            </a:r>
            <a:endParaRPr sz="2400">
              <a:solidFill>
                <a:schemeClr val="dk1"/>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The beginning address is 205.16.37.24.To find the last address we keep the first 29 bits and change the last 3 bits to1s.</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Beginning:11001111 00010000 00100101 00011000</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Ending :    11001111 00010000 00100101 00011</a:t>
            </a:r>
            <a:r>
              <a:rPr b="1" lang="en-US" sz="2400">
                <a:solidFill>
                  <a:srgbClr val="C00000"/>
                </a:solidFill>
                <a:latin typeface="Times New Roman"/>
                <a:ea typeface="Times New Roman"/>
                <a:cs typeface="Times New Roman"/>
                <a:sym typeface="Times New Roman"/>
              </a:rPr>
              <a:t>111</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There are only </a:t>
            </a:r>
            <a:r>
              <a:rPr b="1" lang="en-US" sz="2400">
                <a:solidFill>
                  <a:srgbClr val="C00000"/>
                </a:solidFill>
                <a:latin typeface="Times New Roman"/>
                <a:ea typeface="Times New Roman"/>
                <a:cs typeface="Times New Roman"/>
                <a:sym typeface="Times New Roman"/>
              </a:rPr>
              <a:t>8 addresses </a:t>
            </a:r>
            <a:r>
              <a:rPr lang="en-US" sz="2400">
                <a:solidFill>
                  <a:schemeClr val="dk1"/>
                </a:solidFill>
                <a:latin typeface="Times New Roman"/>
                <a:ea typeface="Times New Roman"/>
                <a:cs typeface="Times New Roman"/>
                <a:sym typeface="Times New Roman"/>
              </a:rPr>
              <a:t>in this block.</a:t>
            </a:r>
            <a:endParaRPr/>
          </a:p>
        </p:txBody>
      </p:sp>
      <p:sp>
        <p:nvSpPr>
          <p:cNvPr id="1768" name="Google Shape;1768;p10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1769" name="Google Shape;1769;p10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770" name="Google Shape;1770;p103"/>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771" name="Google Shape;1771;p103"/>
          <p:cNvCxnSpPr/>
          <p:nvPr/>
        </p:nvCxnSpPr>
        <p:spPr>
          <a:xfrm flipH="1" rot="10800000">
            <a:off x="1190" y="606024"/>
            <a:ext cx="9144000" cy="20782"/>
          </a:xfrm>
          <a:prstGeom prst="straightConnector1">
            <a:avLst/>
          </a:prstGeom>
          <a:noFill/>
          <a:ln cap="flat" cmpd="sng" w="9525">
            <a:solidFill>
              <a:srgbClr val="00B050"/>
            </a:solidFill>
            <a:prstDash val="solid"/>
            <a:round/>
            <a:headEnd len="sm" w="sm" type="none"/>
            <a:tailEnd len="sm" w="sm" type="none"/>
          </a:ln>
        </p:spPr>
      </p:cxnSp>
      <p:sp>
        <p:nvSpPr>
          <p:cNvPr id="1772" name="Google Shape;1772;p10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73" name="Google Shape;1773;p10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74" name="Google Shape;1774;p10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0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782" name="Google Shape;1782;p10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783" name="Google Shape;1783;p10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84" name="Google Shape;1784;p104"/>
          <p:cNvSpPr txBox="1"/>
          <p:nvPr>
            <p:ph idx="4294967295" type="title"/>
          </p:nvPr>
        </p:nvSpPr>
        <p:spPr>
          <a:xfrm>
            <a:off x="990600" y="0"/>
            <a:ext cx="8153400" cy="7016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a:t>
            </a:r>
            <a:r>
              <a:rPr b="1" lang="en-US" sz="2000">
                <a:solidFill>
                  <a:srgbClr val="FF0000"/>
                </a:solidFill>
                <a:latin typeface="Times New Roman"/>
                <a:ea typeface="Times New Roman"/>
                <a:cs typeface="Times New Roman"/>
                <a:sym typeface="Times New Roman"/>
              </a:rPr>
              <a:t>Solution – How? </a:t>
            </a:r>
            <a:endParaRPr b="1" sz="1200">
              <a:solidFill>
                <a:srgbClr val="FF0000"/>
              </a:solidFill>
              <a:latin typeface="Times New Roman"/>
              <a:ea typeface="Times New Roman"/>
              <a:cs typeface="Times New Roman"/>
              <a:sym typeface="Times New Roman"/>
            </a:endParaRPr>
          </a:p>
        </p:txBody>
      </p:sp>
      <p:sp>
        <p:nvSpPr>
          <p:cNvPr id="1785" name="Google Shape;1785;p104"/>
          <p:cNvSpPr txBox="1"/>
          <p:nvPr/>
        </p:nvSpPr>
        <p:spPr>
          <a:xfrm>
            <a:off x="639959" y="724205"/>
            <a:ext cx="8420914"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Calculation of </a:t>
            </a:r>
            <a:r>
              <a:rPr b="1" i="0" lang="en-US" sz="2000" u="none" cap="none" strike="noStrike">
                <a:solidFill>
                  <a:srgbClr val="C00000"/>
                </a:solidFill>
                <a:latin typeface="Times New Roman"/>
                <a:ea typeface="Times New Roman"/>
                <a:cs typeface="Times New Roman"/>
                <a:sym typeface="Times New Roman"/>
              </a:rPr>
              <a:t>First and Last addresses </a:t>
            </a:r>
            <a:r>
              <a:rPr b="1" i="0" lang="en-US" sz="2000" u="none" cap="none" strike="noStrike">
                <a:solidFill>
                  <a:srgbClr val="000000"/>
                </a:solidFill>
                <a:latin typeface="Times New Roman"/>
                <a:ea typeface="Times New Roman"/>
                <a:cs typeface="Times New Roman"/>
                <a:sym typeface="Times New Roman"/>
              </a:rPr>
              <a:t>for each Subnet from one of the addresses in the subnet</a:t>
            </a:r>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Subnet 3   17.12.14.50 /28</a:t>
            </a:r>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Given Addresses: </a:t>
            </a:r>
            <a:r>
              <a:rPr b="0" i="0" lang="en-US" sz="1800" u="none" cap="none" strike="noStrike">
                <a:solidFill>
                  <a:srgbClr val="000000"/>
                </a:solidFill>
                <a:latin typeface="Times New Roman"/>
                <a:ea typeface="Times New Roman"/>
                <a:cs typeface="Times New Roman"/>
                <a:sym typeface="Times New Roman"/>
              </a:rPr>
              <a:t>17.12.14.0 =   00010001  00001100  00001110   0011</a:t>
            </a:r>
            <a:r>
              <a:rPr b="1" i="0" lang="en-US" sz="1800" u="none" cap="none" strike="noStrike">
                <a:solidFill>
                  <a:srgbClr val="000000"/>
                </a:solidFill>
                <a:latin typeface="Times New Roman"/>
                <a:ea typeface="Times New Roman"/>
                <a:cs typeface="Times New Roman"/>
                <a:sym typeface="Times New Roman"/>
              </a:rPr>
              <a:t>0010</a:t>
            </a:r>
            <a:r>
              <a:rPr b="0" i="0" lang="en-US" sz="18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Mask  is /28                                =   11111111  11111111   11111111  11110000</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First Address: </a:t>
            </a:r>
            <a:r>
              <a:rPr b="0" i="0" lang="en-US" sz="1800" u="none" cap="none" strike="noStrike">
                <a:solidFill>
                  <a:srgbClr val="000000"/>
                </a:solidFill>
                <a:latin typeface="Times New Roman"/>
                <a:ea typeface="Times New Roman"/>
                <a:cs typeface="Times New Roman"/>
                <a:sym typeface="Times New Roman"/>
              </a:rPr>
              <a:t>00010001  00001100  00001110  001</a:t>
            </a:r>
            <a:r>
              <a:rPr b="0" i="0" lang="en-US" sz="1800" u="none" cap="none" strike="noStrike">
                <a:solidFill>
                  <a:schemeClr val="dk1"/>
                </a:solidFill>
                <a:latin typeface="Times New Roman"/>
                <a:ea typeface="Times New Roman"/>
                <a:cs typeface="Times New Roman"/>
                <a:sym typeface="Times New Roman"/>
              </a:rPr>
              <a:t>1</a:t>
            </a:r>
            <a:r>
              <a:rPr b="1" i="0" lang="en-US" sz="1800" u="none" cap="none" strike="noStrike">
                <a:solidFill>
                  <a:srgbClr val="C00000"/>
                </a:solidFill>
                <a:latin typeface="Times New Roman"/>
                <a:ea typeface="Times New Roman"/>
                <a:cs typeface="Times New Roman"/>
                <a:sym typeface="Times New Roman"/>
              </a:rPr>
              <a:t>0000</a:t>
            </a:r>
            <a:r>
              <a:rPr b="0" i="0" lang="en-US" sz="1800" u="none" cap="none" strike="noStrike">
                <a:solidFill>
                  <a:srgbClr val="000000"/>
                </a:solidFill>
                <a:latin typeface="Times New Roman"/>
                <a:ea typeface="Times New Roman"/>
                <a:cs typeface="Times New Roman"/>
                <a:sym typeface="Times New Roman"/>
              </a:rPr>
              <a:t> = </a:t>
            </a:r>
            <a:r>
              <a:rPr b="1" i="0" lang="en-US" sz="1800" u="none" cap="none" strike="noStrike">
                <a:solidFill>
                  <a:srgbClr val="000000"/>
                </a:solidFill>
                <a:latin typeface="Times New Roman"/>
                <a:ea typeface="Times New Roman"/>
                <a:cs typeface="Times New Roman"/>
                <a:sym typeface="Times New Roman"/>
              </a:rPr>
              <a:t>17.12.14.48</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Last Address: </a:t>
            </a:r>
            <a:r>
              <a:rPr b="0" i="0" lang="en-US" sz="1800" u="none" cap="none" strike="noStrike">
                <a:solidFill>
                  <a:srgbClr val="000000"/>
                </a:solidFill>
                <a:latin typeface="Times New Roman"/>
                <a:ea typeface="Times New Roman"/>
                <a:cs typeface="Times New Roman"/>
                <a:sym typeface="Times New Roman"/>
              </a:rPr>
              <a:t>00010001  00001100  00001110  001</a:t>
            </a:r>
            <a:r>
              <a:rPr b="0" i="0" lang="en-US" sz="1800" u="none" cap="none" strike="noStrike">
                <a:solidFill>
                  <a:schemeClr val="dk1"/>
                </a:solidFill>
                <a:latin typeface="Times New Roman"/>
                <a:ea typeface="Times New Roman"/>
                <a:cs typeface="Times New Roman"/>
                <a:sym typeface="Times New Roman"/>
              </a:rPr>
              <a:t>1</a:t>
            </a:r>
            <a:r>
              <a:rPr b="1" i="0" lang="en-US" sz="1800" u="none" cap="none" strike="noStrike">
                <a:solidFill>
                  <a:srgbClr val="FF0000"/>
                </a:solidFill>
                <a:latin typeface="Times New Roman"/>
                <a:ea typeface="Times New Roman"/>
                <a:cs typeface="Times New Roman"/>
                <a:sym typeface="Times New Roman"/>
              </a:rPr>
              <a:t>1111 </a:t>
            </a:r>
            <a:r>
              <a:rPr b="1" i="0" lang="en-US" sz="1800" u="none" cap="none" strike="noStrike">
                <a:solidFill>
                  <a:srgbClr val="000000"/>
                </a:solidFill>
                <a:latin typeface="Times New Roman"/>
                <a:ea typeface="Times New Roman"/>
                <a:cs typeface="Times New Roman"/>
                <a:sym typeface="Times New Roman"/>
              </a:rPr>
              <a:t> = 17.12.14.63                                     </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786" name="Google Shape;1786;p104"/>
          <p:cNvSpPr/>
          <p:nvPr/>
        </p:nvSpPr>
        <p:spPr>
          <a:xfrm>
            <a:off x="639959" y="1629471"/>
            <a:ext cx="8420914" cy="1901658"/>
          </a:xfrm>
          <a:prstGeom prst="rect">
            <a:avLst/>
          </a:prstGeom>
          <a:noFill/>
          <a:ln cap="flat" cmpd="sng" w="5715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7" name="Google Shape;1787;p104"/>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88" name="Google Shape;1788;p104"/>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789" name="Google Shape;1789;p10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90" name="Google Shape;1790;p10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91" name="Google Shape;1791;p10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0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799" name="Google Shape;1799;p10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800" name="Google Shape;1800;p10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01" name="Google Shape;1801;p105"/>
          <p:cNvSpPr txBox="1"/>
          <p:nvPr>
            <p:ph idx="4294967295" type="title"/>
          </p:nvPr>
        </p:nvSpPr>
        <p:spPr>
          <a:xfrm>
            <a:off x="990600" y="5778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a:t>
            </a:r>
            <a:br>
              <a:rPr b="1" lang="en-US" sz="3200">
                <a:solidFill>
                  <a:srgbClr val="002060"/>
                </a:solidFill>
                <a:latin typeface="Times New Roman"/>
                <a:ea typeface="Times New Roman"/>
                <a:cs typeface="Times New Roman"/>
                <a:sym typeface="Times New Roman"/>
              </a:rPr>
            </a:br>
            <a:r>
              <a:rPr b="1" lang="en-US" sz="3200">
                <a:solidFill>
                  <a:srgbClr val="002060"/>
                </a:solidFill>
                <a:latin typeface="Times New Roman"/>
                <a:ea typeface="Times New Roman"/>
                <a:cs typeface="Times New Roman"/>
                <a:sym typeface="Times New Roman"/>
              </a:rPr>
              <a:t> </a:t>
            </a:r>
            <a:r>
              <a:rPr b="1" lang="en-US" sz="1800">
                <a:solidFill>
                  <a:srgbClr val="002060"/>
                </a:solidFill>
                <a:latin typeface="Times New Roman"/>
                <a:ea typeface="Times New Roman"/>
                <a:cs typeface="Times New Roman"/>
                <a:sym typeface="Times New Roman"/>
              </a:rPr>
              <a:t>Ex: An organization that is granted block of 16 addresses </a:t>
            </a:r>
            <a:endParaRPr b="1" sz="1800">
              <a:solidFill>
                <a:srgbClr val="002060"/>
              </a:solidFill>
              <a:latin typeface="Times New Roman"/>
              <a:ea typeface="Times New Roman"/>
              <a:cs typeface="Times New Roman"/>
              <a:sym typeface="Times New Roman"/>
            </a:endParaRPr>
          </a:p>
        </p:txBody>
      </p:sp>
      <p:pic>
        <p:nvPicPr>
          <p:cNvPr id="1802" name="Google Shape;1802;p105"/>
          <p:cNvPicPr preferRelativeResize="0"/>
          <p:nvPr/>
        </p:nvPicPr>
        <p:blipFill rotWithShape="1">
          <a:blip r:embed="rId3">
            <a:alphaModFix/>
          </a:blip>
          <a:srcRect b="0" l="0" r="0" t="0"/>
          <a:stretch/>
        </p:blipFill>
        <p:spPr>
          <a:xfrm>
            <a:off x="328773" y="1047964"/>
            <a:ext cx="8383711" cy="3490698"/>
          </a:xfrm>
          <a:prstGeom prst="rect">
            <a:avLst/>
          </a:prstGeom>
          <a:noFill/>
          <a:ln>
            <a:noFill/>
          </a:ln>
        </p:spPr>
      </p:pic>
      <p:sp>
        <p:nvSpPr>
          <p:cNvPr id="1803" name="Google Shape;1803;p105"/>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04" name="Google Shape;1804;p105"/>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805" name="Google Shape;1805;p10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06" name="Google Shape;1806;p10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07" name="Google Shape;1807;p10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0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815" name="Google Shape;1815;p10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816" name="Google Shape;1816;p10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17" name="Google Shape;1817;p106"/>
          <p:cNvSpPr txBox="1"/>
          <p:nvPr>
            <p:ph idx="4294967295" type="title"/>
          </p:nvPr>
        </p:nvSpPr>
        <p:spPr>
          <a:xfrm>
            <a:off x="990600" y="968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Levels of Hierarchy </a:t>
            </a:r>
            <a:endParaRPr b="1" sz="1200">
              <a:solidFill>
                <a:srgbClr val="FF0000"/>
              </a:solidFill>
              <a:latin typeface="Times New Roman"/>
              <a:ea typeface="Times New Roman"/>
              <a:cs typeface="Times New Roman"/>
              <a:sym typeface="Times New Roman"/>
            </a:endParaRPr>
          </a:p>
        </p:txBody>
      </p:sp>
      <p:sp>
        <p:nvSpPr>
          <p:cNvPr id="1818" name="Google Shape;1818;p106"/>
          <p:cNvSpPr txBox="1"/>
          <p:nvPr/>
        </p:nvSpPr>
        <p:spPr>
          <a:xfrm>
            <a:off x="822960" y="520941"/>
            <a:ext cx="8543270"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6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Two Level Hierarchy – No Subnetting      Three Level Hierarchy – Subnetting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cxnSp>
        <p:nvCxnSpPr>
          <p:cNvPr id="1819" name="Google Shape;1819;p106"/>
          <p:cNvCxnSpPr/>
          <p:nvPr/>
        </p:nvCxnSpPr>
        <p:spPr>
          <a:xfrm flipH="1">
            <a:off x="4738491" y="817704"/>
            <a:ext cx="12689" cy="2690892"/>
          </a:xfrm>
          <a:prstGeom prst="straightConnector1">
            <a:avLst/>
          </a:prstGeom>
          <a:noFill/>
          <a:ln cap="flat" cmpd="sng" w="76200">
            <a:solidFill>
              <a:srgbClr val="00B0F0"/>
            </a:solidFill>
            <a:prstDash val="solid"/>
            <a:round/>
            <a:headEnd len="sm" w="sm" type="none"/>
            <a:tailEnd len="sm" w="sm" type="none"/>
          </a:ln>
        </p:spPr>
      </p:cxnSp>
      <p:pic>
        <p:nvPicPr>
          <p:cNvPr id="1820" name="Google Shape;1820;p106"/>
          <p:cNvPicPr preferRelativeResize="0"/>
          <p:nvPr/>
        </p:nvPicPr>
        <p:blipFill rotWithShape="1">
          <a:blip r:embed="rId3">
            <a:alphaModFix/>
          </a:blip>
          <a:srcRect b="0" l="0" r="0" t="0"/>
          <a:stretch/>
        </p:blipFill>
        <p:spPr>
          <a:xfrm>
            <a:off x="512490" y="1352988"/>
            <a:ext cx="4226001" cy="2590053"/>
          </a:xfrm>
          <a:prstGeom prst="rect">
            <a:avLst/>
          </a:prstGeom>
          <a:noFill/>
          <a:ln>
            <a:noFill/>
          </a:ln>
        </p:spPr>
      </p:pic>
      <p:pic>
        <p:nvPicPr>
          <p:cNvPr id="1821" name="Google Shape;1821;p106"/>
          <p:cNvPicPr preferRelativeResize="0"/>
          <p:nvPr/>
        </p:nvPicPr>
        <p:blipFill rotWithShape="1">
          <a:blip r:embed="rId4">
            <a:alphaModFix/>
          </a:blip>
          <a:srcRect b="0" l="0" r="0" t="0"/>
          <a:stretch/>
        </p:blipFill>
        <p:spPr>
          <a:xfrm>
            <a:off x="4833518" y="1172331"/>
            <a:ext cx="4267373" cy="2770709"/>
          </a:xfrm>
          <a:prstGeom prst="rect">
            <a:avLst/>
          </a:prstGeom>
          <a:noFill/>
          <a:ln>
            <a:noFill/>
          </a:ln>
        </p:spPr>
      </p:pic>
      <p:sp>
        <p:nvSpPr>
          <p:cNvPr id="1822" name="Google Shape;1822;p106"/>
          <p:cNvSpPr txBox="1"/>
          <p:nvPr/>
        </p:nvSpPr>
        <p:spPr>
          <a:xfrm>
            <a:off x="697308" y="4027470"/>
            <a:ext cx="840358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The structure of classless addressing does not restrict no. of hierarchical levels</a:t>
            </a:r>
            <a:endParaRPr b="1" i="0" sz="1800" u="none" cap="none" strike="noStrike">
              <a:solidFill>
                <a:srgbClr val="FF0000"/>
              </a:solidFill>
              <a:latin typeface="Times New Roman"/>
              <a:ea typeface="Times New Roman"/>
              <a:cs typeface="Times New Roman"/>
              <a:sym typeface="Times New Roman"/>
            </a:endParaRPr>
          </a:p>
        </p:txBody>
      </p:sp>
      <p:cxnSp>
        <p:nvCxnSpPr>
          <p:cNvPr id="1823" name="Google Shape;1823;p106"/>
          <p:cNvCxnSpPr/>
          <p:nvPr/>
        </p:nvCxnSpPr>
        <p:spPr>
          <a:xfrm>
            <a:off x="2280197" y="4012097"/>
            <a:ext cx="4247748" cy="0"/>
          </a:xfrm>
          <a:prstGeom prst="straightConnector1">
            <a:avLst/>
          </a:prstGeom>
          <a:noFill/>
          <a:ln cap="flat" cmpd="sng" w="57150">
            <a:solidFill>
              <a:srgbClr val="00B050"/>
            </a:solidFill>
            <a:prstDash val="solid"/>
            <a:round/>
            <a:headEnd len="sm" w="sm" type="none"/>
            <a:tailEnd len="sm" w="sm" type="none"/>
          </a:ln>
        </p:spPr>
      </p:cxnSp>
      <p:sp>
        <p:nvSpPr>
          <p:cNvPr id="1824" name="Google Shape;1824;p106"/>
          <p:cNvSpPr/>
          <p:nvPr/>
        </p:nvSpPr>
        <p:spPr>
          <a:xfrm>
            <a:off x="41077" y="55121"/>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25" name="Google Shape;1825;p106"/>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826" name="Google Shape;1826;p10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27" name="Google Shape;1827;p10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28" name="Google Shape;1828;p10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0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1834" name="Google Shape;1834;p107"/>
          <p:cNvSpPr txBox="1"/>
          <p:nvPr>
            <p:ph idx="4294967295" type="body"/>
          </p:nvPr>
        </p:nvSpPr>
        <p:spPr>
          <a:xfrm>
            <a:off x="591145" y="248654"/>
            <a:ext cx="8229600" cy="4380496"/>
          </a:xfrm>
          <a:prstGeom prst="rect">
            <a:avLst/>
          </a:prstGeom>
          <a:noFill/>
          <a:ln>
            <a:noFill/>
          </a:ln>
        </p:spPr>
        <p:txBody>
          <a:bodyPr anchorCtr="0" anchor="t" bIns="34275" lIns="0" spcFirstLastPara="1" rIns="0" wrap="square" tIns="34275">
            <a:normAutofit/>
          </a:bodyPr>
          <a:lstStyle/>
          <a:p>
            <a:pPr indent="-323850" lvl="0" marL="457200" rtl="0" algn="l">
              <a:lnSpc>
                <a:spcPct val="90000"/>
              </a:lnSpc>
              <a:spcBef>
                <a:spcPts val="900"/>
              </a:spcBef>
              <a:spcAft>
                <a:spcPts val="0"/>
              </a:spcAft>
              <a:buSzPts val="1500"/>
              <a:buNone/>
            </a:pPr>
            <a:r>
              <a:rPr lang="en-US">
                <a:solidFill>
                  <a:schemeClr val="dk1"/>
                </a:solidFill>
                <a:latin typeface="Times New Roman"/>
                <a:ea typeface="Times New Roman"/>
                <a:cs typeface="Times New Roman"/>
                <a:sym typeface="Times New Roman"/>
              </a:rPr>
              <a:t>  The number of networks and the number of hosts per class can be derived by this formula:</a:t>
            </a:r>
            <a:endParaRPr/>
          </a:p>
          <a:p>
            <a:pPr indent="-323850" lvl="0" marL="457200" rtl="0" algn="l">
              <a:lnSpc>
                <a:spcPct val="90000"/>
              </a:lnSpc>
              <a:spcBef>
                <a:spcPts val="900"/>
              </a:spcBef>
              <a:spcAft>
                <a:spcPts val="0"/>
              </a:spcAft>
              <a:buSzPts val="1500"/>
              <a:buNone/>
            </a:pPr>
            <a:r>
              <a:t/>
            </a:r>
            <a:endParaRPr>
              <a:solidFill>
                <a:schemeClr val="dk1"/>
              </a:solidFill>
              <a:latin typeface="Times New Roman"/>
              <a:ea typeface="Times New Roman"/>
              <a:cs typeface="Times New Roman"/>
              <a:sym typeface="Times New Roman"/>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When calculating hosts' IP addresses, 2 IP addresses are decreased because they cannot be assigned to hosts, i.e. the first IP of a network is network number and the last IP is reserved for Broadcast IP. </a:t>
            </a:r>
            <a:endParaRPr/>
          </a:p>
          <a:p>
            <a:pPr indent="-228600" lvl="0" marL="457200" marR="0" rtl="0" algn="l">
              <a:lnSpc>
                <a:spcPct val="90000"/>
              </a:lnSpc>
              <a:spcBef>
                <a:spcPts val="900"/>
              </a:spcBef>
              <a:spcAft>
                <a:spcPts val="0"/>
              </a:spcAft>
              <a:buClr>
                <a:schemeClr val="accent1"/>
              </a:buClr>
              <a:buSzPts val="1500"/>
              <a:buFont typeface="Calibri"/>
              <a:buNone/>
            </a:pPr>
            <a:r>
              <a:t/>
            </a:r>
            <a:endParaRPr>
              <a:solidFill>
                <a:schemeClr val="dk1"/>
              </a:solidFill>
              <a:latin typeface="Times New Roman"/>
              <a:ea typeface="Times New Roman"/>
              <a:cs typeface="Times New Roman"/>
              <a:sym typeface="Times New Roman"/>
            </a:endParaRPr>
          </a:p>
        </p:txBody>
      </p:sp>
      <p:pic>
        <p:nvPicPr>
          <p:cNvPr id="1835" name="Google Shape;1835;p107"/>
          <p:cNvPicPr preferRelativeResize="0"/>
          <p:nvPr/>
        </p:nvPicPr>
        <p:blipFill rotWithShape="1">
          <a:blip r:embed="rId3">
            <a:alphaModFix/>
          </a:blip>
          <a:srcRect b="0" l="0" r="0" t="0"/>
          <a:stretch/>
        </p:blipFill>
        <p:spPr>
          <a:xfrm>
            <a:off x="1179311" y="1051095"/>
            <a:ext cx="7391812" cy="1780239"/>
          </a:xfrm>
          <a:prstGeom prst="rect">
            <a:avLst/>
          </a:prstGeom>
          <a:noFill/>
          <a:ln>
            <a:noFill/>
          </a:ln>
        </p:spPr>
      </p:pic>
      <p:sp>
        <p:nvSpPr>
          <p:cNvPr id="1836" name="Google Shape;1836;p10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1837" name="Google Shape;1837;p10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pic>
        <p:nvPicPr>
          <p:cNvPr id="1838" name="Google Shape;1838;p107"/>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839" name="Google Shape;1839;p107"/>
          <p:cNvCxnSpPr/>
          <p:nvPr/>
        </p:nvCxnSpPr>
        <p:spPr>
          <a:xfrm flipH="1" rot="10800000">
            <a:off x="41821" y="786478"/>
            <a:ext cx="9144000" cy="20782"/>
          </a:xfrm>
          <a:prstGeom prst="straightConnector1">
            <a:avLst/>
          </a:prstGeom>
          <a:noFill/>
          <a:ln cap="flat" cmpd="sng" w="9525">
            <a:solidFill>
              <a:srgbClr val="00B050"/>
            </a:solidFill>
            <a:prstDash val="solid"/>
            <a:round/>
            <a:headEnd len="sm" w="sm" type="none"/>
            <a:tailEnd len="sm" w="sm" type="none"/>
          </a:ln>
        </p:spPr>
      </p:cxnSp>
      <p:sp>
        <p:nvSpPr>
          <p:cNvPr id="1840" name="Google Shape;1840;p10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1841" name="Google Shape;1841;p10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42" name="Google Shape;1842;p10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0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850" name="Google Shape;1850;p10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851" name="Google Shape;1851;p10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52" name="Google Shape;1852;p108"/>
          <p:cNvSpPr txBox="1"/>
          <p:nvPr>
            <p:ph idx="4294967295" type="title"/>
          </p:nvPr>
        </p:nvSpPr>
        <p:spPr>
          <a:xfrm>
            <a:off x="990600" y="48260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Subnets: Classless Inter Domain Routing [CIDR] (Cntd.)</a:t>
            </a:r>
            <a:endParaRPr b="1" sz="3200">
              <a:solidFill>
                <a:srgbClr val="002060"/>
              </a:solidFill>
              <a:latin typeface="Times New Roman"/>
              <a:ea typeface="Times New Roman"/>
              <a:cs typeface="Times New Roman"/>
              <a:sym typeface="Times New Roman"/>
            </a:endParaRPr>
          </a:p>
        </p:txBody>
      </p:sp>
      <p:sp>
        <p:nvSpPr>
          <p:cNvPr id="1853" name="Google Shape;1853;p108"/>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Prefix lengths.</a:t>
            </a:r>
            <a:endParaRPr b="0" i="0" sz="1400" u="none" cap="none" strike="noStrike">
              <a:solidFill>
                <a:srgbClr val="000000"/>
              </a:solidFill>
              <a:latin typeface="Times New Roman"/>
              <a:ea typeface="Times New Roman"/>
              <a:cs typeface="Times New Roman"/>
              <a:sym typeface="Times New Roman"/>
            </a:endParaRPr>
          </a:p>
        </p:txBody>
      </p:sp>
      <p:pic>
        <p:nvPicPr>
          <p:cNvPr id="1854" name="Google Shape;1854;p108"/>
          <p:cNvPicPr preferRelativeResize="0"/>
          <p:nvPr/>
        </p:nvPicPr>
        <p:blipFill rotWithShape="1">
          <a:blip r:embed="rId3">
            <a:alphaModFix/>
          </a:blip>
          <a:srcRect b="0" l="0" r="0" t="0"/>
          <a:stretch/>
        </p:blipFill>
        <p:spPr>
          <a:xfrm>
            <a:off x="591144" y="964536"/>
            <a:ext cx="8482155" cy="3345739"/>
          </a:xfrm>
          <a:prstGeom prst="rect">
            <a:avLst/>
          </a:prstGeom>
          <a:noFill/>
          <a:ln>
            <a:noFill/>
          </a:ln>
        </p:spPr>
      </p:pic>
      <p:sp>
        <p:nvSpPr>
          <p:cNvPr id="1855" name="Google Shape;1855;p108"/>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56" name="Google Shape;1856;p108"/>
          <p:cNvCxnSpPr/>
          <p:nvPr/>
        </p:nvCxnSpPr>
        <p:spPr>
          <a:xfrm flipH="1" rot="10800000">
            <a:off x="-12414" y="943754"/>
            <a:ext cx="9144000" cy="20782"/>
          </a:xfrm>
          <a:prstGeom prst="straightConnector1">
            <a:avLst/>
          </a:prstGeom>
          <a:noFill/>
          <a:ln cap="flat" cmpd="sng" w="9525">
            <a:solidFill>
              <a:srgbClr val="00B050"/>
            </a:solidFill>
            <a:prstDash val="solid"/>
            <a:round/>
            <a:headEnd len="sm" w="sm" type="none"/>
            <a:tailEnd len="sm" w="sm" type="none"/>
          </a:ln>
        </p:spPr>
      </p:cxnSp>
      <p:sp>
        <p:nvSpPr>
          <p:cNvPr id="1857" name="Google Shape;1857;p10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58" name="Google Shape;1858;p10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59" name="Google Shape;1859;p10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0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866" name="Google Shape;1866;p109"/>
          <p:cNvSpPr txBox="1"/>
          <p:nvPr>
            <p:ph idx="4294967295" type="title"/>
          </p:nvPr>
        </p:nvSpPr>
        <p:spPr>
          <a:xfrm>
            <a:off x="1119037" y="-252470"/>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Subnets cont..</a:t>
            </a:r>
            <a:endParaRPr/>
          </a:p>
        </p:txBody>
      </p:sp>
      <p:sp>
        <p:nvSpPr>
          <p:cNvPr id="1867" name="Google Shape;1867;p109"/>
          <p:cNvSpPr txBox="1"/>
          <p:nvPr>
            <p:ph idx="4294967295" type="body"/>
          </p:nvPr>
        </p:nvSpPr>
        <p:spPr>
          <a:xfrm>
            <a:off x="143193" y="706061"/>
            <a:ext cx="7282151" cy="628650"/>
          </a:xfrm>
          <a:prstGeom prst="rect">
            <a:avLst/>
          </a:prstGeom>
          <a:noFill/>
          <a:ln>
            <a:noFill/>
          </a:ln>
        </p:spPr>
        <p:txBody>
          <a:bodyPr anchorCtr="0" anchor="t" bIns="34275" lIns="0" spcFirstLastPara="1" rIns="0" wrap="square" tIns="34275">
            <a:noAutofit/>
          </a:bodyPr>
          <a:lstStyle/>
          <a:p>
            <a:pPr indent="-323850" lvl="0" marL="457200" rtl="0" algn="ctr">
              <a:lnSpc>
                <a:spcPct val="90000"/>
              </a:lnSpc>
              <a:spcBef>
                <a:spcPts val="900"/>
              </a:spcBef>
              <a:spcAft>
                <a:spcPts val="0"/>
              </a:spcAft>
              <a:buSzPts val="1500"/>
              <a:buFont typeface="Calibri"/>
              <a:buNone/>
            </a:pPr>
            <a:r>
              <a:rPr lang="en-US" sz="4000">
                <a:solidFill>
                  <a:srgbClr val="0070C0"/>
                </a:solidFill>
              </a:rPr>
              <a:t>Class B network: 64 subnets</a:t>
            </a:r>
            <a:endParaRPr/>
          </a:p>
        </p:txBody>
      </p:sp>
      <p:pic>
        <p:nvPicPr>
          <p:cNvPr descr="5-58" id="1868" name="Google Shape;1868;p109"/>
          <p:cNvPicPr preferRelativeResize="0"/>
          <p:nvPr/>
        </p:nvPicPr>
        <p:blipFill rotWithShape="1">
          <a:blip r:embed="rId3">
            <a:alphaModFix/>
          </a:blip>
          <a:srcRect b="0" l="0" r="0" t="0"/>
          <a:stretch/>
        </p:blipFill>
        <p:spPr>
          <a:xfrm>
            <a:off x="687570" y="1435968"/>
            <a:ext cx="7615237" cy="2819165"/>
          </a:xfrm>
          <a:prstGeom prst="rect">
            <a:avLst/>
          </a:prstGeom>
          <a:noFill/>
          <a:ln>
            <a:noFill/>
          </a:ln>
        </p:spPr>
      </p:pic>
      <p:sp>
        <p:nvSpPr>
          <p:cNvPr id="1869" name="Google Shape;1869;p10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870" name="Google Shape;1870;p10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871" name="Google Shape;1871;p109"/>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872" name="Google Shape;1872;p10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73" name="Google Shape;1873;p10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874" name="Google Shape;1874;p10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75" name="Google Shape;1875;p10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p:nvPr/>
        </p:nvSpPr>
        <p:spPr>
          <a:xfrm>
            <a:off x="822960" y="803492"/>
            <a:ext cx="7946467" cy="3825657"/>
          </a:xfrm>
          <a:prstGeom prst="rect">
            <a:avLst/>
          </a:prstGeom>
          <a:noFill/>
          <a:ln>
            <a:noFill/>
          </a:ln>
        </p:spPr>
        <p:txBody>
          <a:bodyPr anchorCtr="0" anchor="t" bIns="34275" lIns="68575" spcFirstLastPara="1" rIns="68575" wrap="square" tIns="34275">
            <a:noAutofit/>
          </a:bodyPr>
          <a:lstStyle/>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Services</a:t>
            </a:r>
            <a:endParaRPr/>
          </a:p>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Internet Protocol: Ipv4 &amp; Ipv6 </a:t>
            </a:r>
            <a:endParaRPr/>
          </a:p>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Classful Addressing, Classless Addressing, CIDR </a:t>
            </a:r>
            <a:r>
              <a:rPr b="1" i="0" lang="en-US" sz="1600" u="none" cap="none" strike="noStrike">
                <a:solidFill>
                  <a:schemeClr val="dk1"/>
                </a:solidFill>
                <a:latin typeface="Times New Roman"/>
                <a:ea typeface="Times New Roman"/>
                <a:cs typeface="Times New Roman"/>
                <a:sym typeface="Times New Roman"/>
              </a:rPr>
              <a:t>(</a:t>
            </a:r>
            <a:r>
              <a:rPr b="1" i="0" lang="en-US" sz="1600" u="none" cap="none" strike="noStrike">
                <a:solidFill>
                  <a:srgbClr val="000000"/>
                </a:solidFill>
                <a:latin typeface="Arial"/>
                <a:ea typeface="Arial"/>
                <a:cs typeface="Arial"/>
                <a:sym typeface="Arial"/>
              </a:rPr>
              <a:t>Classless Inter Domain Routing</a:t>
            </a:r>
            <a:r>
              <a:rPr b="1" i="0" lang="en-US" sz="1600" u="none" cap="none" strike="noStrike">
                <a:solidFill>
                  <a:schemeClr val="dk1"/>
                </a:solidFill>
                <a:latin typeface="Times New Roman"/>
                <a:ea typeface="Times New Roman"/>
                <a:cs typeface="Times New Roman"/>
                <a:sym typeface="Times New Roman"/>
              </a:rPr>
              <a:t>)</a:t>
            </a:r>
            <a:endParaRPr/>
          </a:p>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Subnetting </a:t>
            </a:r>
            <a:endParaRPr/>
          </a:p>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NAT, ARP, RARP, ICMP</a:t>
            </a:r>
            <a:endParaRPr/>
          </a:p>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Routing Algorithms: Distance-Vector (DV) Routing, Link State (LS) Routing</a:t>
            </a:r>
            <a:endParaRPr/>
          </a:p>
          <a:p>
            <a:pPr indent="-342900" lvl="0" marL="3429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Routing in Internet: RIP, OSPF, BGP. </a:t>
            </a:r>
            <a:endParaRPr b="0" i="0" sz="2800" u="none" cap="none" strike="noStrike">
              <a:solidFill>
                <a:schemeClr val="dk1"/>
              </a:solidFill>
              <a:latin typeface="Times New Roman"/>
              <a:ea typeface="Times New Roman"/>
              <a:cs typeface="Times New Roman"/>
              <a:sym typeface="Times New Roman"/>
            </a:endParaRPr>
          </a:p>
        </p:txBody>
      </p:sp>
      <p:pic>
        <p:nvPicPr>
          <p:cNvPr id="224" name="Google Shape;224;p11"/>
          <p:cNvPicPr preferRelativeResize="0"/>
          <p:nvPr/>
        </p:nvPicPr>
        <p:blipFill rotWithShape="1">
          <a:blip r:embed="rId3">
            <a:alphaModFix/>
          </a:blip>
          <a:srcRect b="0" l="0" r="0" t="0"/>
          <a:stretch/>
        </p:blipFill>
        <p:spPr>
          <a:xfrm>
            <a:off x="41822" y="47021"/>
            <a:ext cx="549324" cy="597580"/>
          </a:xfrm>
          <a:prstGeom prst="rect">
            <a:avLst/>
          </a:prstGeom>
          <a:noFill/>
          <a:ln>
            <a:noFill/>
          </a:ln>
        </p:spPr>
      </p:pic>
      <p:sp>
        <p:nvSpPr>
          <p:cNvPr id="225" name="Google Shape;225;p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26" name="Google Shape;226;p1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27" name="Google Shape;227;p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28" name="Google Shape;228;p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9" name="Google Shape;229;p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0" name="Google Shape;230;p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1" name="Google Shape;231;p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32" name="Google Shape;232;p11"/>
          <p:cNvSpPr/>
          <p:nvPr/>
        </p:nvSpPr>
        <p:spPr>
          <a:xfrm>
            <a:off x="1388067" y="67325"/>
            <a:ext cx="4993675"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Unit III: Network Layer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1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11/21/2022</a:t>
            </a:r>
            <a:endParaRPr>
              <a:solidFill>
                <a:srgbClr val="000000"/>
              </a:solidFill>
              <a:latin typeface="Calibri"/>
              <a:ea typeface="Calibri"/>
              <a:cs typeface="Calibri"/>
              <a:sym typeface="Calibri"/>
            </a:endParaRPr>
          </a:p>
        </p:txBody>
      </p:sp>
      <p:sp>
        <p:nvSpPr>
          <p:cNvPr id="1881" name="Google Shape;1881;p1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
        <p:nvSpPr>
          <p:cNvPr id="1882" name="Google Shape;1882;p110"/>
          <p:cNvSpPr txBox="1"/>
          <p:nvPr>
            <p:ph idx="4294967295" type="title"/>
          </p:nvPr>
        </p:nvSpPr>
        <p:spPr>
          <a:xfrm>
            <a:off x="906663" y="-180716"/>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Subnets cont..</a:t>
            </a:r>
            <a:endParaRPr/>
          </a:p>
        </p:txBody>
      </p:sp>
      <p:sp>
        <p:nvSpPr>
          <p:cNvPr id="1883" name="Google Shape;1883;p110"/>
          <p:cNvSpPr/>
          <p:nvPr/>
        </p:nvSpPr>
        <p:spPr>
          <a:xfrm>
            <a:off x="591145" y="796021"/>
            <a:ext cx="8286750" cy="45735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Example :</a:t>
            </a:r>
            <a:r>
              <a:rPr b="0" i="0" lang="en-US" sz="2000" u="none" cap="none" strike="noStrike">
                <a:solidFill>
                  <a:srgbClr val="000000"/>
                </a:solidFill>
                <a:latin typeface="Times New Roman"/>
                <a:ea typeface="Times New Roman"/>
                <a:cs typeface="Times New Roman"/>
                <a:sym typeface="Times New Roman"/>
              </a:rPr>
              <a:t>  What is the maximum number of hosts it can handle if a subnet mask  is 255.255.240.0?</a:t>
            </a:r>
            <a:endParaRPr/>
          </a:p>
          <a:p>
            <a:pPr indent="0" lvl="0" marL="0" marR="0" rtl="0" algn="just">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Example :</a:t>
            </a:r>
            <a:r>
              <a:rPr b="0" i="0" lang="en-US" sz="2000" u="none" cap="none" strike="noStrike">
                <a:solidFill>
                  <a:srgbClr val="000000"/>
                </a:solidFill>
                <a:latin typeface="Times New Roman"/>
                <a:ea typeface="Times New Roman"/>
                <a:cs typeface="Times New Roman"/>
                <a:sym typeface="Times New Roman"/>
              </a:rPr>
              <a:t> A  company is granted a site address  </a:t>
            </a:r>
            <a:r>
              <a:rPr b="1" i="0" lang="en-US" sz="2000" u="none" cap="none" strike="noStrike">
                <a:solidFill>
                  <a:srgbClr val="000000"/>
                </a:solidFill>
                <a:latin typeface="Times New Roman"/>
                <a:ea typeface="Times New Roman"/>
                <a:cs typeface="Times New Roman"/>
                <a:sym typeface="Times New Roman"/>
              </a:rPr>
              <a:t>201.70.64.0</a:t>
            </a:r>
            <a:r>
              <a:rPr b="0" i="0" lang="en-US" sz="2000" u="none" cap="none" strike="noStrike">
                <a:solidFill>
                  <a:srgbClr val="000000"/>
                </a:solidFill>
                <a:latin typeface="Times New Roman"/>
                <a:ea typeface="Times New Roman"/>
                <a:cs typeface="Times New Roman"/>
                <a:sym typeface="Times New Roman"/>
              </a:rPr>
              <a:t>. The company needs </a:t>
            </a:r>
            <a:r>
              <a:rPr b="1" i="0" lang="en-US" sz="2000" u="none" cap="none" strike="noStrike">
                <a:solidFill>
                  <a:srgbClr val="000000"/>
                </a:solidFill>
                <a:latin typeface="Times New Roman"/>
                <a:ea typeface="Times New Roman"/>
                <a:cs typeface="Times New Roman"/>
                <a:sym typeface="Times New Roman"/>
              </a:rPr>
              <a:t>six</a:t>
            </a:r>
            <a:r>
              <a:rPr b="0" i="0" lang="en-US" sz="2000" u="none" cap="none" strike="noStrike">
                <a:solidFill>
                  <a:srgbClr val="000000"/>
                </a:solidFill>
                <a:latin typeface="Times New Roman"/>
                <a:ea typeface="Times New Roman"/>
                <a:cs typeface="Times New Roman"/>
                <a:sym typeface="Times New Roman"/>
              </a:rPr>
              <a:t> subnets. Design the subnets.  </a:t>
            </a:r>
            <a:endParaRPr/>
          </a:p>
          <a:p>
            <a:pPr indent="0" lvl="0" marL="0" marR="0" rtl="0" algn="just">
              <a:lnSpc>
                <a:spcPct val="107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Example :</a:t>
            </a:r>
            <a:r>
              <a:rPr b="0" i="0" lang="en-US" sz="2000" u="none" cap="none" strike="noStrike">
                <a:solidFill>
                  <a:srgbClr val="000000"/>
                </a:solidFill>
                <a:latin typeface="Times New Roman"/>
                <a:ea typeface="Times New Roman"/>
                <a:cs typeface="Times New Roman"/>
                <a:sym typeface="Times New Roman"/>
              </a:rPr>
              <a:t>  For a given class- C network 195.188.65.0 design the equal subnets in such a way that each subnet has  at least 60 nodes.</a:t>
            </a:r>
            <a:endParaRPr/>
          </a:p>
          <a:p>
            <a:pPr indent="0" lvl="0" marL="0" marR="0" rtl="0" algn="just">
              <a:lnSpc>
                <a:spcPct val="107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Example :</a:t>
            </a:r>
            <a:r>
              <a:rPr b="0" i="0" lang="en-US" sz="2000" u="none" cap="none" strike="noStrike">
                <a:solidFill>
                  <a:srgbClr val="000000"/>
                </a:solidFill>
                <a:latin typeface="Times New Roman"/>
                <a:ea typeface="Times New Roman"/>
                <a:cs typeface="Times New Roman"/>
                <a:sym typeface="Times New Roman"/>
              </a:rPr>
              <a:t> Suppose that instead of using  16- bits for the class B address originally, 20 bits had been used. How many  class B networks addresses would there have been.</a:t>
            </a:r>
            <a:endParaRPr/>
          </a:p>
          <a:p>
            <a:pPr indent="0" lvl="0" marL="0" marR="0" rtl="0" algn="just">
              <a:lnSpc>
                <a:spcPct val="107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Example :</a:t>
            </a:r>
            <a:r>
              <a:rPr b="0" i="0" lang="en-US" sz="2000" u="none" cap="none" strike="noStrike">
                <a:solidFill>
                  <a:srgbClr val="000000"/>
                </a:solidFill>
                <a:latin typeface="Times New Roman"/>
                <a:ea typeface="Times New Roman"/>
                <a:cs typeface="Times New Roman"/>
                <a:sym typeface="Times New Roman"/>
              </a:rPr>
              <a:t> For a given class B network 144.155.0.0 with default subnet mask. How can you divide it into 8 equal  subnets. How many hosts can be accommodated in each subnets.</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1884" name="Google Shape;1884;p1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pic>
        <p:nvPicPr>
          <p:cNvPr id="1885" name="Google Shape;1885;p110"/>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886" name="Google Shape;1886;p11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87" name="Google Shape;1887;p1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888" name="Google Shape;1888;p11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89" name="Google Shape;1889;p11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0" st="0"/>
                                            </p:txEl>
                                          </p:spTgt>
                                        </p:tgtEl>
                                        <p:attrNameLst>
                                          <p:attrName>style.visibility</p:attrName>
                                        </p:attrNameLst>
                                      </p:cBhvr>
                                      <p:to>
                                        <p:strVal val="visible"/>
                                      </p:to>
                                    </p:set>
                                    <p:anim calcmode="lin" valueType="num">
                                      <p:cBhvr additive="base">
                                        <p:cTn dur="500"/>
                                        <p:tgtEl>
                                          <p:spTgt spid="18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1" st="1"/>
                                            </p:txEl>
                                          </p:spTgt>
                                        </p:tgtEl>
                                        <p:attrNameLst>
                                          <p:attrName>style.visibility</p:attrName>
                                        </p:attrNameLst>
                                      </p:cBhvr>
                                      <p:to>
                                        <p:strVal val="visible"/>
                                      </p:to>
                                    </p:set>
                                    <p:anim calcmode="lin" valueType="num">
                                      <p:cBhvr additive="base">
                                        <p:cTn dur="500"/>
                                        <p:tgtEl>
                                          <p:spTgt spid="18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2" st="2"/>
                                            </p:txEl>
                                          </p:spTgt>
                                        </p:tgtEl>
                                        <p:attrNameLst>
                                          <p:attrName>style.visibility</p:attrName>
                                        </p:attrNameLst>
                                      </p:cBhvr>
                                      <p:to>
                                        <p:strVal val="visible"/>
                                      </p:to>
                                    </p:set>
                                    <p:anim calcmode="lin" valueType="num">
                                      <p:cBhvr additive="base">
                                        <p:cTn dur="500"/>
                                        <p:tgtEl>
                                          <p:spTgt spid="18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3" st="3"/>
                                            </p:txEl>
                                          </p:spTgt>
                                        </p:tgtEl>
                                        <p:attrNameLst>
                                          <p:attrName>style.visibility</p:attrName>
                                        </p:attrNameLst>
                                      </p:cBhvr>
                                      <p:to>
                                        <p:strVal val="visible"/>
                                      </p:to>
                                    </p:set>
                                    <p:anim calcmode="lin" valueType="num">
                                      <p:cBhvr additive="base">
                                        <p:cTn dur="500"/>
                                        <p:tgtEl>
                                          <p:spTgt spid="18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4" st="4"/>
                                            </p:txEl>
                                          </p:spTgt>
                                        </p:tgtEl>
                                        <p:attrNameLst>
                                          <p:attrName>style.visibility</p:attrName>
                                        </p:attrNameLst>
                                      </p:cBhvr>
                                      <p:to>
                                        <p:strVal val="visible"/>
                                      </p:to>
                                    </p:set>
                                    <p:anim calcmode="lin" valueType="num">
                                      <p:cBhvr additive="base">
                                        <p:cTn dur="500"/>
                                        <p:tgtEl>
                                          <p:spTgt spid="188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5" st="5"/>
                                            </p:txEl>
                                          </p:spTgt>
                                        </p:tgtEl>
                                        <p:attrNameLst>
                                          <p:attrName>style.visibility</p:attrName>
                                        </p:attrNameLst>
                                      </p:cBhvr>
                                      <p:to>
                                        <p:strVal val="visible"/>
                                      </p:to>
                                    </p:set>
                                    <p:anim calcmode="lin" valueType="num">
                                      <p:cBhvr additive="base">
                                        <p:cTn dur="500"/>
                                        <p:tgtEl>
                                          <p:spTgt spid="188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3">
                                            <p:txEl>
                                              <p:pRg end="6" st="6"/>
                                            </p:txEl>
                                          </p:spTgt>
                                        </p:tgtEl>
                                        <p:attrNameLst>
                                          <p:attrName>style.visibility</p:attrName>
                                        </p:attrNameLst>
                                      </p:cBhvr>
                                      <p:to>
                                        <p:strVal val="visible"/>
                                      </p:to>
                                    </p:set>
                                    <p:anim calcmode="lin" valueType="num">
                                      <p:cBhvr additive="base">
                                        <p:cTn dur="500"/>
                                        <p:tgtEl>
                                          <p:spTgt spid="188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id="1895" name="Google Shape;1895;p111"/>
          <p:cNvSpPr txBox="1"/>
          <p:nvPr>
            <p:ph idx="4294967295" type="title"/>
          </p:nvPr>
        </p:nvSpPr>
        <p:spPr>
          <a:xfrm>
            <a:off x="822960" y="-216910"/>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Example 14</a:t>
            </a:r>
            <a:endParaRPr/>
          </a:p>
        </p:txBody>
      </p:sp>
      <p:sp>
        <p:nvSpPr>
          <p:cNvPr id="1896" name="Google Shape;1896;p111"/>
          <p:cNvSpPr txBox="1"/>
          <p:nvPr>
            <p:ph idx="4294967295" type="body"/>
          </p:nvPr>
        </p:nvSpPr>
        <p:spPr>
          <a:xfrm>
            <a:off x="311125" y="639412"/>
            <a:ext cx="8472131" cy="3394075"/>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000">
                <a:solidFill>
                  <a:schemeClr val="dk1"/>
                </a:solidFill>
                <a:latin typeface="Times New Roman"/>
                <a:ea typeface="Times New Roman"/>
                <a:cs typeface="Times New Roman"/>
                <a:sym typeface="Times New Roman"/>
              </a:rPr>
              <a:t>A company is granted the site address 201.70.64.0 (class C). The company needs </a:t>
            </a:r>
            <a:r>
              <a:rPr b="1" lang="en-US" sz="2000">
                <a:solidFill>
                  <a:srgbClr val="C00000"/>
                </a:solidFill>
                <a:latin typeface="Times New Roman"/>
                <a:ea typeface="Times New Roman"/>
                <a:cs typeface="Times New Roman"/>
                <a:sym typeface="Times New Roman"/>
              </a:rPr>
              <a:t>six subnets</a:t>
            </a:r>
            <a:r>
              <a:rPr lang="en-US" sz="2000">
                <a:solidFill>
                  <a:schemeClr val="dk1"/>
                </a:solidFill>
                <a:latin typeface="Times New Roman"/>
                <a:ea typeface="Times New Roman"/>
                <a:cs typeface="Times New Roman"/>
                <a:sym typeface="Times New Roman"/>
              </a:rPr>
              <a:t>. Design the subnets. </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000">
                <a:solidFill>
                  <a:schemeClr val="dk1"/>
                </a:solidFill>
                <a:latin typeface="Times New Roman"/>
                <a:ea typeface="Times New Roman"/>
                <a:cs typeface="Times New Roman"/>
                <a:sym typeface="Times New Roman"/>
              </a:rPr>
              <a:t>Solution: </a:t>
            </a:r>
            <a:endParaRPr sz="2000">
              <a:solidFill>
                <a:schemeClr val="dk1"/>
              </a:solidFill>
              <a:latin typeface="Times New Roman"/>
              <a:ea typeface="Times New Roman"/>
              <a:cs typeface="Times New Roman"/>
              <a:sym typeface="Times New Roman"/>
            </a:endParaRPr>
          </a:p>
          <a:p>
            <a:pPr indent="0" lvl="0" marL="133350" rtl="0" algn="l">
              <a:lnSpc>
                <a:spcPct val="90000"/>
              </a:lnSpc>
              <a:spcBef>
                <a:spcPts val="900"/>
              </a:spcBef>
              <a:spcAft>
                <a:spcPts val="0"/>
              </a:spcAft>
              <a:buSzPts val="1500"/>
              <a:buNone/>
            </a:pPr>
            <a:r>
              <a:rPr lang="en-US" sz="1800">
                <a:solidFill>
                  <a:schemeClr val="dk1"/>
                </a:solidFill>
                <a:latin typeface="Times New Roman"/>
                <a:ea typeface="Times New Roman"/>
                <a:cs typeface="Times New Roman"/>
                <a:sym typeface="Times New Roman"/>
              </a:rPr>
              <a:t>     The number of 1s in the default mask is 24 (class C).</a:t>
            </a:r>
            <a:endParaRPr/>
          </a:p>
        </p:txBody>
      </p:sp>
      <p:sp>
        <p:nvSpPr>
          <p:cNvPr id="1897" name="Google Shape;1897;p11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1898" name="Google Shape;1898;p1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899" name="Google Shape;1899;p111"/>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900" name="Google Shape;1900;p1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01" name="Google Shape;1901;p1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02" name="Google Shape;1902;p1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03" name="Google Shape;1903;p1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904" name="Google Shape;1904;p111"/>
          <p:cNvSpPr/>
          <p:nvPr/>
        </p:nvSpPr>
        <p:spPr>
          <a:xfrm>
            <a:off x="591145" y="2057523"/>
            <a:ext cx="8430579" cy="24314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company needs six subnets. </a:t>
            </a:r>
            <a:r>
              <a:rPr b="1" i="0" lang="en-US" sz="1900" u="none" cap="none" strike="noStrike">
                <a:solidFill>
                  <a:srgbClr val="000000"/>
                </a:solidFill>
                <a:latin typeface="Times New Roman"/>
                <a:ea typeface="Times New Roman"/>
                <a:cs typeface="Times New Roman"/>
                <a:sym typeface="Times New Roman"/>
              </a:rPr>
              <a:t>This number 6 is not a power of 2. </a:t>
            </a:r>
            <a:endParaRPr/>
          </a:p>
          <a:p>
            <a:pPr indent="0" lvl="0" marL="0" marR="0" rtl="0" algn="l">
              <a:lnSpc>
                <a:spcPct val="100000"/>
              </a:lnSpc>
              <a:spcBef>
                <a:spcPts val="0"/>
              </a:spcBef>
              <a:spcAft>
                <a:spcPts val="0"/>
              </a:spcAft>
              <a:buNone/>
            </a:pPr>
            <a:r>
              <a:rPr b="1" i="0" lang="en-US" sz="1900" u="none" cap="none" strike="noStrike">
                <a:solidFill>
                  <a:srgbClr val="000000"/>
                </a:solidFill>
                <a:latin typeface="Times New Roman"/>
                <a:ea typeface="Times New Roman"/>
                <a:cs typeface="Times New Roman"/>
                <a:sym typeface="Times New Roman"/>
              </a:rPr>
              <a:t>The </a:t>
            </a:r>
            <a:r>
              <a:rPr b="0" i="0" lang="en-US" sz="1900" u="none" cap="none" strike="noStrike">
                <a:solidFill>
                  <a:srgbClr val="000000"/>
                </a:solidFill>
                <a:latin typeface="Times New Roman"/>
                <a:ea typeface="Times New Roman"/>
                <a:cs typeface="Times New Roman"/>
                <a:sym typeface="Times New Roman"/>
              </a:rPr>
              <a:t>next number that is a power of 2 is 8 i.e (2^3).</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We need 3 more 1s in the subnet mask. </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total number of 1s in the subnet mask is 27(24+3).</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total number of 0s is 5=(32-27).</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mask is 11111111 11111111 11111111 </a:t>
            </a:r>
            <a:r>
              <a:rPr b="1" i="0" lang="en-US" sz="1900" u="none" cap="none" strike="noStrike">
                <a:solidFill>
                  <a:srgbClr val="000000"/>
                </a:solidFill>
                <a:latin typeface="Times New Roman"/>
                <a:ea typeface="Times New Roman"/>
                <a:cs typeface="Times New Roman"/>
                <a:sym typeface="Times New Roman"/>
              </a:rPr>
              <a:t>111</a:t>
            </a:r>
            <a:r>
              <a:rPr b="0" i="0" lang="en-US" sz="1900" u="none" cap="none" strike="noStrike">
                <a:solidFill>
                  <a:srgbClr val="000000"/>
                </a:solidFill>
                <a:latin typeface="Times New Roman"/>
                <a:ea typeface="Times New Roman"/>
                <a:cs typeface="Times New Roman"/>
                <a:sym typeface="Times New Roman"/>
              </a:rPr>
              <a:t>00000 or 255.255.255.224</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number of subnets is 8.</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number of addresses in each subnet is 2^5 (5is the number of 0s) or 32.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1910" name="Google Shape;1910;p112"/>
          <p:cNvPicPr preferRelativeResize="0"/>
          <p:nvPr>
            <p:ph idx="4294967295" type="body"/>
          </p:nvPr>
        </p:nvPicPr>
        <p:blipFill rotWithShape="1">
          <a:blip r:embed="rId3">
            <a:alphaModFix/>
          </a:blip>
          <a:srcRect b="0" l="0" r="0" t="0"/>
          <a:stretch/>
        </p:blipFill>
        <p:spPr>
          <a:xfrm>
            <a:off x="697704" y="146382"/>
            <a:ext cx="8192908" cy="4551824"/>
          </a:xfrm>
          <a:prstGeom prst="rect">
            <a:avLst/>
          </a:prstGeom>
          <a:noFill/>
          <a:ln>
            <a:noFill/>
          </a:ln>
        </p:spPr>
      </p:pic>
      <p:sp>
        <p:nvSpPr>
          <p:cNvPr id="1911" name="Google Shape;1911;p11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12" name="Google Shape;1912;p1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13" name="Google Shape;1913;p112"/>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914" name="Google Shape;1914;p11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15" name="Google Shape;1915;p1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16" name="Google Shape;1916;p1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17" name="Google Shape;1917;p1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923" name="Google Shape;1923;p113"/>
          <p:cNvSpPr/>
          <p:nvPr/>
        </p:nvSpPr>
        <p:spPr>
          <a:xfrm>
            <a:off x="286346" y="115917"/>
            <a:ext cx="7429500" cy="561692"/>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Variable length subnet mask (VLSM)</a:t>
            </a:r>
            <a:endParaRPr/>
          </a:p>
        </p:txBody>
      </p:sp>
      <p:sp>
        <p:nvSpPr>
          <p:cNvPr id="1924" name="Google Shape;1924;p113"/>
          <p:cNvSpPr/>
          <p:nvPr/>
        </p:nvSpPr>
        <p:spPr>
          <a:xfrm>
            <a:off x="463154" y="783728"/>
            <a:ext cx="8083888" cy="3393237"/>
          </a:xfrm>
          <a:prstGeom prst="rect">
            <a:avLst/>
          </a:prstGeom>
          <a:noFill/>
          <a:ln>
            <a:noFill/>
          </a:ln>
        </p:spPr>
        <p:txBody>
          <a:bodyPr anchorCtr="0" anchor="ctr" bIns="34275" lIns="68575" spcFirstLastPara="1" rIns="68575" wrap="square" tIns="34275">
            <a:spAutoFit/>
          </a:bodyPr>
          <a:lstStyle/>
          <a:p>
            <a:pPr indent="-285750" lvl="0" marL="285750" marR="0" rtl="0" algn="just">
              <a:lnSpc>
                <a:spcPct val="100000"/>
              </a:lnSpc>
              <a:spcBef>
                <a:spcPts val="0"/>
              </a:spcBef>
              <a:spcAft>
                <a:spcPts val="0"/>
              </a:spcAft>
              <a:buClr>
                <a:srgbClr val="000000"/>
              </a:buClr>
              <a:buSzPts val="3600"/>
              <a:buFont typeface="Noto Sans Symbols"/>
              <a:buChar char="⮚"/>
            </a:pPr>
            <a:r>
              <a:rPr b="0" i="0" lang="en-US" sz="2400" u="none" cap="none" strike="noStrike">
                <a:solidFill>
                  <a:srgbClr val="000000"/>
                </a:solidFill>
                <a:latin typeface="Times New Roman"/>
                <a:ea typeface="Times New Roman"/>
                <a:cs typeface="Times New Roman"/>
                <a:sym typeface="Times New Roman"/>
              </a:rPr>
              <a:t> When we perform subnetting, all subnets have the same number of hosts, this is known as </a:t>
            </a:r>
            <a:r>
              <a:rPr b="1" i="0" lang="en-US" sz="2400" u="none" cap="none" strike="noStrike">
                <a:solidFill>
                  <a:srgbClr val="000000"/>
                </a:solidFill>
                <a:latin typeface="Times New Roman"/>
                <a:ea typeface="Times New Roman"/>
                <a:cs typeface="Times New Roman"/>
                <a:sym typeface="Times New Roman"/>
              </a:rPr>
              <a:t>FLSM</a:t>
            </a:r>
            <a:r>
              <a:rPr b="0" i="0" lang="en-US" sz="2400" u="none" cap="none" strike="noStrike">
                <a:solidFill>
                  <a:srgbClr val="000000"/>
                </a:solidFill>
                <a:latin typeface="Times New Roman"/>
                <a:ea typeface="Times New Roman"/>
                <a:cs typeface="Times New Roman"/>
                <a:sym typeface="Times New Roman"/>
              </a:rPr>
              <a:t> (Fixed length subnet mask).</a:t>
            </a:r>
            <a:endParaRPr/>
          </a:p>
          <a:p>
            <a:pPr indent="-57150" lvl="0" marL="285750" marR="0" rtl="0" algn="just">
              <a:lnSpc>
                <a:spcPct val="100000"/>
              </a:lnSpc>
              <a:spcBef>
                <a:spcPts val="0"/>
              </a:spcBef>
              <a:spcAft>
                <a:spcPts val="0"/>
              </a:spcAft>
              <a:buClr>
                <a:srgbClr val="000000"/>
              </a:buClr>
              <a:buSzPts val="3600"/>
              <a:buFont typeface="Noto Sans Symbols"/>
              <a:buNone/>
            </a:pPr>
            <a:r>
              <a:t/>
            </a:r>
            <a:endParaRPr b="0" i="0" sz="2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3600"/>
              <a:buFont typeface="Noto Sans Symbols"/>
              <a:buChar char="⮚"/>
            </a:pPr>
            <a:r>
              <a:rPr b="0" i="0" lang="en-US" sz="2400" u="none" cap="none" strike="noStrike">
                <a:solidFill>
                  <a:srgbClr val="000000"/>
                </a:solidFill>
                <a:latin typeface="Times New Roman"/>
                <a:ea typeface="Times New Roman"/>
                <a:cs typeface="Times New Roman"/>
                <a:sym typeface="Times New Roman"/>
              </a:rPr>
              <a:t> In FLSM, all subnets use same subnet mask. Hence, the </a:t>
            </a:r>
            <a:r>
              <a:rPr b="1" i="0" lang="en-US" sz="2400" u="none" cap="none" strike="noStrike">
                <a:solidFill>
                  <a:srgbClr val="000000"/>
                </a:solidFill>
                <a:latin typeface="Times New Roman"/>
                <a:ea typeface="Times New Roman"/>
                <a:cs typeface="Times New Roman"/>
                <a:sym typeface="Times New Roman"/>
              </a:rPr>
              <a:t>subnet wastages IP addresses space.</a:t>
            </a:r>
            <a:endParaRPr/>
          </a:p>
          <a:p>
            <a:pPr indent="-57150" lvl="0" marL="285750" marR="0" rtl="0" algn="just">
              <a:lnSpc>
                <a:spcPct val="100000"/>
              </a:lnSpc>
              <a:spcBef>
                <a:spcPts val="0"/>
              </a:spcBef>
              <a:spcAft>
                <a:spcPts val="0"/>
              </a:spcAft>
              <a:buClr>
                <a:srgbClr val="000000"/>
              </a:buClr>
              <a:buSzPts val="3600"/>
              <a:buFont typeface="Noto Sans Symbols"/>
              <a:buNone/>
            </a:pPr>
            <a:r>
              <a:t/>
            </a:r>
            <a:endParaRPr b="1" i="0" sz="2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3600"/>
              <a:buFont typeface="Noto Sans Symbols"/>
              <a:buChar char="⮚"/>
            </a:pPr>
            <a:r>
              <a:rPr b="0" i="0" lang="en-US" sz="2400" u="none" cap="none" strike="noStrike">
                <a:solidFill>
                  <a:srgbClr val="000000"/>
                </a:solidFill>
                <a:latin typeface="Times New Roman"/>
                <a:ea typeface="Times New Roman"/>
                <a:cs typeface="Times New Roman"/>
                <a:sym typeface="Times New Roman"/>
              </a:rPr>
              <a:t> VLSM is a process of dividing an IP network into the subnets of different sizes without wasting IP addresses.</a:t>
            </a:r>
            <a:endParaRPr b="1" i="0" sz="2400" u="none" cap="none" strike="noStrike">
              <a:solidFill>
                <a:srgbClr val="000000"/>
              </a:solidFill>
              <a:latin typeface="Times New Roman"/>
              <a:ea typeface="Times New Roman"/>
              <a:cs typeface="Times New Roman"/>
              <a:sym typeface="Times New Roman"/>
            </a:endParaRPr>
          </a:p>
        </p:txBody>
      </p:sp>
      <p:sp>
        <p:nvSpPr>
          <p:cNvPr id="1925" name="Google Shape;1925;p1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26" name="Google Shape;1926;p1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27" name="Google Shape;1927;p113"/>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928" name="Google Shape;1928;p11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29" name="Google Shape;1929;p1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30" name="Google Shape;1930;p1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31" name="Google Shape;1931;p1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937" name="Google Shape;1937;p114"/>
          <p:cNvSpPr/>
          <p:nvPr/>
        </p:nvSpPr>
        <p:spPr>
          <a:xfrm>
            <a:off x="487853" y="205871"/>
            <a:ext cx="7429500" cy="561692"/>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Classless Inter Domain Routing(CIDR)</a:t>
            </a:r>
            <a:endParaRPr/>
          </a:p>
        </p:txBody>
      </p:sp>
      <p:sp>
        <p:nvSpPr>
          <p:cNvPr id="1938" name="Google Shape;1938;p114"/>
          <p:cNvSpPr/>
          <p:nvPr/>
        </p:nvSpPr>
        <p:spPr>
          <a:xfrm>
            <a:off x="591145" y="744428"/>
            <a:ext cx="8343900" cy="1369862"/>
          </a:xfrm>
          <a:prstGeom prst="rect">
            <a:avLst/>
          </a:prstGeom>
          <a:noFill/>
          <a:ln>
            <a:noFill/>
          </a:ln>
        </p:spPr>
        <p:txBody>
          <a:bodyPr anchorCtr="0" anchor="ctr" bIns="34275" lIns="68575" spcFirstLastPara="1" rIns="68575" wrap="square" tIns="34275">
            <a:spAutoFit/>
          </a:bodyPr>
          <a:lstStyle/>
          <a:p>
            <a:pPr indent="-285750" lvl="0" marL="285750" marR="0" rtl="0" algn="just">
              <a:lnSpc>
                <a:spcPct val="120000"/>
              </a:lnSpc>
              <a:spcBef>
                <a:spcPts val="0"/>
              </a:spcBef>
              <a:spcAft>
                <a:spcPts val="0"/>
              </a:spcAft>
              <a:buClr>
                <a:srgbClr val="000000"/>
              </a:buClr>
              <a:buSzPts val="2700"/>
              <a:buFont typeface="Noto Sans Symbols"/>
              <a:buChar char="⮚"/>
            </a:pPr>
            <a:r>
              <a:rPr b="0" i="0" lang="en-US" sz="1800" u="none" cap="none" strike="noStrike">
                <a:solidFill>
                  <a:srgbClr val="000000"/>
                </a:solidFill>
                <a:latin typeface="Times New Roman"/>
                <a:ea typeface="Times New Roman"/>
                <a:cs typeface="Times New Roman"/>
                <a:sym typeface="Times New Roman"/>
              </a:rPr>
              <a:t> Classful addresses are IP addresses that use the default subnet mask.</a:t>
            </a:r>
            <a:endParaRPr/>
          </a:p>
          <a:p>
            <a:pPr indent="-285750" lvl="0" marL="285750" marR="0" rtl="0" algn="just">
              <a:lnSpc>
                <a:spcPct val="120000"/>
              </a:lnSpc>
              <a:spcBef>
                <a:spcPts val="0"/>
              </a:spcBef>
              <a:spcAft>
                <a:spcPts val="0"/>
              </a:spcAft>
              <a:buClr>
                <a:srgbClr val="000000"/>
              </a:buClr>
              <a:buSzPts val="2700"/>
              <a:buFont typeface="Noto Sans Symbols"/>
              <a:buChar char="⮚"/>
            </a:pPr>
            <a:r>
              <a:rPr b="0" i="0" lang="en-US" sz="1800" u="none" cap="none" strike="noStrike">
                <a:solidFill>
                  <a:srgbClr val="000000"/>
                </a:solidFill>
                <a:latin typeface="Times New Roman"/>
                <a:ea typeface="Times New Roman"/>
                <a:cs typeface="Times New Roman"/>
                <a:sym typeface="Times New Roman"/>
              </a:rPr>
              <a:t> CIDR allows for variable length subnet masking</a:t>
            </a:r>
            <a:endParaRPr/>
          </a:p>
          <a:p>
            <a:pPr indent="-285750" lvl="0" marL="285750" marR="0" rtl="0" algn="just">
              <a:lnSpc>
                <a:spcPct val="120000"/>
              </a:lnSpc>
              <a:spcBef>
                <a:spcPts val="0"/>
              </a:spcBef>
              <a:spcAft>
                <a:spcPts val="0"/>
              </a:spcAft>
              <a:buClr>
                <a:srgbClr val="000000"/>
              </a:buClr>
              <a:buSzPts val="2700"/>
              <a:buFont typeface="Noto Sans Symbols"/>
              <a:buChar char="⮚"/>
            </a:pPr>
            <a:r>
              <a:rPr b="0" i="0" lang="en-US" sz="1800" u="none" cap="none" strike="noStrike">
                <a:solidFill>
                  <a:srgbClr val="000000"/>
                </a:solidFill>
                <a:latin typeface="Times New Roman"/>
                <a:ea typeface="Times New Roman"/>
                <a:cs typeface="Times New Roman"/>
                <a:sym typeface="Times New Roman"/>
              </a:rPr>
              <a:t> The network mask is the number of left-most contiguous mask bits that are set to one.</a:t>
            </a:r>
            <a:endParaRPr/>
          </a:p>
          <a:p>
            <a:pPr indent="-285750" lvl="0" marL="285750" marR="0" rtl="0" algn="just">
              <a:lnSpc>
                <a:spcPct val="120000"/>
              </a:lnSpc>
              <a:spcBef>
                <a:spcPts val="0"/>
              </a:spcBef>
              <a:spcAft>
                <a:spcPts val="0"/>
              </a:spcAft>
              <a:buClr>
                <a:srgbClr val="000000"/>
              </a:buClr>
              <a:buSzPts val="2700"/>
              <a:buFont typeface="Noto Sans Symbols"/>
              <a:buChar char="⮚"/>
            </a:pPr>
            <a:r>
              <a:rPr b="0" i="0" lang="en-US" sz="1800" u="none" cap="none" strike="noStrike">
                <a:solidFill>
                  <a:srgbClr val="000000"/>
                </a:solidFill>
                <a:latin typeface="Times New Roman"/>
                <a:ea typeface="Times New Roman"/>
                <a:cs typeface="Times New Roman"/>
                <a:sym typeface="Times New Roman"/>
              </a:rPr>
              <a:t> CIDR address </a:t>
            </a:r>
            <a:r>
              <a:rPr b="1" i="0" lang="en-US" sz="1800" u="none" cap="none" strike="noStrike">
                <a:solidFill>
                  <a:srgbClr val="000000"/>
                </a:solidFill>
                <a:latin typeface="Times New Roman"/>
                <a:ea typeface="Times New Roman"/>
                <a:cs typeface="Times New Roman"/>
                <a:sym typeface="Times New Roman"/>
              </a:rPr>
              <a:t>194.24.0.0 </a:t>
            </a:r>
            <a:r>
              <a:rPr b="1" i="0" lang="en-US" sz="1800" u="none" cap="none" strike="noStrike">
                <a:solidFill>
                  <a:srgbClr val="0033CC"/>
                </a:solidFill>
                <a:latin typeface="Times New Roman"/>
                <a:ea typeface="Times New Roman"/>
                <a:cs typeface="Times New Roman"/>
                <a:sym typeface="Times New Roman"/>
              </a:rPr>
              <a:t>/21</a:t>
            </a:r>
            <a:endParaRPr b="1" i="0" sz="1800" u="none" cap="none" strike="noStrike">
              <a:solidFill>
                <a:srgbClr val="000000"/>
              </a:solidFill>
              <a:latin typeface="Times New Roman"/>
              <a:ea typeface="Times New Roman"/>
              <a:cs typeface="Times New Roman"/>
              <a:sym typeface="Times New Roman"/>
            </a:endParaRPr>
          </a:p>
        </p:txBody>
      </p:sp>
      <p:pic>
        <p:nvPicPr>
          <p:cNvPr descr="5-59" id="1939" name="Google Shape;1939;p114"/>
          <p:cNvPicPr preferRelativeResize="0"/>
          <p:nvPr/>
        </p:nvPicPr>
        <p:blipFill rotWithShape="1">
          <a:blip r:embed="rId3">
            <a:alphaModFix/>
          </a:blip>
          <a:srcRect b="0" l="0" r="0" t="0"/>
          <a:stretch/>
        </p:blipFill>
        <p:spPr>
          <a:xfrm>
            <a:off x="1850688" y="2580289"/>
            <a:ext cx="4621999" cy="1833100"/>
          </a:xfrm>
          <a:prstGeom prst="rect">
            <a:avLst/>
          </a:prstGeom>
          <a:noFill/>
          <a:ln>
            <a:noFill/>
          </a:ln>
        </p:spPr>
      </p:pic>
      <p:sp>
        <p:nvSpPr>
          <p:cNvPr id="1940" name="Google Shape;1940;p114"/>
          <p:cNvSpPr txBox="1"/>
          <p:nvPr/>
        </p:nvSpPr>
        <p:spPr>
          <a:xfrm>
            <a:off x="3481994" y="1748769"/>
            <a:ext cx="3943350" cy="400049"/>
          </a:xfrm>
          <a:prstGeom prst="rect">
            <a:avLst/>
          </a:prstGeom>
          <a:noFill/>
          <a:ln>
            <a:noFill/>
          </a:ln>
        </p:spPr>
        <p:txBody>
          <a:bodyPr anchorCtr="0" anchor="t" bIns="34275" lIns="68575" spcFirstLastPara="1" rIns="68575" wrap="square" tIns="34275">
            <a:normAutofit lnSpcReduction="10000"/>
          </a:bodyPr>
          <a:lstStyle/>
          <a:p>
            <a:pPr indent="-257175" lvl="0" marL="257175" marR="0" rtl="0" algn="ctr">
              <a:lnSpc>
                <a:spcPct val="100000"/>
              </a:lnSpc>
              <a:spcBef>
                <a:spcPts val="0"/>
              </a:spcBef>
              <a:spcAft>
                <a:spcPts val="0"/>
              </a:spcAft>
              <a:buNone/>
            </a:pPr>
            <a:r>
              <a:rPr b="0" i="0" lang="en-US" sz="2400" u="none" cap="none" strike="noStrike">
                <a:solidFill>
                  <a:srgbClr val="0070C0"/>
                </a:solidFill>
                <a:latin typeface="Times New Roman"/>
                <a:ea typeface="Times New Roman"/>
                <a:cs typeface="Times New Roman"/>
                <a:sym typeface="Times New Roman"/>
              </a:rPr>
              <a:t>IP address assignments</a:t>
            </a:r>
            <a:endParaRPr/>
          </a:p>
        </p:txBody>
      </p:sp>
      <p:sp>
        <p:nvSpPr>
          <p:cNvPr id="1941" name="Google Shape;1941;p1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42" name="Google Shape;1942;p1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43" name="Google Shape;1943;p114"/>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944" name="Google Shape;1944;p11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45" name="Google Shape;1945;p1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46" name="Google Shape;1946;p1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47" name="Google Shape;1947;p1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948" name="Google Shape;1948;p114"/>
          <p:cNvSpPr/>
          <p:nvPr/>
        </p:nvSpPr>
        <p:spPr>
          <a:xfrm>
            <a:off x="7732216" y="2638682"/>
            <a:ext cx="141267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 to power 11 = 2048</a:t>
            </a:r>
            <a:endParaRPr b="0" i="0" sz="1400" u="none" cap="none" strike="noStrike">
              <a:solidFill>
                <a:schemeClr val="dk1"/>
              </a:solidFill>
              <a:latin typeface="Arial"/>
              <a:ea typeface="Arial"/>
              <a:cs typeface="Arial"/>
              <a:sym typeface="Arial"/>
            </a:endParaRPr>
          </a:p>
        </p:txBody>
      </p:sp>
      <p:sp>
        <p:nvSpPr>
          <p:cNvPr id="1949" name="Google Shape;1949;p114"/>
          <p:cNvSpPr/>
          <p:nvPr/>
        </p:nvSpPr>
        <p:spPr>
          <a:xfrm>
            <a:off x="7732216" y="3199407"/>
            <a:ext cx="141267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 to power 10 = 1024</a:t>
            </a:r>
            <a:endParaRPr b="0" i="0" sz="1400" u="none" cap="none" strike="noStrike">
              <a:solidFill>
                <a:schemeClr val="dk1"/>
              </a:solidFill>
              <a:latin typeface="Arial"/>
              <a:ea typeface="Arial"/>
              <a:cs typeface="Arial"/>
              <a:sym typeface="Arial"/>
            </a:endParaRPr>
          </a:p>
        </p:txBody>
      </p:sp>
      <p:sp>
        <p:nvSpPr>
          <p:cNvPr id="1950" name="Google Shape;1950;p114"/>
          <p:cNvSpPr/>
          <p:nvPr/>
        </p:nvSpPr>
        <p:spPr>
          <a:xfrm>
            <a:off x="7703024" y="3737137"/>
            <a:ext cx="141267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 to power 10 = 1024</a:t>
            </a:r>
            <a:endParaRPr b="0" i="0" sz="1400" u="none" cap="none" strike="noStrike">
              <a:solidFill>
                <a:schemeClr val="dk1"/>
              </a:solidFill>
              <a:latin typeface="Arial"/>
              <a:ea typeface="Arial"/>
              <a:cs typeface="Arial"/>
              <a:sym typeface="Arial"/>
            </a:endParaRPr>
          </a:p>
        </p:txBody>
      </p:sp>
      <p:sp>
        <p:nvSpPr>
          <p:cNvPr id="1951" name="Google Shape;1951;p114"/>
          <p:cNvSpPr/>
          <p:nvPr/>
        </p:nvSpPr>
        <p:spPr>
          <a:xfrm>
            <a:off x="7703023" y="4220011"/>
            <a:ext cx="141267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 to power 12 = 1024</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957" name="Google Shape;1957;p115"/>
          <p:cNvSpPr/>
          <p:nvPr/>
        </p:nvSpPr>
        <p:spPr>
          <a:xfrm>
            <a:off x="822960" y="771018"/>
            <a:ext cx="8286750" cy="646331"/>
          </a:xfrm>
          <a:prstGeom prst="rect">
            <a:avLst/>
          </a:prstGeom>
          <a:gradFill>
            <a:gsLst>
              <a:gs pos="0">
                <a:srgbClr val="9FD2FF"/>
              </a:gs>
              <a:gs pos="35000">
                <a:srgbClr val="BADFFF"/>
              </a:gs>
              <a:gs pos="100000">
                <a:srgbClr val="E2F0FF"/>
              </a:gs>
            </a:gsLst>
            <a:lin ang="16200000" scaled="0"/>
          </a:gradFill>
          <a:ln cap="flat" cmpd="sng" w="9525">
            <a:solidFill>
              <a:srgbClr val="5C99CE"/>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70C0"/>
                </a:solidFill>
                <a:latin typeface="Times New Roman"/>
                <a:ea typeface="Times New Roman"/>
                <a:cs typeface="Times New Roman"/>
                <a:sym typeface="Times New Roman"/>
              </a:rPr>
              <a:t>In IPv4 addressing, a block of  addresses can be defined as </a:t>
            </a:r>
            <a:r>
              <a:rPr b="1" i="0" lang="en-US" sz="1800" u="none" cap="none" strike="noStrike">
                <a:solidFill>
                  <a:srgbClr val="C00000"/>
                </a:solidFill>
                <a:latin typeface="Times New Roman"/>
                <a:ea typeface="Times New Roman"/>
                <a:cs typeface="Times New Roman"/>
                <a:sym typeface="Times New Roman"/>
              </a:rPr>
              <a:t>x.y.z.t /</a:t>
            </a:r>
            <a:r>
              <a:rPr b="1" i="1" lang="en-US" sz="1800" u="none" cap="none" strike="noStrike">
                <a:solidFill>
                  <a:srgbClr val="C00000"/>
                </a:solidFill>
                <a:latin typeface="Times New Roman"/>
                <a:ea typeface="Times New Roman"/>
                <a:cs typeface="Times New Roman"/>
                <a:sym typeface="Times New Roman"/>
              </a:rPr>
              <a:t>n</a:t>
            </a:r>
            <a:endParaRPr/>
          </a:p>
          <a:p>
            <a:pPr indent="0" lvl="0" marL="0" marR="0" rtl="0" algn="l">
              <a:lnSpc>
                <a:spcPct val="100000"/>
              </a:lnSpc>
              <a:spcBef>
                <a:spcPts val="0"/>
              </a:spcBef>
              <a:spcAft>
                <a:spcPts val="0"/>
              </a:spcAft>
              <a:buNone/>
            </a:pPr>
            <a:r>
              <a:rPr b="0" i="0" lang="en-US" sz="1800" u="none" cap="none" strike="noStrike">
                <a:solidFill>
                  <a:srgbClr val="0070C0"/>
                </a:solidFill>
                <a:latin typeface="Times New Roman"/>
                <a:ea typeface="Times New Roman"/>
                <a:cs typeface="Times New Roman"/>
                <a:sym typeface="Times New Roman"/>
              </a:rPr>
              <a:t>in which x.y.z.t defines one of the addresses and </a:t>
            </a:r>
            <a:r>
              <a:rPr b="1" i="0" lang="en-US" sz="1800" u="none" cap="none" strike="noStrike">
                <a:solidFill>
                  <a:srgbClr val="0033CC"/>
                </a:solidFill>
                <a:latin typeface="Times New Roman"/>
                <a:ea typeface="Times New Roman"/>
                <a:cs typeface="Times New Roman"/>
                <a:sym typeface="Times New Roman"/>
              </a:rPr>
              <a:t>the /</a:t>
            </a:r>
            <a:r>
              <a:rPr b="1" i="1" lang="en-US" sz="1800" u="none" cap="none" strike="noStrike">
                <a:solidFill>
                  <a:srgbClr val="0033CC"/>
                </a:solidFill>
                <a:latin typeface="Times New Roman"/>
                <a:ea typeface="Times New Roman"/>
                <a:cs typeface="Times New Roman"/>
                <a:sym typeface="Times New Roman"/>
              </a:rPr>
              <a:t>n</a:t>
            </a:r>
            <a:r>
              <a:rPr b="1" i="0" lang="en-US" sz="1800" u="none" cap="none" strike="noStrike">
                <a:solidFill>
                  <a:srgbClr val="0033CC"/>
                </a:solidFill>
                <a:latin typeface="Times New Roman"/>
                <a:ea typeface="Times New Roman"/>
                <a:cs typeface="Times New Roman"/>
                <a:sym typeface="Times New Roman"/>
              </a:rPr>
              <a:t> defines the mask.</a:t>
            </a:r>
            <a:endParaRPr/>
          </a:p>
        </p:txBody>
      </p:sp>
      <p:sp>
        <p:nvSpPr>
          <p:cNvPr id="1958" name="Google Shape;1958;p115"/>
          <p:cNvSpPr/>
          <p:nvPr/>
        </p:nvSpPr>
        <p:spPr>
          <a:xfrm>
            <a:off x="628650" y="1585046"/>
            <a:ext cx="8330713" cy="646331"/>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00B050"/>
                </a:solidFill>
                <a:latin typeface="Times New Roman"/>
                <a:ea typeface="Times New Roman"/>
                <a:cs typeface="Times New Roman"/>
                <a:sym typeface="Times New Roman"/>
              </a:rPr>
              <a:t>The </a:t>
            </a:r>
            <a:r>
              <a:rPr b="1" i="0" lang="en-US" sz="1800" u="none" cap="none" strike="noStrike">
                <a:solidFill>
                  <a:srgbClr val="0033CC"/>
                </a:solidFill>
                <a:latin typeface="Times New Roman"/>
                <a:ea typeface="Times New Roman"/>
                <a:cs typeface="Times New Roman"/>
                <a:sym typeface="Times New Roman"/>
              </a:rPr>
              <a:t>first address </a:t>
            </a:r>
            <a:r>
              <a:rPr b="0" i="0" lang="en-US" sz="1800" u="none" cap="none" strike="noStrike">
                <a:solidFill>
                  <a:srgbClr val="000000"/>
                </a:solidFill>
                <a:latin typeface="Times New Roman"/>
                <a:ea typeface="Times New Roman"/>
                <a:cs typeface="Times New Roman"/>
                <a:sym typeface="Times New Roman"/>
              </a:rPr>
              <a:t>in the block can be found by setting the </a:t>
            </a:r>
            <a:r>
              <a:rPr b="1" i="0" lang="en-US" sz="1800" u="none" cap="none" strike="noStrike">
                <a:solidFill>
                  <a:srgbClr val="000000"/>
                </a:solidFill>
                <a:latin typeface="Times New Roman"/>
                <a:ea typeface="Times New Roman"/>
                <a:cs typeface="Times New Roman"/>
                <a:sym typeface="Times New Roman"/>
              </a:rPr>
              <a:t>rightmost</a:t>
            </a:r>
            <a:r>
              <a:rPr b="0" i="0" lang="en-US" sz="1800" u="none" cap="none" strike="noStrike">
                <a:solidFill>
                  <a:srgbClr val="000000"/>
                </a:solidFill>
                <a:latin typeface="Times New Roman"/>
                <a:ea typeface="Times New Roman"/>
                <a:cs typeface="Times New Roman"/>
                <a:sym typeface="Times New Roman"/>
              </a:rPr>
              <a:t> </a:t>
            </a:r>
            <a:br>
              <a:rPr b="0" i="0" lang="en-US" sz="1800" u="none" cap="none" strike="noStrike">
                <a:solidFill>
                  <a:srgbClr val="000000"/>
                </a:solidFill>
                <a:latin typeface="Times New Roman"/>
                <a:ea typeface="Times New Roman"/>
                <a:cs typeface="Times New Roman"/>
                <a:sym typeface="Times New Roman"/>
              </a:rPr>
            </a:br>
            <a:r>
              <a:rPr b="1" i="0" lang="en-US" sz="1800" u="none" cap="none" strike="noStrike">
                <a:solidFill>
                  <a:srgbClr val="000000"/>
                </a:solidFill>
                <a:latin typeface="Times New Roman"/>
                <a:ea typeface="Times New Roman"/>
                <a:cs typeface="Times New Roman"/>
                <a:sym typeface="Times New Roman"/>
              </a:rPr>
              <a:t>32 − </a:t>
            </a:r>
            <a:r>
              <a:rPr b="1" i="1" lang="en-US" sz="1800" u="none" cap="none" strike="noStrike">
                <a:solidFill>
                  <a:srgbClr val="000000"/>
                </a:solidFill>
                <a:latin typeface="Times New Roman"/>
                <a:ea typeface="Times New Roman"/>
                <a:cs typeface="Times New Roman"/>
                <a:sym typeface="Times New Roman"/>
              </a:rPr>
              <a:t>n</a:t>
            </a:r>
            <a:r>
              <a:rPr b="1" i="0" lang="en-US" sz="1800" u="none" cap="none" strike="noStrike">
                <a:solidFill>
                  <a:srgbClr val="000000"/>
                </a:solidFill>
                <a:latin typeface="Times New Roman"/>
                <a:ea typeface="Times New Roman"/>
                <a:cs typeface="Times New Roman"/>
                <a:sym typeface="Times New Roman"/>
              </a:rPr>
              <a:t> bits to 0s</a:t>
            </a:r>
            <a:r>
              <a:rPr b="0" i="0" lang="en-US" sz="1800" u="none" cap="none" strike="noStrike">
                <a:solidFill>
                  <a:srgbClr val="000000"/>
                </a:solidFill>
                <a:latin typeface="Times New Roman"/>
                <a:ea typeface="Times New Roman"/>
                <a:cs typeface="Times New Roman"/>
                <a:sym typeface="Times New Roman"/>
              </a:rPr>
              <a:t>.</a:t>
            </a:r>
            <a:endParaRPr/>
          </a:p>
        </p:txBody>
      </p:sp>
      <p:sp>
        <p:nvSpPr>
          <p:cNvPr id="1959" name="Google Shape;1959;p115"/>
          <p:cNvSpPr/>
          <p:nvPr/>
        </p:nvSpPr>
        <p:spPr>
          <a:xfrm>
            <a:off x="628650" y="2686051"/>
            <a:ext cx="8330713" cy="646331"/>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0033CC"/>
                </a:solidFill>
                <a:latin typeface="Times New Roman"/>
                <a:ea typeface="Times New Roman"/>
                <a:cs typeface="Times New Roman"/>
                <a:sym typeface="Times New Roman"/>
              </a:rPr>
              <a:t>The last address </a:t>
            </a:r>
            <a:r>
              <a:rPr b="0" i="0" lang="en-US" sz="1800" u="none" cap="none" strike="noStrike">
                <a:solidFill>
                  <a:srgbClr val="000000"/>
                </a:solidFill>
                <a:latin typeface="Times New Roman"/>
                <a:ea typeface="Times New Roman"/>
                <a:cs typeface="Times New Roman"/>
                <a:sym typeface="Times New Roman"/>
              </a:rPr>
              <a:t>in the block can be found by setting the </a:t>
            </a:r>
            <a:r>
              <a:rPr b="1" i="0" lang="en-US" sz="1800" u="none" cap="none" strike="noStrike">
                <a:solidFill>
                  <a:srgbClr val="000000"/>
                </a:solidFill>
                <a:latin typeface="Times New Roman"/>
                <a:ea typeface="Times New Roman"/>
                <a:cs typeface="Times New Roman"/>
                <a:sym typeface="Times New Roman"/>
              </a:rPr>
              <a:t>rightmost</a:t>
            </a:r>
            <a:r>
              <a:rPr b="0" i="0" lang="en-US" sz="1800" u="none" cap="none" strike="noStrike">
                <a:solidFill>
                  <a:srgbClr val="000000"/>
                </a:solidFill>
                <a:latin typeface="Times New Roman"/>
                <a:ea typeface="Times New Roman"/>
                <a:cs typeface="Times New Roman"/>
                <a:sym typeface="Times New Roman"/>
              </a:rPr>
              <a:t> </a:t>
            </a:r>
            <a:br>
              <a:rPr b="0" i="0" lang="en-US" sz="1800" u="none" cap="none" strike="noStrike">
                <a:solidFill>
                  <a:srgbClr val="000000"/>
                </a:solidFill>
                <a:latin typeface="Times New Roman"/>
                <a:ea typeface="Times New Roman"/>
                <a:cs typeface="Times New Roman"/>
                <a:sym typeface="Times New Roman"/>
              </a:rPr>
            </a:br>
            <a:r>
              <a:rPr b="1" i="0" lang="en-US" sz="1800" u="none" cap="none" strike="noStrike">
                <a:solidFill>
                  <a:srgbClr val="000000"/>
                </a:solidFill>
                <a:latin typeface="Times New Roman"/>
                <a:ea typeface="Times New Roman"/>
                <a:cs typeface="Times New Roman"/>
                <a:sym typeface="Times New Roman"/>
              </a:rPr>
              <a:t>32 − </a:t>
            </a:r>
            <a:r>
              <a:rPr b="1" i="1" lang="en-US" sz="1800" u="none" cap="none" strike="noStrike">
                <a:solidFill>
                  <a:srgbClr val="000000"/>
                </a:solidFill>
                <a:latin typeface="Times New Roman"/>
                <a:ea typeface="Times New Roman"/>
                <a:cs typeface="Times New Roman"/>
                <a:sym typeface="Times New Roman"/>
              </a:rPr>
              <a:t>n</a:t>
            </a:r>
            <a:r>
              <a:rPr b="1" i="0" lang="en-US" sz="1800" u="none" cap="none" strike="noStrike">
                <a:solidFill>
                  <a:srgbClr val="000000"/>
                </a:solidFill>
                <a:latin typeface="Times New Roman"/>
                <a:ea typeface="Times New Roman"/>
                <a:cs typeface="Times New Roman"/>
                <a:sym typeface="Times New Roman"/>
              </a:rPr>
              <a:t> bits to 1s</a:t>
            </a:r>
            <a:r>
              <a:rPr b="0" i="0" lang="en-US" sz="1800" u="none" cap="none" strike="noStrike">
                <a:solidFill>
                  <a:srgbClr val="000000"/>
                </a:solidFill>
                <a:latin typeface="Times New Roman"/>
                <a:ea typeface="Times New Roman"/>
                <a:cs typeface="Times New Roman"/>
                <a:sym typeface="Times New Roman"/>
              </a:rPr>
              <a:t>.</a:t>
            </a:r>
            <a:endParaRPr/>
          </a:p>
        </p:txBody>
      </p:sp>
      <p:sp>
        <p:nvSpPr>
          <p:cNvPr id="1960" name="Google Shape;1960;p115"/>
          <p:cNvSpPr/>
          <p:nvPr/>
        </p:nvSpPr>
        <p:spPr>
          <a:xfrm>
            <a:off x="628651" y="3429001"/>
            <a:ext cx="8286749" cy="646331"/>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a:t>
            </a:r>
            <a:r>
              <a:rPr b="1" i="0" lang="en-US" sz="1800" u="none" cap="none" strike="noStrike">
                <a:solidFill>
                  <a:srgbClr val="0033CC"/>
                </a:solidFill>
                <a:latin typeface="Times New Roman"/>
                <a:ea typeface="Times New Roman"/>
                <a:cs typeface="Times New Roman"/>
                <a:sym typeface="Times New Roman"/>
              </a:rPr>
              <a:t>number of addresses </a:t>
            </a:r>
            <a:r>
              <a:rPr b="0" i="0" lang="en-US" sz="1800" u="none" cap="none" strike="noStrike">
                <a:solidFill>
                  <a:srgbClr val="000000"/>
                </a:solidFill>
                <a:latin typeface="Times New Roman"/>
                <a:ea typeface="Times New Roman"/>
                <a:cs typeface="Times New Roman"/>
                <a:sym typeface="Times New Roman"/>
              </a:rPr>
              <a:t>in the block can be found by using the formula </a:t>
            </a:r>
            <a:br>
              <a:rPr b="0" i="0" lang="en-US" sz="1800" u="none" cap="none" strike="noStrike">
                <a:solidFill>
                  <a:srgbClr val="000000"/>
                </a:solidFill>
                <a:latin typeface="Times New Roman"/>
                <a:ea typeface="Times New Roman"/>
                <a:cs typeface="Times New Roman"/>
                <a:sym typeface="Times New Roman"/>
              </a:rPr>
            </a:br>
            <a:r>
              <a:rPr b="1" i="0" lang="en-US" sz="1800" u="none" cap="none" strike="noStrike">
                <a:solidFill>
                  <a:srgbClr val="000000"/>
                </a:solidFill>
                <a:latin typeface="Times New Roman"/>
                <a:ea typeface="Times New Roman"/>
                <a:cs typeface="Times New Roman"/>
                <a:sym typeface="Times New Roman"/>
              </a:rPr>
              <a:t>2</a:t>
            </a:r>
            <a:r>
              <a:rPr b="1" baseline="30000" i="0" lang="en-US" sz="1800" u="none" cap="none" strike="noStrike">
                <a:solidFill>
                  <a:srgbClr val="000000"/>
                </a:solidFill>
                <a:latin typeface="Times New Roman"/>
                <a:ea typeface="Times New Roman"/>
                <a:cs typeface="Times New Roman"/>
                <a:sym typeface="Times New Roman"/>
              </a:rPr>
              <a:t>32 − </a:t>
            </a:r>
            <a:r>
              <a:rPr b="1" baseline="30000" i="1" lang="en-US" sz="1800" u="none" cap="none" strike="noStrike">
                <a:solidFill>
                  <a:srgbClr val="000000"/>
                </a:solidFill>
                <a:latin typeface="Times New Roman"/>
                <a:ea typeface="Times New Roman"/>
                <a:cs typeface="Times New Roman"/>
                <a:sym typeface="Times New Roman"/>
              </a:rPr>
              <a:t>n</a:t>
            </a:r>
            <a:r>
              <a:rPr b="1" i="0" lang="en-US" sz="1800" u="none" cap="none" strike="noStrike">
                <a:solidFill>
                  <a:srgbClr val="000000"/>
                </a:solidFill>
                <a:latin typeface="Times New Roman"/>
                <a:ea typeface="Times New Roman"/>
                <a:cs typeface="Times New Roman"/>
                <a:sym typeface="Times New Roman"/>
              </a:rPr>
              <a:t> </a:t>
            </a:r>
            <a:endParaRPr/>
          </a:p>
        </p:txBody>
      </p:sp>
      <p:sp>
        <p:nvSpPr>
          <p:cNvPr id="1961" name="Google Shape;1961;p115"/>
          <p:cNvSpPr txBox="1"/>
          <p:nvPr/>
        </p:nvSpPr>
        <p:spPr>
          <a:xfrm>
            <a:off x="-434634" y="59169"/>
            <a:ext cx="7486650" cy="5143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US" sz="3200" u="none" cap="none" strike="noStrike">
                <a:solidFill>
                  <a:srgbClr val="FF0000"/>
                </a:solidFill>
                <a:latin typeface="Times New Roman"/>
                <a:ea typeface="Times New Roman"/>
                <a:cs typeface="Times New Roman"/>
                <a:sym typeface="Times New Roman"/>
              </a:rPr>
              <a:t>First and Last Address </a:t>
            </a:r>
            <a:endParaRPr/>
          </a:p>
        </p:txBody>
      </p:sp>
      <p:sp>
        <p:nvSpPr>
          <p:cNvPr id="1962" name="Google Shape;1962;p1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63" name="Google Shape;1963;p1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64" name="Google Shape;1964;p115"/>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965" name="Google Shape;1965;p11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66" name="Google Shape;1966;p1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67" name="Google Shape;1967;p1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68" name="Google Shape;1968;p1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9"/>
                                        </p:tgtEl>
                                        <p:attrNameLst>
                                          <p:attrName>style.visibility</p:attrName>
                                        </p:attrNameLst>
                                      </p:cBhvr>
                                      <p:to>
                                        <p:strVal val="visible"/>
                                      </p:to>
                                    </p:set>
                                    <p:anim calcmode="lin" valueType="num">
                                      <p:cBhvr additive="base">
                                        <p:cTn dur="500"/>
                                        <p:tgtEl>
                                          <p:spTgt spid="19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0"/>
                                        </p:tgtEl>
                                        <p:attrNameLst>
                                          <p:attrName>style.visibility</p:attrName>
                                        </p:attrNameLst>
                                      </p:cBhvr>
                                      <p:to>
                                        <p:strVal val="visible"/>
                                      </p:to>
                                    </p:set>
                                    <p:anim calcmode="lin" valueType="num">
                                      <p:cBhvr additive="base">
                                        <p:cTn dur="500"/>
                                        <p:tgtEl>
                                          <p:spTgt spid="19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974" name="Google Shape;1974;p116"/>
          <p:cNvSpPr/>
          <p:nvPr/>
        </p:nvSpPr>
        <p:spPr>
          <a:xfrm>
            <a:off x="609025" y="27453"/>
            <a:ext cx="8572500" cy="1079719"/>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Example 16: </a:t>
            </a:r>
            <a:r>
              <a:rPr b="0" i="0" lang="en-US" sz="1650" u="none" cap="none" strike="noStrike">
                <a:solidFill>
                  <a:srgbClr val="000000"/>
                </a:solidFill>
                <a:latin typeface="Times New Roman"/>
                <a:ea typeface="Times New Roman"/>
                <a:cs typeface="Times New Roman"/>
                <a:sym typeface="Times New Roman"/>
              </a:rPr>
              <a:t>An organization is granted the block 130.34.12.64/26. The organization needs to have </a:t>
            </a:r>
            <a:r>
              <a:rPr b="1" i="0" lang="en-US" sz="1650" u="none" cap="none" strike="noStrike">
                <a:solidFill>
                  <a:srgbClr val="000000"/>
                </a:solidFill>
                <a:latin typeface="Times New Roman"/>
                <a:ea typeface="Times New Roman"/>
                <a:cs typeface="Times New Roman"/>
                <a:sym typeface="Times New Roman"/>
              </a:rPr>
              <a:t>four subnets </a:t>
            </a:r>
            <a:r>
              <a:rPr b="0" i="0" lang="en-US" sz="1650" u="none" cap="none" strike="noStrike">
                <a:solidFill>
                  <a:srgbClr val="000000"/>
                </a:solidFill>
                <a:latin typeface="Times New Roman"/>
                <a:ea typeface="Times New Roman"/>
                <a:cs typeface="Times New Roman"/>
                <a:sym typeface="Times New Roman"/>
              </a:rPr>
              <a:t>with equal number of addresses in each subnet. What are the subnet addresses and the range of addresses for each subnet? </a:t>
            </a:r>
            <a:endParaRPr b="1" i="0" sz="1800" u="none" cap="none" strike="noStrike">
              <a:solidFill>
                <a:srgbClr val="FF0000"/>
              </a:solidFill>
              <a:latin typeface="Times New Roman"/>
              <a:ea typeface="Times New Roman"/>
              <a:cs typeface="Times New Roman"/>
              <a:sym typeface="Times New Roman"/>
            </a:endParaRPr>
          </a:p>
        </p:txBody>
      </p:sp>
      <p:sp>
        <p:nvSpPr>
          <p:cNvPr id="1975" name="Google Shape;1975;p116"/>
          <p:cNvSpPr/>
          <p:nvPr/>
        </p:nvSpPr>
        <p:spPr>
          <a:xfrm>
            <a:off x="580429" y="1107172"/>
            <a:ext cx="8339784" cy="696537"/>
          </a:xfrm>
          <a:prstGeom prst="rect">
            <a:avLst/>
          </a:prstGeom>
          <a:noFill/>
          <a:ln>
            <a:noFill/>
          </a:ln>
        </p:spPr>
        <p:txBody>
          <a:bodyPr anchorCtr="0" anchor="ctr" bIns="34275" lIns="68575" spcFirstLastPara="1" rIns="68575" wrap="square" tIns="34275">
            <a:spAutoFit/>
          </a:bodyPr>
          <a:lstStyle/>
          <a:p>
            <a:pPr indent="0" lvl="0" marL="0" marR="0" rtl="0" algn="just">
              <a:lnSpc>
                <a:spcPct val="130000"/>
              </a:lnSpc>
              <a:spcBef>
                <a:spcPts val="0"/>
              </a:spcBef>
              <a:spcAft>
                <a:spcPts val="0"/>
              </a:spcAft>
              <a:buNone/>
            </a:pPr>
            <a:r>
              <a:rPr b="1" i="0" lang="en-US" sz="1650" u="none" cap="none" strike="noStrike">
                <a:solidFill>
                  <a:srgbClr val="000000"/>
                </a:solidFill>
                <a:latin typeface="Times New Roman"/>
                <a:ea typeface="Times New Roman"/>
                <a:cs typeface="Times New Roman"/>
                <a:sym typeface="Times New Roman"/>
              </a:rPr>
              <a:t>Solution: </a:t>
            </a:r>
            <a:r>
              <a:rPr b="0" i="0" lang="en-US" sz="1650" u="none" cap="none" strike="noStrike">
                <a:solidFill>
                  <a:srgbClr val="000000"/>
                </a:solidFill>
                <a:latin typeface="Times New Roman"/>
                <a:ea typeface="Times New Roman"/>
                <a:cs typeface="Times New Roman"/>
                <a:sym typeface="Times New Roman"/>
              </a:rPr>
              <a:t>We need four subnets, which means we need to add </a:t>
            </a:r>
            <a:r>
              <a:rPr b="1" i="0" lang="en-US" sz="1650" u="none" cap="none" strike="noStrike">
                <a:solidFill>
                  <a:srgbClr val="000000"/>
                </a:solidFill>
                <a:latin typeface="Times New Roman"/>
                <a:ea typeface="Times New Roman"/>
                <a:cs typeface="Times New Roman"/>
                <a:sym typeface="Times New Roman"/>
              </a:rPr>
              <a:t>two more 1s</a:t>
            </a:r>
            <a:r>
              <a:rPr b="0" i="0" lang="en-US" sz="1650" u="none" cap="none" strike="noStrike">
                <a:solidFill>
                  <a:srgbClr val="000000"/>
                </a:solidFill>
                <a:latin typeface="Times New Roman"/>
                <a:ea typeface="Times New Roman"/>
                <a:cs typeface="Times New Roman"/>
                <a:sym typeface="Times New Roman"/>
              </a:rPr>
              <a:t>. </a:t>
            </a:r>
            <a:endParaRPr b="0" i="0" sz="1650" u="none" cap="none" strike="noStrike">
              <a:solidFill>
                <a:srgbClr val="000000"/>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If we create four subnets, each subnet will have </a:t>
            </a:r>
            <a:r>
              <a:rPr b="1" i="0" lang="en-US" sz="1650" u="none" cap="none" strike="noStrike">
                <a:solidFill>
                  <a:srgbClr val="000000"/>
                </a:solidFill>
                <a:latin typeface="Times New Roman"/>
                <a:ea typeface="Times New Roman"/>
                <a:cs typeface="Times New Roman"/>
                <a:sym typeface="Times New Roman"/>
              </a:rPr>
              <a:t>16 addresses </a:t>
            </a:r>
            <a:r>
              <a:rPr b="0" i="0" lang="en-US" sz="1650" u="none" cap="none" strike="noStrike">
                <a:solidFill>
                  <a:srgbClr val="000000"/>
                </a:solidFill>
                <a:latin typeface="Times New Roman"/>
                <a:ea typeface="Times New Roman"/>
                <a:cs typeface="Times New Roman"/>
                <a:sym typeface="Times New Roman"/>
              </a:rPr>
              <a:t>( 2</a:t>
            </a:r>
            <a:r>
              <a:rPr b="0" baseline="30000" i="0" lang="en-US" sz="1650" u="none" cap="none" strike="noStrike">
                <a:solidFill>
                  <a:srgbClr val="000000"/>
                </a:solidFill>
                <a:latin typeface="Times New Roman"/>
                <a:ea typeface="Times New Roman"/>
                <a:cs typeface="Times New Roman"/>
                <a:sym typeface="Times New Roman"/>
              </a:rPr>
              <a:t>32–28</a:t>
            </a:r>
            <a:r>
              <a:rPr b="0" i="0" lang="en-US" sz="1650" u="none" cap="none" strike="noStrike">
                <a:solidFill>
                  <a:srgbClr val="000000"/>
                </a:solidFill>
                <a:latin typeface="Times New Roman"/>
                <a:ea typeface="Times New Roman"/>
                <a:cs typeface="Times New Roman"/>
                <a:sym typeface="Times New Roman"/>
              </a:rPr>
              <a:t> = 16 addresses)</a:t>
            </a:r>
            <a:endParaRPr b="0" i="0" sz="1650" u="none" cap="none" strike="noStrike">
              <a:solidFill>
                <a:srgbClr val="000000"/>
              </a:solidFill>
              <a:latin typeface="Times New Roman"/>
              <a:ea typeface="Times New Roman"/>
              <a:cs typeface="Times New Roman"/>
              <a:sym typeface="Times New Roman"/>
            </a:endParaRPr>
          </a:p>
        </p:txBody>
      </p:sp>
      <p:sp>
        <p:nvSpPr>
          <p:cNvPr id="1976" name="Google Shape;1976;p116"/>
          <p:cNvSpPr/>
          <p:nvPr/>
        </p:nvSpPr>
        <p:spPr>
          <a:xfrm>
            <a:off x="609025" y="1881046"/>
            <a:ext cx="4857750" cy="2169825"/>
          </a:xfrm>
          <a:prstGeom prst="rect">
            <a:avLst/>
          </a:prstGeom>
          <a:noFill/>
          <a:ln>
            <a:noFill/>
          </a:ln>
        </p:spPr>
        <p:txBody>
          <a:bodyPr anchorCtr="0" anchor="ctr" bIns="34275" lIns="68575" spcFirstLastPara="1" rIns="68575" wrap="square" tIns="34275">
            <a:spAutoFit/>
          </a:bodyPr>
          <a:lstStyle/>
          <a:p>
            <a:pPr indent="0" lvl="0" marL="0" marR="0" rtl="0" algn="just">
              <a:lnSpc>
                <a:spcPct val="13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The subnet prefix is then /28. </a:t>
            </a:r>
            <a:endParaRPr b="0" i="0" sz="1650" u="none" cap="none" strike="noStrike">
              <a:solidFill>
                <a:srgbClr val="000000"/>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The range of addresses for each subnet is shown below:</a:t>
            </a:r>
            <a:endParaRPr b="0" i="0" sz="1650" u="none" cap="none" strike="noStrike">
              <a:solidFill>
                <a:srgbClr val="000000"/>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Subnet 1:</a:t>
            </a:r>
            <a:r>
              <a:rPr b="0" i="0" lang="en-US" sz="1800" u="none" cap="none" strike="noStrike">
                <a:solidFill>
                  <a:srgbClr val="000000"/>
                </a:solidFill>
                <a:latin typeface="Times New Roman"/>
                <a:ea typeface="Times New Roman"/>
                <a:cs typeface="Times New Roman"/>
                <a:sym typeface="Times New Roman"/>
              </a:rPr>
              <a:t> 130.34.12.64/28 to 130.34.12.79/28.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Subnet 2 :</a:t>
            </a:r>
            <a:r>
              <a:rPr b="0" i="0" lang="en-US" sz="1800" u="none" cap="none" strike="noStrike">
                <a:solidFill>
                  <a:srgbClr val="000000"/>
                </a:solidFill>
                <a:latin typeface="Times New Roman"/>
                <a:ea typeface="Times New Roman"/>
                <a:cs typeface="Times New Roman"/>
                <a:sym typeface="Times New Roman"/>
              </a:rPr>
              <a:t> 130.34.12.80/28 to 130.34.12.95/28.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Subnet 3:</a:t>
            </a:r>
            <a:r>
              <a:rPr b="0" i="0" lang="en-US" sz="1800" u="none" cap="none" strike="noStrike">
                <a:solidFill>
                  <a:srgbClr val="000000"/>
                </a:solidFill>
                <a:latin typeface="Times New Roman"/>
                <a:ea typeface="Times New Roman"/>
                <a:cs typeface="Times New Roman"/>
                <a:sym typeface="Times New Roman"/>
              </a:rPr>
              <a:t> 130.34.12.96/28 to 130.34.12.111/28.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Subnet 4:</a:t>
            </a:r>
            <a:r>
              <a:rPr b="0" i="0" lang="en-US" sz="1800" u="none" cap="none" strike="noStrike">
                <a:solidFill>
                  <a:srgbClr val="000000"/>
                </a:solidFill>
                <a:latin typeface="Times New Roman"/>
                <a:ea typeface="Times New Roman"/>
                <a:cs typeface="Times New Roman"/>
                <a:sym typeface="Times New Roman"/>
              </a:rPr>
              <a:t> 130.34.12.112/28 to 130.34.12.127/28.</a:t>
            </a:r>
            <a:endParaRPr b="0" i="0" sz="1800" u="none" cap="none" strike="noStrike">
              <a:solidFill>
                <a:srgbClr val="000000"/>
              </a:solidFill>
              <a:latin typeface="Times New Roman"/>
              <a:ea typeface="Times New Roman"/>
              <a:cs typeface="Times New Roman"/>
              <a:sym typeface="Times New Roman"/>
            </a:endParaRPr>
          </a:p>
        </p:txBody>
      </p:sp>
      <p:pic>
        <p:nvPicPr>
          <p:cNvPr id="1977" name="Google Shape;1977;p116"/>
          <p:cNvPicPr preferRelativeResize="0"/>
          <p:nvPr/>
        </p:nvPicPr>
        <p:blipFill rotWithShape="1">
          <a:blip r:embed="rId3">
            <a:alphaModFix/>
          </a:blip>
          <a:srcRect b="11557" l="20614" r="21468" t="24954"/>
          <a:stretch/>
        </p:blipFill>
        <p:spPr>
          <a:xfrm>
            <a:off x="5376232" y="1830970"/>
            <a:ext cx="3651410" cy="2576069"/>
          </a:xfrm>
          <a:prstGeom prst="rect">
            <a:avLst/>
          </a:prstGeom>
          <a:noFill/>
          <a:ln>
            <a:noFill/>
          </a:ln>
        </p:spPr>
      </p:pic>
      <p:sp>
        <p:nvSpPr>
          <p:cNvPr id="1978" name="Google Shape;1978;p1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79" name="Google Shape;1979;p1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80" name="Google Shape;1980;p116"/>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981" name="Google Shape;1981;p116"/>
          <p:cNvCxnSpPr/>
          <p:nvPr/>
        </p:nvCxnSpPr>
        <p:spPr>
          <a:xfrm flipH="1" rot="10800000">
            <a:off x="109539" y="1059129"/>
            <a:ext cx="9144000" cy="20782"/>
          </a:xfrm>
          <a:prstGeom prst="straightConnector1">
            <a:avLst/>
          </a:prstGeom>
          <a:noFill/>
          <a:ln cap="flat" cmpd="sng" w="9525">
            <a:solidFill>
              <a:srgbClr val="00B050"/>
            </a:solidFill>
            <a:prstDash val="solid"/>
            <a:round/>
            <a:headEnd len="sm" w="sm" type="none"/>
            <a:tailEnd len="sm" w="sm" type="none"/>
          </a:ln>
        </p:spPr>
      </p:cxnSp>
      <p:sp>
        <p:nvSpPr>
          <p:cNvPr id="1982" name="Google Shape;1982;p1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83" name="Google Shape;1983;p1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84" name="Google Shape;1984;p1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5"/>
                                        </p:tgtEl>
                                        <p:attrNameLst>
                                          <p:attrName>style.visibility</p:attrName>
                                        </p:attrNameLst>
                                      </p:cBhvr>
                                      <p:to>
                                        <p:strVal val="visible"/>
                                      </p:to>
                                    </p:set>
                                    <p:anim calcmode="lin" valueType="num">
                                      <p:cBhvr additive="base">
                                        <p:cTn dur="500"/>
                                        <p:tgtEl>
                                          <p:spTgt spid="19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6"/>
                                        </p:tgtEl>
                                        <p:attrNameLst>
                                          <p:attrName>style.visibility</p:attrName>
                                        </p:attrNameLst>
                                      </p:cBhvr>
                                      <p:to>
                                        <p:strVal val="visible"/>
                                      </p:to>
                                    </p:set>
                                    <p:anim calcmode="lin" valueType="num">
                                      <p:cBhvr additive="base">
                                        <p:cTn dur="500"/>
                                        <p:tgtEl>
                                          <p:spTgt spid="19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7"/>
                                        </p:tgtEl>
                                        <p:attrNameLst>
                                          <p:attrName>style.visibility</p:attrName>
                                        </p:attrNameLst>
                                      </p:cBhvr>
                                      <p:to>
                                        <p:strVal val="visible"/>
                                      </p:to>
                                    </p:set>
                                    <p:anim calcmode="lin" valueType="num">
                                      <p:cBhvr additive="base">
                                        <p:cTn dur="500"/>
                                        <p:tgtEl>
                                          <p:spTgt spid="19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990" name="Google Shape;1990;p117"/>
          <p:cNvSpPr/>
          <p:nvPr/>
        </p:nvSpPr>
        <p:spPr>
          <a:xfrm>
            <a:off x="663179" y="111079"/>
            <a:ext cx="8401050" cy="30008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Example 17: </a:t>
            </a:r>
            <a:r>
              <a:rPr b="0" i="0" lang="en-US" sz="1800" u="none" cap="none" strike="noStrike">
                <a:solidFill>
                  <a:srgbClr val="000000"/>
                </a:solidFill>
                <a:latin typeface="Times New Roman"/>
                <a:ea typeface="Times New Roman"/>
                <a:cs typeface="Times New Roman"/>
                <a:sym typeface="Times New Roman"/>
              </a:rPr>
              <a:t>An ISP is granted a block of addresses starting with </a:t>
            </a:r>
            <a:r>
              <a:rPr b="1" i="0" lang="en-US" sz="1800" u="none" cap="none" strike="noStrike">
                <a:solidFill>
                  <a:srgbClr val="FF0000"/>
                </a:solidFill>
                <a:latin typeface="Times New Roman"/>
                <a:ea typeface="Times New Roman"/>
                <a:cs typeface="Times New Roman"/>
                <a:sym typeface="Times New Roman"/>
              </a:rPr>
              <a:t>190.100.0.0/16 (65,536 addresses). </a:t>
            </a:r>
            <a:r>
              <a:rPr b="0" i="0" lang="en-US" sz="1800" u="none" cap="none" strike="noStrike">
                <a:solidFill>
                  <a:srgbClr val="000000"/>
                </a:solidFill>
                <a:latin typeface="Times New Roman"/>
                <a:ea typeface="Times New Roman"/>
                <a:cs typeface="Times New Roman"/>
                <a:sym typeface="Times New Roman"/>
              </a:rPr>
              <a:t>The ISP needs to distribute these addresses to three groups of customers as follows:</a:t>
            </a:r>
            <a:endParaRPr/>
          </a:p>
          <a:p>
            <a:pPr indent="0" lvl="0" marL="0" marR="0" rtl="0" algn="l">
              <a:lnSpc>
                <a:spcPct val="150000"/>
              </a:lnSpc>
              <a:spcBef>
                <a:spcPts val="0"/>
              </a:spcBef>
              <a:spcAft>
                <a:spcPts val="0"/>
              </a:spcAft>
              <a:buNone/>
            </a:pPr>
            <a:r>
              <a:rPr b="0" i="0" lang="en-US" sz="1800" u="none" cap="none" strike="noStrike">
                <a:solidFill>
                  <a:srgbClr val="0070C0"/>
                </a:solidFill>
                <a:latin typeface="Times New Roman"/>
                <a:ea typeface="Times New Roman"/>
                <a:cs typeface="Times New Roman"/>
                <a:sym typeface="Times New Roman"/>
              </a:rPr>
              <a:t>i.   </a:t>
            </a:r>
            <a:r>
              <a:rPr b="0" i="0" lang="en-US" sz="1800" u="none" cap="none" strike="noStrike">
                <a:solidFill>
                  <a:srgbClr val="000000"/>
                </a:solidFill>
                <a:latin typeface="Times New Roman"/>
                <a:ea typeface="Times New Roman"/>
                <a:cs typeface="Times New Roman"/>
                <a:sym typeface="Times New Roman"/>
              </a:rPr>
              <a:t>The first group has </a:t>
            </a:r>
            <a:r>
              <a:rPr b="1" i="0" lang="en-US" sz="1800" u="none" cap="none" strike="noStrike">
                <a:solidFill>
                  <a:srgbClr val="0070C0"/>
                </a:solidFill>
                <a:latin typeface="Times New Roman"/>
                <a:ea typeface="Times New Roman"/>
                <a:cs typeface="Times New Roman"/>
                <a:sym typeface="Times New Roman"/>
              </a:rPr>
              <a:t>64</a:t>
            </a:r>
            <a:r>
              <a:rPr b="0" i="0" lang="en-US" sz="1800" u="none" cap="none" strike="noStrike">
                <a:solidFill>
                  <a:srgbClr val="000000"/>
                </a:solidFill>
                <a:latin typeface="Times New Roman"/>
                <a:ea typeface="Times New Roman"/>
                <a:cs typeface="Times New Roman"/>
                <a:sym typeface="Times New Roman"/>
              </a:rPr>
              <a:t> customers; each needs </a:t>
            </a:r>
            <a:r>
              <a:rPr b="1" i="0" lang="en-US" sz="1800" u="none" cap="none" strike="noStrike">
                <a:solidFill>
                  <a:srgbClr val="0070C0"/>
                </a:solidFill>
                <a:latin typeface="Times New Roman"/>
                <a:ea typeface="Times New Roman"/>
                <a:cs typeface="Times New Roman"/>
                <a:sym typeface="Times New Roman"/>
              </a:rPr>
              <a:t>256 </a:t>
            </a:r>
            <a:r>
              <a:rPr b="0" i="0" lang="en-US" sz="1800" u="none" cap="none" strike="noStrike">
                <a:solidFill>
                  <a:srgbClr val="000000"/>
                </a:solidFill>
                <a:latin typeface="Times New Roman"/>
                <a:ea typeface="Times New Roman"/>
                <a:cs typeface="Times New Roman"/>
                <a:sym typeface="Times New Roman"/>
              </a:rPr>
              <a:t> addresses.</a:t>
            </a:r>
            <a:endParaRPr/>
          </a:p>
          <a:p>
            <a:pPr indent="0" lvl="0" marL="0" marR="0" rtl="0" algn="l">
              <a:lnSpc>
                <a:spcPct val="150000"/>
              </a:lnSpc>
              <a:spcBef>
                <a:spcPts val="0"/>
              </a:spcBef>
              <a:spcAft>
                <a:spcPts val="0"/>
              </a:spcAft>
              <a:buNone/>
            </a:pPr>
            <a:r>
              <a:rPr b="0" i="0" lang="en-US" sz="1800" u="none" cap="none" strike="noStrike">
                <a:solidFill>
                  <a:srgbClr val="0070C0"/>
                </a:solidFill>
                <a:latin typeface="Times New Roman"/>
                <a:ea typeface="Times New Roman"/>
                <a:cs typeface="Times New Roman"/>
                <a:sym typeface="Times New Roman"/>
              </a:rPr>
              <a:t>ii</a:t>
            </a:r>
            <a:r>
              <a:rPr b="0" i="0" lang="en-US" sz="1800" u="none" cap="none" strike="noStrike">
                <a:solidFill>
                  <a:srgbClr val="5F5F5F"/>
                </a:solidFill>
                <a:latin typeface="Times New Roman"/>
                <a:ea typeface="Times New Roman"/>
                <a:cs typeface="Times New Roman"/>
                <a:sym typeface="Times New Roman"/>
              </a:rPr>
              <a:t>.</a:t>
            </a:r>
            <a:r>
              <a:rPr b="0" i="0" lang="en-US" sz="1800" u="none" cap="none" strike="noStrike">
                <a:solidFill>
                  <a:srgbClr val="000000"/>
                </a:solidFill>
                <a:latin typeface="Times New Roman"/>
                <a:ea typeface="Times New Roman"/>
                <a:cs typeface="Times New Roman"/>
                <a:sym typeface="Times New Roman"/>
              </a:rPr>
              <a:t>  The second group has </a:t>
            </a:r>
            <a:r>
              <a:rPr b="1" i="0" lang="en-US" sz="1800" u="none" cap="none" strike="noStrike">
                <a:solidFill>
                  <a:srgbClr val="0070C0"/>
                </a:solidFill>
                <a:latin typeface="Times New Roman"/>
                <a:ea typeface="Times New Roman"/>
                <a:cs typeface="Times New Roman"/>
                <a:sym typeface="Times New Roman"/>
              </a:rPr>
              <a:t>128</a:t>
            </a:r>
            <a:r>
              <a:rPr b="0" i="0" lang="en-US" sz="1800" u="none" cap="none" strike="noStrike">
                <a:solidFill>
                  <a:srgbClr val="000000"/>
                </a:solidFill>
                <a:latin typeface="Times New Roman"/>
                <a:ea typeface="Times New Roman"/>
                <a:cs typeface="Times New Roman"/>
                <a:sym typeface="Times New Roman"/>
              </a:rPr>
              <a:t> customers; each needs </a:t>
            </a:r>
            <a:r>
              <a:rPr b="1" i="0" lang="en-US" sz="1800" u="none" cap="none" strike="noStrike">
                <a:solidFill>
                  <a:srgbClr val="0070C0"/>
                </a:solidFill>
                <a:latin typeface="Times New Roman"/>
                <a:ea typeface="Times New Roman"/>
                <a:cs typeface="Times New Roman"/>
                <a:sym typeface="Times New Roman"/>
              </a:rPr>
              <a:t>128 </a:t>
            </a:r>
            <a:r>
              <a:rPr b="0" i="0" lang="en-US" sz="1800" u="none" cap="none" strike="noStrike">
                <a:solidFill>
                  <a:srgbClr val="000000"/>
                </a:solidFill>
                <a:latin typeface="Times New Roman"/>
                <a:ea typeface="Times New Roman"/>
                <a:cs typeface="Times New Roman"/>
                <a:sym typeface="Times New Roman"/>
              </a:rPr>
              <a:t> addresses.</a:t>
            </a:r>
            <a:endParaRPr/>
          </a:p>
          <a:p>
            <a:pPr indent="0" lvl="0" marL="0" marR="0" rtl="0" algn="l">
              <a:lnSpc>
                <a:spcPct val="150000"/>
              </a:lnSpc>
              <a:spcBef>
                <a:spcPts val="0"/>
              </a:spcBef>
              <a:spcAft>
                <a:spcPts val="0"/>
              </a:spcAft>
              <a:buNone/>
            </a:pPr>
            <a:r>
              <a:rPr b="0" i="0" lang="en-US" sz="1800" u="none" cap="none" strike="noStrike">
                <a:solidFill>
                  <a:srgbClr val="0070C0"/>
                </a:solidFill>
                <a:latin typeface="Times New Roman"/>
                <a:ea typeface="Times New Roman"/>
                <a:cs typeface="Times New Roman"/>
                <a:sym typeface="Times New Roman"/>
              </a:rPr>
              <a:t>iii</a:t>
            </a:r>
            <a:r>
              <a:rPr b="0" i="0" lang="en-US" sz="1800" u="none" cap="none" strike="noStrike">
                <a:solidFill>
                  <a:srgbClr val="5F5F5F"/>
                </a:solidFill>
                <a:latin typeface="Times New Roman"/>
                <a:ea typeface="Times New Roman"/>
                <a:cs typeface="Times New Roman"/>
                <a:sym typeface="Times New Roman"/>
              </a:rPr>
              <a:t>.</a:t>
            </a:r>
            <a:r>
              <a:rPr b="0" i="0" lang="en-US" sz="1800" u="none" cap="none" strike="noStrike">
                <a:solidFill>
                  <a:srgbClr val="000000"/>
                </a:solidFill>
                <a:latin typeface="Times New Roman"/>
                <a:ea typeface="Times New Roman"/>
                <a:cs typeface="Times New Roman"/>
                <a:sym typeface="Times New Roman"/>
              </a:rPr>
              <a:t> The third group has </a:t>
            </a:r>
            <a:r>
              <a:rPr b="1" i="0" lang="en-US" sz="1800" u="none" cap="none" strike="noStrike">
                <a:solidFill>
                  <a:srgbClr val="0070C0"/>
                </a:solidFill>
                <a:latin typeface="Times New Roman"/>
                <a:ea typeface="Times New Roman"/>
                <a:cs typeface="Times New Roman"/>
                <a:sym typeface="Times New Roman"/>
              </a:rPr>
              <a:t>128</a:t>
            </a:r>
            <a:r>
              <a:rPr b="0" i="0" lang="en-US" sz="1800" u="none" cap="none" strike="noStrike">
                <a:solidFill>
                  <a:srgbClr val="000000"/>
                </a:solidFill>
                <a:latin typeface="Times New Roman"/>
                <a:ea typeface="Times New Roman"/>
                <a:cs typeface="Times New Roman"/>
                <a:sym typeface="Times New Roman"/>
              </a:rPr>
              <a:t> customers; each needs </a:t>
            </a:r>
            <a:r>
              <a:rPr b="1" i="0" lang="en-US" sz="1800" u="none" cap="none" strike="noStrike">
                <a:solidFill>
                  <a:srgbClr val="0070C0"/>
                </a:solidFill>
                <a:latin typeface="Times New Roman"/>
                <a:ea typeface="Times New Roman"/>
                <a:cs typeface="Times New Roman"/>
                <a:sym typeface="Times New Roman"/>
              </a:rPr>
              <a:t>64 </a:t>
            </a:r>
            <a:r>
              <a:rPr b="0" i="0" lang="en-US" sz="1800" u="none" cap="none" strike="noStrike">
                <a:solidFill>
                  <a:srgbClr val="000000"/>
                </a:solidFill>
                <a:latin typeface="Times New Roman"/>
                <a:ea typeface="Times New Roman"/>
                <a:cs typeface="Times New Roman"/>
                <a:sym typeface="Times New Roman"/>
              </a:rPr>
              <a:t>  addresses.</a:t>
            </a:r>
            <a:endParaRPr/>
          </a:p>
          <a:p>
            <a:pPr indent="0" lvl="0" marL="0" marR="0" rtl="0" algn="just">
              <a:lnSpc>
                <a:spcPct val="100000"/>
              </a:lnSpc>
              <a:spcBef>
                <a:spcPts val="0"/>
              </a:spcBef>
              <a:spcAft>
                <a:spcPts val="0"/>
              </a:spcAft>
              <a:buNone/>
            </a:pPr>
            <a:r>
              <a:t/>
            </a:r>
            <a:endParaRPr b="0" i="0" sz="18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FF0000"/>
                </a:solidFill>
                <a:latin typeface="Times New Roman"/>
                <a:ea typeface="Times New Roman"/>
                <a:cs typeface="Times New Roman"/>
                <a:sym typeface="Times New Roman"/>
              </a:rPr>
              <a:t>Design the subblocks and find out how many addresses are still available after these allocations.</a:t>
            </a:r>
            <a:endParaRPr/>
          </a:p>
        </p:txBody>
      </p:sp>
      <p:sp>
        <p:nvSpPr>
          <p:cNvPr id="1991" name="Google Shape;1991;p1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92" name="Google Shape;1992;p1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993" name="Google Shape;1993;p117"/>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994" name="Google Shape;1994;p117"/>
          <p:cNvCxnSpPr/>
          <p:nvPr/>
        </p:nvCxnSpPr>
        <p:spPr>
          <a:xfrm flipH="1" rot="10800000">
            <a:off x="41821" y="956027"/>
            <a:ext cx="9144000" cy="20782"/>
          </a:xfrm>
          <a:prstGeom prst="straightConnector1">
            <a:avLst/>
          </a:prstGeom>
          <a:noFill/>
          <a:ln cap="flat" cmpd="sng" w="9525">
            <a:solidFill>
              <a:srgbClr val="00B050"/>
            </a:solidFill>
            <a:prstDash val="solid"/>
            <a:round/>
            <a:headEnd len="sm" w="sm" type="none"/>
            <a:tailEnd len="sm" w="sm" type="none"/>
          </a:ln>
        </p:spPr>
      </p:cxnSp>
      <p:sp>
        <p:nvSpPr>
          <p:cNvPr id="1995" name="Google Shape;1995;p1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96" name="Google Shape;1996;p1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97" name="Google Shape;1997;p1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0"/>
                                        </p:tgtEl>
                                        <p:attrNameLst>
                                          <p:attrName>style.visibility</p:attrName>
                                        </p:attrNameLst>
                                      </p:cBhvr>
                                      <p:to>
                                        <p:strVal val="visible"/>
                                      </p:to>
                                    </p:set>
                                    <p:anim calcmode="lin" valueType="num">
                                      <p:cBhvr additive="base">
                                        <p:cTn dur="500"/>
                                        <p:tgtEl>
                                          <p:spTgt spid="19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2003" name="Google Shape;2003;p118"/>
          <p:cNvPicPr preferRelativeResize="0"/>
          <p:nvPr/>
        </p:nvPicPr>
        <p:blipFill rotWithShape="1">
          <a:blip r:embed="rId3">
            <a:alphaModFix/>
          </a:blip>
          <a:srcRect b="0" l="0" r="0" t="0"/>
          <a:stretch/>
        </p:blipFill>
        <p:spPr>
          <a:xfrm>
            <a:off x="1179311" y="713656"/>
            <a:ext cx="7086600" cy="3905103"/>
          </a:xfrm>
          <a:prstGeom prst="rect">
            <a:avLst/>
          </a:prstGeom>
          <a:noFill/>
          <a:ln>
            <a:noFill/>
          </a:ln>
        </p:spPr>
      </p:pic>
      <p:sp>
        <p:nvSpPr>
          <p:cNvPr id="2004" name="Google Shape;2004;p1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005" name="Google Shape;2005;p1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06" name="Google Shape;2006;p118"/>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2007" name="Google Shape;2007;p1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08" name="Google Shape;2008;p1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09" name="Google Shape;2009;p1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010" name="Google Shape;2010;p118"/>
          <p:cNvSpPr/>
          <p:nvPr/>
        </p:nvSpPr>
        <p:spPr>
          <a:xfrm>
            <a:off x="-7737" y="1035493"/>
            <a:ext cx="31133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Times New Roman"/>
                <a:ea typeface="Times New Roman"/>
                <a:cs typeface="Times New Roman"/>
                <a:sym typeface="Times New Roman"/>
              </a:rPr>
              <a:t>64</a:t>
            </a:r>
            <a:r>
              <a:rPr b="0" i="0" lang="en-US" sz="1400" u="none" cap="none" strike="noStrike">
                <a:solidFill>
                  <a:srgbClr val="000000"/>
                </a:solidFill>
                <a:latin typeface="Times New Roman"/>
                <a:ea typeface="Times New Roman"/>
                <a:cs typeface="Times New Roman"/>
                <a:sym typeface="Times New Roman"/>
              </a:rPr>
              <a:t> customers; each needs </a:t>
            </a:r>
            <a:r>
              <a:rPr b="1" i="0" lang="en-US" sz="1400" u="none" cap="none" strike="noStrike">
                <a:solidFill>
                  <a:srgbClr val="0070C0"/>
                </a:solidFill>
                <a:latin typeface="Times New Roman"/>
                <a:ea typeface="Times New Roman"/>
                <a:cs typeface="Times New Roman"/>
                <a:sym typeface="Times New Roman"/>
              </a:rPr>
              <a:t>256 </a:t>
            </a:r>
            <a:r>
              <a:rPr b="0" i="0" lang="en-US" sz="1400" u="none" cap="none" strike="noStrike">
                <a:solidFill>
                  <a:srgbClr val="000000"/>
                </a:solidFill>
                <a:latin typeface="Times New Roman"/>
                <a:ea typeface="Times New Roman"/>
                <a:cs typeface="Times New Roman"/>
                <a:sym typeface="Times New Roman"/>
              </a:rPr>
              <a:t> addresses</a:t>
            </a:r>
            <a:endParaRPr b="0" i="0" sz="1400" u="none" cap="none" strike="noStrike">
              <a:solidFill>
                <a:srgbClr val="000000"/>
              </a:solidFill>
              <a:latin typeface="Arial"/>
              <a:ea typeface="Arial"/>
              <a:cs typeface="Arial"/>
              <a:sym typeface="Arial"/>
            </a:endParaRPr>
          </a:p>
        </p:txBody>
      </p:sp>
      <p:sp>
        <p:nvSpPr>
          <p:cNvPr id="2011" name="Google Shape;2011;p118"/>
          <p:cNvSpPr/>
          <p:nvPr/>
        </p:nvSpPr>
        <p:spPr>
          <a:xfrm>
            <a:off x="-97505" y="1739351"/>
            <a:ext cx="32031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Times New Roman"/>
                <a:ea typeface="Times New Roman"/>
                <a:cs typeface="Times New Roman"/>
                <a:sym typeface="Times New Roman"/>
              </a:rPr>
              <a:t>128</a:t>
            </a:r>
            <a:r>
              <a:rPr b="0" i="0" lang="en-US" sz="1400" u="none" cap="none" strike="noStrike">
                <a:solidFill>
                  <a:srgbClr val="000000"/>
                </a:solidFill>
                <a:latin typeface="Times New Roman"/>
                <a:ea typeface="Times New Roman"/>
                <a:cs typeface="Times New Roman"/>
                <a:sym typeface="Times New Roman"/>
              </a:rPr>
              <a:t> customers; each needs </a:t>
            </a:r>
            <a:r>
              <a:rPr b="1" i="0" lang="en-US" sz="1400" u="none" cap="none" strike="noStrike">
                <a:solidFill>
                  <a:srgbClr val="0070C0"/>
                </a:solidFill>
                <a:latin typeface="Times New Roman"/>
                <a:ea typeface="Times New Roman"/>
                <a:cs typeface="Times New Roman"/>
                <a:sym typeface="Times New Roman"/>
              </a:rPr>
              <a:t>128 </a:t>
            </a:r>
            <a:r>
              <a:rPr b="0" i="0" lang="en-US" sz="1400" u="none" cap="none" strike="noStrike">
                <a:solidFill>
                  <a:srgbClr val="000000"/>
                </a:solidFill>
                <a:latin typeface="Times New Roman"/>
                <a:ea typeface="Times New Roman"/>
                <a:cs typeface="Times New Roman"/>
                <a:sym typeface="Times New Roman"/>
              </a:rPr>
              <a:t> addresses</a:t>
            </a:r>
            <a:endParaRPr b="0" i="0" sz="1400" u="none" cap="none" strike="noStrike">
              <a:solidFill>
                <a:srgbClr val="000000"/>
              </a:solidFill>
              <a:latin typeface="Arial"/>
              <a:ea typeface="Arial"/>
              <a:cs typeface="Arial"/>
              <a:sym typeface="Arial"/>
            </a:endParaRPr>
          </a:p>
        </p:txBody>
      </p:sp>
      <p:sp>
        <p:nvSpPr>
          <p:cNvPr id="2012" name="Google Shape;2012;p118"/>
          <p:cNvSpPr/>
          <p:nvPr/>
        </p:nvSpPr>
        <p:spPr>
          <a:xfrm>
            <a:off x="-52622" y="3290490"/>
            <a:ext cx="3203121" cy="4154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400" u="none" cap="none" strike="noStrike">
                <a:solidFill>
                  <a:srgbClr val="0070C0"/>
                </a:solidFill>
                <a:latin typeface="Times New Roman"/>
                <a:ea typeface="Times New Roman"/>
                <a:cs typeface="Times New Roman"/>
                <a:sym typeface="Times New Roman"/>
              </a:rPr>
              <a:t>128</a:t>
            </a:r>
            <a:r>
              <a:rPr b="0" i="0" lang="en-US" sz="1400" u="none" cap="none" strike="noStrike">
                <a:solidFill>
                  <a:srgbClr val="000000"/>
                </a:solidFill>
                <a:latin typeface="Times New Roman"/>
                <a:ea typeface="Times New Roman"/>
                <a:cs typeface="Times New Roman"/>
                <a:sym typeface="Times New Roman"/>
              </a:rPr>
              <a:t> customers; each needs </a:t>
            </a:r>
            <a:r>
              <a:rPr b="1" i="0" lang="en-US" sz="1400" u="none" cap="none" strike="noStrike">
                <a:solidFill>
                  <a:srgbClr val="0070C0"/>
                </a:solidFill>
                <a:latin typeface="Times New Roman"/>
                <a:ea typeface="Times New Roman"/>
                <a:cs typeface="Times New Roman"/>
                <a:sym typeface="Times New Roman"/>
              </a:rPr>
              <a:t>64 </a:t>
            </a:r>
            <a:r>
              <a:rPr b="0" i="0" lang="en-US" sz="1400" u="none" cap="none" strike="noStrike">
                <a:solidFill>
                  <a:srgbClr val="000000"/>
                </a:solidFill>
                <a:latin typeface="Times New Roman"/>
                <a:ea typeface="Times New Roman"/>
                <a:cs typeface="Times New Roman"/>
                <a:sym typeface="Times New Roman"/>
              </a:rPr>
              <a:t>  addresses.</a:t>
            </a:r>
            <a:endParaRPr/>
          </a:p>
        </p:txBody>
      </p:sp>
      <p:sp>
        <p:nvSpPr>
          <p:cNvPr id="2013" name="Google Shape;2013;p118"/>
          <p:cNvSpPr/>
          <p:nvPr/>
        </p:nvSpPr>
        <p:spPr>
          <a:xfrm>
            <a:off x="3728924" y="221356"/>
            <a:ext cx="21162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190.100.0.0/16 </a:t>
            </a:r>
            <a:endParaRPr b="0" i="0" sz="2400" u="none" cap="none" strike="noStrike">
              <a:solidFill>
                <a:srgbClr val="C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019" name="Google Shape;2019;p119"/>
          <p:cNvSpPr/>
          <p:nvPr/>
        </p:nvSpPr>
        <p:spPr>
          <a:xfrm>
            <a:off x="742951" y="1085850"/>
            <a:ext cx="8401049" cy="85408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1650" u="sng" cap="none" strike="noStrike">
                <a:solidFill>
                  <a:srgbClr val="00B050"/>
                </a:solidFill>
                <a:latin typeface="Times New Roman"/>
                <a:ea typeface="Times New Roman"/>
                <a:cs typeface="Times New Roman"/>
                <a:sym typeface="Times New Roman"/>
              </a:rPr>
              <a:t>Group 1</a:t>
            </a:r>
            <a:endParaRPr/>
          </a:p>
          <a:p>
            <a:pPr indent="0" lvl="0" marL="0" marR="0" rtl="0" algn="just">
              <a:lnSpc>
                <a:spcPct val="100000"/>
              </a:lnSpc>
              <a:spcBef>
                <a:spcPts val="0"/>
              </a:spcBef>
              <a:spcAft>
                <a:spcPts val="0"/>
              </a:spcAft>
              <a:buNone/>
            </a:pPr>
            <a:r>
              <a:rPr b="0" i="1" lang="en-US" sz="1650" u="none" cap="none" strike="noStrike">
                <a:solidFill>
                  <a:srgbClr val="000000"/>
                </a:solidFill>
                <a:latin typeface="Times New Roman"/>
                <a:ea typeface="Times New Roman"/>
                <a:cs typeface="Times New Roman"/>
                <a:sym typeface="Times New Roman"/>
              </a:rPr>
              <a:t>For this group, each customer needs 256 addresses. This means that 8 (log</a:t>
            </a:r>
            <a:r>
              <a:rPr b="0" baseline="-25000" i="1" lang="en-US" sz="1650" u="none" cap="none" strike="noStrike">
                <a:solidFill>
                  <a:srgbClr val="000000"/>
                </a:solidFill>
                <a:latin typeface="Times New Roman"/>
                <a:ea typeface="Times New Roman"/>
                <a:cs typeface="Times New Roman"/>
                <a:sym typeface="Times New Roman"/>
              </a:rPr>
              <a:t>2</a:t>
            </a:r>
            <a:r>
              <a:rPr b="0" i="1" lang="en-US" sz="1650" u="none" cap="none" strike="noStrike">
                <a:solidFill>
                  <a:srgbClr val="000000"/>
                </a:solidFill>
                <a:latin typeface="Times New Roman"/>
                <a:ea typeface="Times New Roman"/>
                <a:cs typeface="Times New Roman"/>
                <a:sym typeface="Times New Roman"/>
              </a:rPr>
              <a:t>256) bits are needed to define each host. The prefix length is then 32 − 8 = 24. The addresses are</a:t>
            </a:r>
            <a:endParaRPr/>
          </a:p>
        </p:txBody>
      </p:sp>
      <p:pic>
        <p:nvPicPr>
          <p:cNvPr id="2020" name="Google Shape;2020;p119"/>
          <p:cNvPicPr preferRelativeResize="0"/>
          <p:nvPr/>
        </p:nvPicPr>
        <p:blipFill rotWithShape="1">
          <a:blip r:embed="rId3">
            <a:alphaModFix/>
          </a:blip>
          <a:srcRect b="0" l="0" r="0" t="0"/>
          <a:stretch/>
        </p:blipFill>
        <p:spPr>
          <a:xfrm>
            <a:off x="1657350" y="2114550"/>
            <a:ext cx="5590812" cy="1543050"/>
          </a:xfrm>
          <a:prstGeom prst="rect">
            <a:avLst/>
          </a:prstGeom>
          <a:noFill/>
          <a:ln cap="flat" cmpd="thickThin" w="57150">
            <a:solidFill>
              <a:schemeClr val="folHlink"/>
            </a:solidFill>
            <a:prstDash val="solid"/>
            <a:miter lim="800000"/>
            <a:headEnd len="sm" w="sm" type="none"/>
            <a:tailEnd len="sm" w="sm" type="none"/>
          </a:ln>
        </p:spPr>
      </p:pic>
      <p:sp>
        <p:nvSpPr>
          <p:cNvPr id="2021" name="Google Shape;2021;p1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022" name="Google Shape;2022;p1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23" name="Google Shape;2023;p119"/>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2024" name="Google Shape;2024;p1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25" name="Google Shape;2025;p1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26" name="Google Shape;2026;p1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27" name="Google Shape;2027;p1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p:nvPr/>
        </p:nvSpPr>
        <p:spPr>
          <a:xfrm>
            <a:off x="708420" y="881070"/>
            <a:ext cx="8484780" cy="354626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t/>
            </a:r>
            <a:endParaRPr b="1"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Text Books:</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 Behrouz A. Forouzan, ‘Data Communications and Networking’, 5th Edition, McGrawHill Publishing Company,    </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ISBN 978-0-07-337622-6</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2. Tanenbaum A. S., ‘Computer Networks’, Pearson Education, 5th Edition, ISBN-978-0-13-212695-3</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Reference Books:</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 James F. Kurose and Keith W Ross ‘Computer Networking, A Top-Down Approach’, 5th Edition, Pearson   </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Education, ISBN- 978-81-317-9054-0</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2. W. Richard Stevens, Unix Network Programming, The Sockets Networking API, Vol 1, 3rd Edition, PHI   </a:t>
            </a:r>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Learning Pvt. Ltd.</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Supplementary Reading:</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 William Stallings, ‘Data and Computer Communications’, 6th Edition, Prentice Hall of  India Pvt.</a:t>
            </a:r>
            <a:endParaRPr b="0" i="0" sz="1400" u="none" cap="none" strike="noStrike">
              <a:solidFill>
                <a:schemeClr val="dk1"/>
              </a:solidFill>
              <a:latin typeface="Times New Roman"/>
              <a:ea typeface="Times New Roman"/>
              <a:cs typeface="Times New Roman"/>
              <a:sym typeface="Times New Roman"/>
            </a:endParaRPr>
          </a:p>
        </p:txBody>
      </p:sp>
      <p:pic>
        <p:nvPicPr>
          <p:cNvPr id="240" name="Google Shape;240;p12"/>
          <p:cNvPicPr preferRelativeResize="0"/>
          <p:nvPr/>
        </p:nvPicPr>
        <p:blipFill rotWithShape="1">
          <a:blip r:embed="rId3">
            <a:alphaModFix/>
          </a:blip>
          <a:srcRect b="0" l="0" r="0" t="0"/>
          <a:stretch/>
        </p:blipFill>
        <p:spPr>
          <a:xfrm>
            <a:off x="41822" y="47021"/>
            <a:ext cx="626084" cy="687418"/>
          </a:xfrm>
          <a:prstGeom prst="rect">
            <a:avLst/>
          </a:prstGeom>
          <a:noFill/>
          <a:ln>
            <a:noFill/>
          </a:ln>
        </p:spPr>
      </p:pic>
      <p:sp>
        <p:nvSpPr>
          <p:cNvPr id="241" name="Google Shape;241;p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42" name="Google Shape;242;p12"/>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Learning Resources:</a:t>
            </a:r>
            <a:endParaRPr/>
          </a:p>
        </p:txBody>
      </p:sp>
      <p:sp>
        <p:nvSpPr>
          <p:cNvPr id="243" name="Google Shape;243;p1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44" name="Google Shape;244;p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45" name="Google Shape;245;p1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6" name="Google Shape;246;p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7" name="Google Shape;247;p12"/>
          <p:cNvCxnSpPr/>
          <p:nvPr/>
        </p:nvCxnSpPr>
        <p:spPr>
          <a:xfrm flipH="1">
            <a:off x="667906" y="-5952"/>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8" name="Google Shape;248;p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033" name="Google Shape;2033;p120"/>
          <p:cNvSpPr/>
          <p:nvPr/>
        </p:nvSpPr>
        <p:spPr>
          <a:xfrm>
            <a:off x="800100" y="1200150"/>
            <a:ext cx="8343900" cy="85408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1650" u="sng" cap="none" strike="noStrike">
                <a:solidFill>
                  <a:srgbClr val="00B050"/>
                </a:solidFill>
                <a:latin typeface="Times New Roman"/>
                <a:ea typeface="Times New Roman"/>
                <a:cs typeface="Times New Roman"/>
                <a:sym typeface="Times New Roman"/>
              </a:rPr>
              <a:t>Group 2</a:t>
            </a:r>
            <a:endParaRPr/>
          </a:p>
          <a:p>
            <a:pPr indent="0" lvl="0" marL="0" marR="0" rtl="0" algn="just">
              <a:lnSpc>
                <a:spcPct val="100000"/>
              </a:lnSpc>
              <a:spcBef>
                <a:spcPts val="0"/>
              </a:spcBef>
              <a:spcAft>
                <a:spcPts val="0"/>
              </a:spcAft>
              <a:buNone/>
            </a:pPr>
            <a:r>
              <a:rPr b="0" i="1" lang="en-US" sz="1650" u="none" cap="none" strike="noStrike">
                <a:solidFill>
                  <a:srgbClr val="000000"/>
                </a:solidFill>
                <a:latin typeface="Times New Roman"/>
                <a:ea typeface="Times New Roman"/>
                <a:cs typeface="Times New Roman"/>
                <a:sym typeface="Times New Roman"/>
              </a:rPr>
              <a:t>For this group, each customer needs 128 addresses. This means that 7 (log</a:t>
            </a:r>
            <a:r>
              <a:rPr b="0" baseline="-25000" i="1" lang="en-US" sz="1650" u="none" cap="none" strike="noStrike">
                <a:solidFill>
                  <a:srgbClr val="000000"/>
                </a:solidFill>
                <a:latin typeface="Times New Roman"/>
                <a:ea typeface="Times New Roman"/>
                <a:cs typeface="Times New Roman"/>
                <a:sym typeface="Times New Roman"/>
              </a:rPr>
              <a:t>2</a:t>
            </a:r>
            <a:r>
              <a:rPr b="0" i="1" lang="en-US" sz="1650" u="none" cap="none" strike="noStrike">
                <a:solidFill>
                  <a:srgbClr val="000000"/>
                </a:solidFill>
                <a:latin typeface="Times New Roman"/>
                <a:ea typeface="Times New Roman"/>
                <a:cs typeface="Times New Roman"/>
                <a:sym typeface="Times New Roman"/>
              </a:rPr>
              <a:t> 128) bits are needed to define each host. The prefix length is then 32 − 7 = 25. The addresses are</a:t>
            </a:r>
            <a:endParaRPr/>
          </a:p>
        </p:txBody>
      </p:sp>
      <p:pic>
        <p:nvPicPr>
          <p:cNvPr id="2034" name="Google Shape;2034;p120"/>
          <p:cNvPicPr preferRelativeResize="0"/>
          <p:nvPr/>
        </p:nvPicPr>
        <p:blipFill rotWithShape="1">
          <a:blip r:embed="rId3">
            <a:alphaModFix/>
          </a:blip>
          <a:srcRect b="0" l="0" r="0" t="0"/>
          <a:stretch/>
        </p:blipFill>
        <p:spPr>
          <a:xfrm>
            <a:off x="1363688" y="2340769"/>
            <a:ext cx="5437162" cy="1397048"/>
          </a:xfrm>
          <a:prstGeom prst="rect">
            <a:avLst/>
          </a:prstGeom>
          <a:noFill/>
          <a:ln cap="flat" cmpd="thickThin" w="57150">
            <a:solidFill>
              <a:schemeClr val="folHlink"/>
            </a:solidFill>
            <a:prstDash val="solid"/>
            <a:miter lim="800000"/>
            <a:headEnd len="sm" w="sm" type="none"/>
            <a:tailEnd len="sm" w="sm" type="none"/>
          </a:ln>
        </p:spPr>
      </p:pic>
      <p:sp>
        <p:nvSpPr>
          <p:cNvPr id="2035" name="Google Shape;2035;p1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036" name="Google Shape;2036;p1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37" name="Google Shape;2037;p120"/>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2038" name="Google Shape;2038;p12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39" name="Google Shape;2039;p1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40" name="Google Shape;2040;p1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41" name="Google Shape;2041;p1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3"/>
                                        </p:tgtEl>
                                        <p:attrNameLst>
                                          <p:attrName>style.visibility</p:attrName>
                                        </p:attrNameLst>
                                      </p:cBhvr>
                                      <p:to>
                                        <p:strVal val="visible"/>
                                      </p:to>
                                    </p:set>
                                    <p:anim calcmode="lin" valueType="num">
                                      <p:cBhvr additive="base">
                                        <p:cTn dur="500"/>
                                        <p:tgtEl>
                                          <p:spTgt spid="20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34"/>
                                        </p:tgtEl>
                                        <p:attrNameLst>
                                          <p:attrName>style.visibility</p:attrName>
                                        </p:attrNameLst>
                                      </p:cBhvr>
                                      <p:to>
                                        <p:strVal val="visible"/>
                                      </p:to>
                                    </p:set>
                                    <p:anim calcmode="lin" valueType="num">
                                      <p:cBhvr additive="base">
                                        <p:cTn dur="500"/>
                                        <p:tgtEl>
                                          <p:spTgt spid="20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047" name="Google Shape;2047;p121"/>
          <p:cNvSpPr/>
          <p:nvPr/>
        </p:nvSpPr>
        <p:spPr>
          <a:xfrm>
            <a:off x="591145" y="667279"/>
            <a:ext cx="8401050" cy="85408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1650" u="sng" cap="none" strike="noStrike">
                <a:solidFill>
                  <a:srgbClr val="00B050"/>
                </a:solidFill>
                <a:latin typeface="Times New Roman"/>
                <a:ea typeface="Times New Roman"/>
                <a:cs typeface="Times New Roman"/>
                <a:sym typeface="Times New Roman"/>
              </a:rPr>
              <a:t>Group 3</a:t>
            </a:r>
            <a:endParaRPr/>
          </a:p>
          <a:p>
            <a:pPr indent="0" lvl="0" marL="0" marR="0" rtl="0" algn="just">
              <a:lnSpc>
                <a:spcPct val="100000"/>
              </a:lnSpc>
              <a:spcBef>
                <a:spcPts val="0"/>
              </a:spcBef>
              <a:spcAft>
                <a:spcPts val="0"/>
              </a:spcAft>
              <a:buNone/>
            </a:pPr>
            <a:r>
              <a:rPr b="0" i="1" lang="en-US" sz="1650" u="none" cap="none" strike="noStrike">
                <a:solidFill>
                  <a:srgbClr val="000000"/>
                </a:solidFill>
                <a:latin typeface="Times New Roman"/>
                <a:ea typeface="Times New Roman"/>
                <a:cs typeface="Times New Roman"/>
                <a:sym typeface="Times New Roman"/>
              </a:rPr>
              <a:t>For this group, each customer needs 64 addresses. This means that 6 (log</a:t>
            </a:r>
            <a:r>
              <a:rPr b="0" baseline="-25000" i="1" lang="en-US" sz="1650" u="none" cap="none" strike="noStrike">
                <a:solidFill>
                  <a:srgbClr val="000000"/>
                </a:solidFill>
                <a:latin typeface="Times New Roman"/>
                <a:ea typeface="Times New Roman"/>
                <a:cs typeface="Times New Roman"/>
                <a:sym typeface="Times New Roman"/>
              </a:rPr>
              <a:t>2 </a:t>
            </a:r>
            <a:r>
              <a:rPr b="0" i="1" lang="en-US" sz="1650" u="none" cap="none" strike="noStrike">
                <a:solidFill>
                  <a:srgbClr val="000000"/>
                </a:solidFill>
                <a:latin typeface="Times New Roman"/>
                <a:ea typeface="Times New Roman"/>
                <a:cs typeface="Times New Roman"/>
                <a:sym typeface="Times New Roman"/>
              </a:rPr>
              <a:t>64) bits are needed to each host. The prefix length is then 32 − 6 = 26. The addresses are</a:t>
            </a:r>
            <a:endParaRPr/>
          </a:p>
        </p:txBody>
      </p:sp>
      <p:pic>
        <p:nvPicPr>
          <p:cNvPr id="2048" name="Google Shape;2048;p121"/>
          <p:cNvPicPr preferRelativeResize="0"/>
          <p:nvPr/>
        </p:nvPicPr>
        <p:blipFill rotWithShape="1">
          <a:blip r:embed="rId3">
            <a:alphaModFix/>
          </a:blip>
          <a:srcRect b="0" l="0" r="0" t="0"/>
          <a:stretch/>
        </p:blipFill>
        <p:spPr>
          <a:xfrm>
            <a:off x="1179311" y="1595603"/>
            <a:ext cx="5123260" cy="1410890"/>
          </a:xfrm>
          <a:prstGeom prst="rect">
            <a:avLst/>
          </a:prstGeom>
          <a:noFill/>
          <a:ln cap="flat" cmpd="thickThin" w="57150">
            <a:solidFill>
              <a:schemeClr val="folHlink"/>
            </a:solidFill>
            <a:prstDash val="solid"/>
            <a:miter lim="800000"/>
            <a:headEnd len="sm" w="sm" type="none"/>
            <a:tailEnd len="sm" w="sm" type="none"/>
          </a:ln>
        </p:spPr>
      </p:pic>
      <p:sp>
        <p:nvSpPr>
          <p:cNvPr id="2049" name="Google Shape;2049;p121"/>
          <p:cNvSpPr/>
          <p:nvPr/>
        </p:nvSpPr>
        <p:spPr>
          <a:xfrm>
            <a:off x="822960" y="3067230"/>
            <a:ext cx="5943600" cy="157023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1" lang="en-US" sz="1650" u="none" cap="none" strike="noStrike">
                <a:solidFill>
                  <a:srgbClr val="0070C0"/>
                </a:solidFill>
                <a:latin typeface="Times New Roman"/>
                <a:ea typeface="Times New Roman"/>
                <a:cs typeface="Times New Roman"/>
                <a:sym typeface="Times New Roman"/>
              </a:rPr>
              <a:t>Number of granted addresses to the ISP: </a:t>
            </a:r>
            <a:r>
              <a:rPr b="1" i="1" lang="en-US" sz="1650" u="none" cap="none" strike="noStrike">
                <a:solidFill>
                  <a:srgbClr val="FF0000"/>
                </a:solidFill>
                <a:latin typeface="Times New Roman"/>
                <a:ea typeface="Times New Roman"/>
                <a:cs typeface="Times New Roman"/>
                <a:sym typeface="Times New Roman"/>
              </a:rPr>
              <a:t>65,536</a:t>
            </a:r>
            <a:endParaRPr/>
          </a:p>
          <a:p>
            <a:pPr indent="0" lvl="0" marL="0" marR="0" rtl="0" algn="just">
              <a:lnSpc>
                <a:spcPct val="150000"/>
              </a:lnSpc>
              <a:spcBef>
                <a:spcPts val="0"/>
              </a:spcBef>
              <a:spcAft>
                <a:spcPts val="0"/>
              </a:spcAft>
              <a:buNone/>
            </a:pPr>
            <a:r>
              <a:rPr b="1" i="1" lang="en-US" sz="1650" u="none" cap="none" strike="noStrike">
                <a:solidFill>
                  <a:srgbClr val="0070C0"/>
                </a:solidFill>
                <a:latin typeface="Times New Roman"/>
                <a:ea typeface="Times New Roman"/>
                <a:cs typeface="Times New Roman"/>
                <a:sym typeface="Times New Roman"/>
              </a:rPr>
              <a:t>Number of allocated addresses by the ISP:  </a:t>
            </a:r>
            <a:endParaRPr/>
          </a:p>
          <a:p>
            <a:pPr indent="0" lvl="0" marL="0" marR="0" rtl="0" algn="just">
              <a:lnSpc>
                <a:spcPct val="150000"/>
              </a:lnSpc>
              <a:spcBef>
                <a:spcPts val="0"/>
              </a:spcBef>
              <a:spcAft>
                <a:spcPts val="0"/>
              </a:spcAft>
              <a:buNone/>
            </a:pPr>
            <a:r>
              <a:rPr b="1" i="1" lang="en-US" sz="1650" u="none" cap="none" strike="noStrike">
                <a:solidFill>
                  <a:srgbClr val="0070C0"/>
                </a:solidFill>
                <a:latin typeface="Times New Roman"/>
                <a:ea typeface="Times New Roman"/>
                <a:cs typeface="Times New Roman"/>
                <a:sym typeface="Times New Roman"/>
              </a:rPr>
              <a:t>                          16384 + 16384 +8192  = </a:t>
            </a:r>
            <a:r>
              <a:rPr b="1" i="1" lang="en-US" sz="1650" u="none" cap="none" strike="noStrike">
                <a:solidFill>
                  <a:srgbClr val="FF0000"/>
                </a:solidFill>
                <a:latin typeface="Times New Roman"/>
                <a:ea typeface="Times New Roman"/>
                <a:cs typeface="Times New Roman"/>
                <a:sym typeface="Times New Roman"/>
              </a:rPr>
              <a:t>40,960</a:t>
            </a:r>
            <a:endParaRPr/>
          </a:p>
          <a:p>
            <a:pPr indent="0" lvl="0" marL="0" marR="0" rtl="0" algn="just">
              <a:lnSpc>
                <a:spcPct val="150000"/>
              </a:lnSpc>
              <a:spcBef>
                <a:spcPts val="0"/>
              </a:spcBef>
              <a:spcAft>
                <a:spcPts val="0"/>
              </a:spcAft>
              <a:buNone/>
            </a:pPr>
            <a:r>
              <a:rPr b="1" i="1" lang="en-US" sz="1650" u="none" cap="none" strike="noStrike">
                <a:solidFill>
                  <a:srgbClr val="0070C0"/>
                </a:solidFill>
                <a:latin typeface="Times New Roman"/>
                <a:ea typeface="Times New Roman"/>
                <a:cs typeface="Times New Roman"/>
                <a:sym typeface="Times New Roman"/>
              </a:rPr>
              <a:t>Number of available addresses: </a:t>
            </a:r>
            <a:r>
              <a:rPr b="1" i="1" lang="en-US" sz="1650" u="none" cap="none" strike="noStrike">
                <a:solidFill>
                  <a:srgbClr val="FF0000"/>
                </a:solidFill>
                <a:latin typeface="Times New Roman"/>
                <a:ea typeface="Times New Roman"/>
                <a:cs typeface="Times New Roman"/>
                <a:sym typeface="Times New Roman"/>
              </a:rPr>
              <a:t>65,536 - 40,960  = 24,576</a:t>
            </a:r>
            <a:endParaRPr/>
          </a:p>
        </p:txBody>
      </p:sp>
      <p:sp>
        <p:nvSpPr>
          <p:cNvPr id="2050" name="Google Shape;2050;p1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051" name="Google Shape;2051;p1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052" name="Google Shape;2052;p121"/>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2053" name="Google Shape;2053;p12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54" name="Google Shape;2054;p1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55" name="Google Shape;2055;p1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56" name="Google Shape;2056;p1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1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062" name="Google Shape;2062;p122"/>
          <p:cNvSpPr txBox="1"/>
          <p:nvPr>
            <p:ph idx="4294967295" type="title"/>
          </p:nvPr>
        </p:nvSpPr>
        <p:spPr>
          <a:xfrm>
            <a:off x="929418" y="46513"/>
            <a:ext cx="7543800" cy="635001"/>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FF0000"/>
                </a:solidFill>
              </a:rPr>
              <a:t>Question:</a:t>
            </a:r>
            <a:endParaRPr b="1">
              <a:solidFill>
                <a:srgbClr val="FF0000"/>
              </a:solidFill>
            </a:endParaRPr>
          </a:p>
        </p:txBody>
      </p:sp>
      <p:sp>
        <p:nvSpPr>
          <p:cNvPr id="2063" name="Google Shape;2063;p122"/>
          <p:cNvSpPr txBox="1"/>
          <p:nvPr>
            <p:ph idx="4294967295" type="body"/>
          </p:nvPr>
        </p:nvSpPr>
        <p:spPr>
          <a:xfrm>
            <a:off x="1600200" y="763588"/>
            <a:ext cx="7543800" cy="3638550"/>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a:t>  </a:t>
            </a:r>
            <a:endParaRPr/>
          </a:p>
        </p:txBody>
      </p:sp>
      <p:pic>
        <p:nvPicPr>
          <p:cNvPr id="2064" name="Google Shape;2064;p122"/>
          <p:cNvPicPr preferRelativeResize="0"/>
          <p:nvPr/>
        </p:nvPicPr>
        <p:blipFill rotWithShape="1">
          <a:blip r:embed="rId3">
            <a:alphaModFix/>
          </a:blip>
          <a:srcRect b="0" l="0" r="0" t="0"/>
          <a:stretch/>
        </p:blipFill>
        <p:spPr>
          <a:xfrm>
            <a:off x="410966" y="763912"/>
            <a:ext cx="8400525" cy="3637910"/>
          </a:xfrm>
          <a:prstGeom prst="rect">
            <a:avLst/>
          </a:prstGeom>
          <a:noFill/>
          <a:ln>
            <a:noFill/>
          </a:ln>
        </p:spPr>
      </p:pic>
      <p:sp>
        <p:nvSpPr>
          <p:cNvPr id="2065" name="Google Shape;2065;p122"/>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066" name="Google Shape;2066;p122"/>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2067" name="Google Shape;2067;p1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68" name="Google Shape;2068;p1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69" name="Google Shape;2069;p1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070" name="Google Shape;2070;p1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071" name="Google Shape;2071;p1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079" name="Google Shape;2079;p1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080" name="Google Shape;2080;p1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081" name="Google Shape;2081;p123"/>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082" name="Google Shape;2082;p123"/>
          <p:cNvSpPr txBox="1"/>
          <p:nvPr/>
        </p:nvSpPr>
        <p:spPr>
          <a:xfrm>
            <a:off x="648890" y="274919"/>
            <a:ext cx="8630292" cy="46474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Example :</a:t>
            </a:r>
            <a:r>
              <a:rPr b="0" i="0" lang="en-US" sz="24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Given IP Address – </a:t>
            </a:r>
            <a:r>
              <a:rPr b="1" i="0" lang="en-US" sz="2400" u="none" cap="none" strike="noStrike">
                <a:solidFill>
                  <a:srgbClr val="C00000"/>
                </a:solidFill>
                <a:latin typeface="Times New Roman"/>
                <a:ea typeface="Times New Roman"/>
                <a:cs typeface="Times New Roman"/>
                <a:sym typeface="Times New Roman"/>
              </a:rPr>
              <a:t>172.16.0.0/25</a:t>
            </a:r>
            <a:r>
              <a:rPr b="0" i="0" lang="en-US" sz="2000" u="none" cap="none" strike="noStrike">
                <a:solidFill>
                  <a:srgbClr val="000000"/>
                </a:solidFill>
                <a:latin typeface="Times New Roman"/>
                <a:ea typeface="Times New Roman"/>
                <a:cs typeface="Times New Roman"/>
                <a:sym typeface="Times New Roman"/>
              </a:rPr>
              <a:t>, find the number of subnets and the number of hosts per subnet. Also, for the first subnet block, find the subnet address, first host ID, last host ID and broadcast address.</a:t>
            </a:r>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Solution</a:t>
            </a:r>
            <a:r>
              <a:rPr b="0" i="0" lang="en-US" sz="2400" u="none" cap="none" strike="noStrike">
                <a:solidFill>
                  <a:srgbClr val="000000"/>
                </a:solidFill>
                <a:latin typeface="Times New Roman"/>
                <a:ea typeface="Times New Roman"/>
                <a:cs typeface="Times New Roman"/>
                <a:sym typeface="Times New Roman"/>
              </a:rPr>
              <a:t> :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This is a class B address. So, </a:t>
            </a:r>
            <a:r>
              <a:rPr b="1" i="0" lang="en-US" sz="2000" u="none" cap="none" strike="noStrike">
                <a:solidFill>
                  <a:srgbClr val="FF0000"/>
                </a:solidFill>
                <a:latin typeface="Times New Roman"/>
                <a:ea typeface="Times New Roman"/>
                <a:cs typeface="Times New Roman"/>
                <a:sym typeface="Times New Roman"/>
              </a:rPr>
              <a:t>no. of subnets </a:t>
            </a:r>
            <a:r>
              <a:rPr b="1" i="0" lang="en-US" sz="2000" u="none" cap="none" strike="noStrike">
                <a:solidFill>
                  <a:srgbClr val="000000"/>
                </a:solidFill>
                <a:latin typeface="Times New Roman"/>
                <a:ea typeface="Times New Roman"/>
                <a:cs typeface="Times New Roman"/>
                <a:sym typeface="Times New Roman"/>
              </a:rPr>
              <a:t>= 2</a:t>
            </a:r>
            <a:r>
              <a:rPr b="1" baseline="30000" i="0" lang="en-US" sz="2000" u="none" cap="none" strike="noStrike">
                <a:solidFill>
                  <a:srgbClr val="000000"/>
                </a:solidFill>
                <a:latin typeface="Times New Roman"/>
                <a:ea typeface="Times New Roman"/>
                <a:cs typeface="Times New Roman"/>
                <a:sym typeface="Times New Roman"/>
              </a:rPr>
              <a:t>(25-16)</a:t>
            </a:r>
            <a:r>
              <a:rPr b="1" i="0" lang="en-US" sz="2000" u="none" cap="none" strike="noStrike">
                <a:solidFill>
                  <a:srgbClr val="000000"/>
                </a:solidFill>
                <a:latin typeface="Times New Roman"/>
                <a:ea typeface="Times New Roman"/>
                <a:cs typeface="Times New Roman"/>
                <a:sym typeface="Times New Roman"/>
              </a:rPr>
              <a:t> = 2</a:t>
            </a:r>
            <a:r>
              <a:rPr b="1" baseline="30000" i="0" lang="en-US" sz="2000" u="none" cap="none" strike="noStrike">
                <a:solidFill>
                  <a:srgbClr val="000000"/>
                </a:solidFill>
                <a:latin typeface="Times New Roman"/>
                <a:ea typeface="Times New Roman"/>
                <a:cs typeface="Times New Roman"/>
                <a:sym typeface="Times New Roman"/>
              </a:rPr>
              <a:t>9</a:t>
            </a:r>
            <a:r>
              <a:rPr b="1" i="0" lang="en-US" sz="2000" u="none" cap="none" strike="noStrike">
                <a:solidFill>
                  <a:srgbClr val="000000"/>
                </a:solidFill>
                <a:latin typeface="Times New Roman"/>
                <a:ea typeface="Times New Roman"/>
                <a:cs typeface="Times New Roman"/>
                <a:sym typeface="Times New Roman"/>
              </a:rPr>
              <a:t> = 512.</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No. of hosts per subnet </a:t>
            </a:r>
            <a:r>
              <a:rPr b="0" i="0" lang="en-US" sz="2000" u="none" cap="none" strike="noStrike">
                <a:solidFill>
                  <a:srgbClr val="000000"/>
                </a:solidFill>
                <a:latin typeface="Times New Roman"/>
                <a:ea typeface="Times New Roman"/>
                <a:cs typeface="Times New Roman"/>
                <a:sym typeface="Times New Roman"/>
              </a:rPr>
              <a:t>= 2</a:t>
            </a:r>
            <a:r>
              <a:rPr b="0" baseline="30000" i="0" lang="en-US" sz="2000" u="none" cap="none" strike="noStrike">
                <a:solidFill>
                  <a:srgbClr val="000000"/>
                </a:solidFill>
                <a:latin typeface="Times New Roman"/>
                <a:ea typeface="Times New Roman"/>
                <a:cs typeface="Times New Roman"/>
                <a:sym typeface="Times New Roman"/>
              </a:rPr>
              <a:t>(32-25)</a:t>
            </a:r>
            <a:r>
              <a:rPr b="0" i="0" lang="en-US" sz="2000" u="none" cap="none" strike="noStrike">
                <a:solidFill>
                  <a:srgbClr val="000000"/>
                </a:solidFill>
                <a:latin typeface="Times New Roman"/>
                <a:ea typeface="Times New Roman"/>
                <a:cs typeface="Times New Roman"/>
                <a:sym typeface="Times New Roman"/>
              </a:rPr>
              <a:t> – 2 = 2</a:t>
            </a:r>
            <a:r>
              <a:rPr b="0" baseline="30000" i="0" lang="en-US" sz="2000" u="none" cap="none" strike="noStrike">
                <a:solidFill>
                  <a:srgbClr val="000000"/>
                </a:solidFill>
                <a:latin typeface="Times New Roman"/>
                <a:ea typeface="Times New Roman"/>
                <a:cs typeface="Times New Roman"/>
                <a:sym typeface="Times New Roman"/>
              </a:rPr>
              <a:t>7</a:t>
            </a:r>
            <a:r>
              <a:rPr b="0" i="0" lang="en-US" sz="2000" u="none" cap="none" strike="noStrike">
                <a:solidFill>
                  <a:srgbClr val="000000"/>
                </a:solidFill>
                <a:latin typeface="Times New Roman"/>
                <a:ea typeface="Times New Roman"/>
                <a:cs typeface="Times New Roman"/>
                <a:sym typeface="Times New Roman"/>
              </a:rPr>
              <a:t> – 2 = 128 – 2 = 126</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For the </a:t>
            </a:r>
            <a:r>
              <a:rPr b="1" i="0" lang="en-US" sz="2000" u="none" cap="none" strike="noStrike">
                <a:solidFill>
                  <a:srgbClr val="FF0000"/>
                </a:solidFill>
                <a:latin typeface="Times New Roman"/>
                <a:ea typeface="Times New Roman"/>
                <a:cs typeface="Times New Roman"/>
                <a:sym typeface="Times New Roman"/>
              </a:rPr>
              <a:t>first subnet block, we have subnet address </a:t>
            </a:r>
            <a:r>
              <a:rPr b="0" i="0" lang="en-US" sz="2000" u="none" cap="none" strike="noStrike">
                <a:solidFill>
                  <a:srgbClr val="000000"/>
                </a:solidFill>
                <a:latin typeface="Times New Roman"/>
                <a:ea typeface="Times New Roman"/>
                <a:cs typeface="Times New Roman"/>
                <a:sym typeface="Times New Roman"/>
              </a:rPr>
              <a:t>= 0.0,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first host id </a:t>
            </a:r>
            <a:r>
              <a:rPr b="0" i="0" lang="en-US" sz="2000" u="none" cap="none" strike="noStrike">
                <a:solidFill>
                  <a:srgbClr val="000000"/>
                </a:solidFill>
                <a:latin typeface="Times New Roman"/>
                <a:ea typeface="Times New Roman"/>
                <a:cs typeface="Times New Roman"/>
                <a:sym typeface="Times New Roman"/>
              </a:rPr>
              <a:t>= 0.1</a:t>
            </a:r>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last host id</a:t>
            </a:r>
            <a:r>
              <a:rPr b="1" i="0" lang="en-US" sz="2000" u="none" cap="none" strike="noStrike">
                <a:solidFill>
                  <a:srgbClr val="0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 0.126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broadcast address </a:t>
            </a:r>
            <a:r>
              <a:rPr b="0" i="0" lang="en-US" sz="2000" u="none" cap="none" strike="noStrike">
                <a:solidFill>
                  <a:srgbClr val="000000"/>
                </a:solidFill>
                <a:latin typeface="Times New Roman"/>
                <a:ea typeface="Times New Roman"/>
                <a:cs typeface="Times New Roman"/>
                <a:sym typeface="Times New Roman"/>
              </a:rPr>
              <a:t>= 0.127</a:t>
            </a:r>
            <a:endParaRPr/>
          </a:p>
          <a:p>
            <a:pPr indent="0" lvl="0" marL="0" marR="0" rtl="0" algn="l">
              <a:lnSpc>
                <a:spcPct val="100000"/>
              </a:lnSpc>
              <a:spcBef>
                <a:spcPts val="0"/>
              </a:spcBef>
              <a:spcAft>
                <a:spcPts val="0"/>
              </a:spcAft>
              <a:buNone/>
            </a:pPr>
            <a:r>
              <a:t/>
            </a:r>
            <a:endParaRPr b="1" i="0" sz="2400" u="none" cap="none" strike="noStrike">
              <a:solidFill>
                <a:srgbClr val="FF0000"/>
              </a:solidFill>
              <a:latin typeface="Times New Roman"/>
              <a:ea typeface="Times New Roman"/>
              <a:cs typeface="Times New Roman"/>
              <a:sym typeface="Times New Roman"/>
            </a:endParaRPr>
          </a:p>
        </p:txBody>
      </p:sp>
      <p:sp>
        <p:nvSpPr>
          <p:cNvPr id="2083" name="Google Shape;2083;p123"/>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084" name="Google Shape;2084;p123"/>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2085" name="Google Shape;2085;p1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86" name="Google Shape;2086;p1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87" name="Google Shape;2087;p1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24"/>
          <p:cNvSpPr txBox="1"/>
          <p:nvPr>
            <p:ph idx="4294967295" type="title"/>
          </p:nvPr>
        </p:nvSpPr>
        <p:spPr>
          <a:xfrm>
            <a:off x="1276350" y="206375"/>
            <a:ext cx="7867650" cy="8572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SzPts val="3600"/>
              <a:buNone/>
            </a:pPr>
            <a:r>
              <a:rPr lang="en-US" sz="2400">
                <a:solidFill>
                  <a:schemeClr val="dk1"/>
                </a:solidFill>
                <a:latin typeface="Times New Roman"/>
                <a:ea typeface="Times New Roman"/>
                <a:cs typeface="Times New Roman"/>
                <a:sym typeface="Times New Roman"/>
              </a:rPr>
              <a:t>Practice Example: 255.255.255.224 (/27)</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Network 192.168.10.0</a:t>
            </a:r>
            <a:endParaRPr/>
          </a:p>
        </p:txBody>
      </p:sp>
      <p:sp>
        <p:nvSpPr>
          <p:cNvPr id="2093" name="Google Shape;2093;p124"/>
          <p:cNvSpPr txBox="1"/>
          <p:nvPr>
            <p:ph idx="4294967295" type="body"/>
          </p:nvPr>
        </p:nvSpPr>
        <p:spPr>
          <a:xfrm>
            <a:off x="1066800" y="1028700"/>
            <a:ext cx="8077200" cy="4114800"/>
          </a:xfrm>
          <a:prstGeom prst="rect">
            <a:avLst/>
          </a:prstGeom>
          <a:noFill/>
          <a:ln>
            <a:noFill/>
          </a:ln>
        </p:spPr>
        <p:txBody>
          <a:bodyPr anchorCtr="0" anchor="t" bIns="34275" lIns="0" spcFirstLastPara="1" rIns="0" wrap="square" tIns="34275">
            <a:normAutofit/>
          </a:bodyPr>
          <a:lstStyle/>
          <a:p>
            <a:pPr indent="-212598" lvl="0" marL="274320" rtl="0" algn="l">
              <a:lnSpc>
                <a:spcPct val="130000"/>
              </a:lnSpc>
              <a:spcBef>
                <a:spcPts val="900"/>
              </a:spcBef>
              <a:spcAft>
                <a:spcPts val="0"/>
              </a:spcAft>
              <a:buSzPts val="1500"/>
              <a:buFont typeface="Noto Sans Symbols"/>
              <a:buChar char="⚫"/>
            </a:pPr>
            <a:r>
              <a:rPr i="1" lang="en-US" sz="1800">
                <a:solidFill>
                  <a:srgbClr val="0070C0"/>
                </a:solidFill>
                <a:latin typeface="Times New Roman"/>
                <a:ea typeface="Times New Roman"/>
                <a:cs typeface="Times New Roman"/>
                <a:sym typeface="Times New Roman"/>
              </a:rPr>
              <a:t>How many subnets? </a:t>
            </a:r>
            <a:r>
              <a:rPr lang="en-US">
                <a:latin typeface="Times New Roman"/>
                <a:ea typeface="Times New Roman"/>
                <a:cs typeface="Times New Roman"/>
                <a:sym typeface="Times New Roman"/>
              </a:rPr>
              <a:t>224 is 11100000, so our equation would be 2</a:t>
            </a:r>
            <a:r>
              <a:rPr baseline="30000" lang="en-US">
                <a:latin typeface="Times New Roman"/>
                <a:ea typeface="Times New Roman"/>
                <a:cs typeface="Times New Roman"/>
                <a:sym typeface="Times New Roman"/>
              </a:rPr>
              <a:t>3</a:t>
            </a:r>
            <a:r>
              <a:rPr lang="en-US">
                <a:latin typeface="Times New Roman"/>
                <a:ea typeface="Times New Roman"/>
                <a:cs typeface="Times New Roman"/>
                <a:sym typeface="Times New Roman"/>
              </a:rPr>
              <a:t> = 8.</a:t>
            </a:r>
            <a:endParaRPr/>
          </a:p>
          <a:p>
            <a:pPr indent="-212598" lvl="0" marL="274320" rtl="0" algn="l">
              <a:lnSpc>
                <a:spcPct val="130000"/>
              </a:lnSpc>
              <a:spcBef>
                <a:spcPts val="900"/>
              </a:spcBef>
              <a:spcAft>
                <a:spcPts val="0"/>
              </a:spcAft>
              <a:buSzPts val="1500"/>
              <a:buFont typeface="Noto Sans Symbols"/>
              <a:buChar char="⚫"/>
            </a:pPr>
            <a:r>
              <a:rPr i="1" lang="en-US" sz="1800">
                <a:solidFill>
                  <a:srgbClr val="0070C0"/>
                </a:solidFill>
                <a:latin typeface="Times New Roman"/>
                <a:ea typeface="Times New Roman"/>
                <a:cs typeface="Times New Roman"/>
                <a:sym typeface="Times New Roman"/>
              </a:rPr>
              <a:t>How many hosts? </a:t>
            </a:r>
            <a:r>
              <a:rPr lang="en-US">
                <a:latin typeface="Times New Roman"/>
                <a:ea typeface="Times New Roman"/>
                <a:cs typeface="Times New Roman"/>
                <a:sym typeface="Times New Roman"/>
              </a:rPr>
              <a:t>2</a:t>
            </a:r>
            <a:r>
              <a:rPr baseline="30000" lang="en-US">
                <a:latin typeface="Times New Roman"/>
                <a:ea typeface="Times New Roman"/>
                <a:cs typeface="Times New Roman"/>
                <a:sym typeface="Times New Roman"/>
              </a:rPr>
              <a:t>5</a:t>
            </a:r>
            <a:r>
              <a:rPr lang="en-US">
                <a:latin typeface="Times New Roman"/>
                <a:ea typeface="Times New Roman"/>
                <a:cs typeface="Times New Roman"/>
                <a:sym typeface="Times New Roman"/>
              </a:rPr>
              <a:t>– 2 = 30.</a:t>
            </a:r>
            <a:endParaRPr/>
          </a:p>
          <a:p>
            <a:pPr indent="-212598" lvl="0" marL="274320" rtl="0" algn="l">
              <a:lnSpc>
                <a:spcPct val="130000"/>
              </a:lnSpc>
              <a:spcBef>
                <a:spcPts val="900"/>
              </a:spcBef>
              <a:spcAft>
                <a:spcPts val="0"/>
              </a:spcAft>
              <a:buSzPts val="1500"/>
              <a:buFont typeface="Noto Sans Symbols"/>
              <a:buChar char="⚫"/>
            </a:pPr>
            <a:r>
              <a:rPr i="1" lang="en-US" sz="1800">
                <a:solidFill>
                  <a:srgbClr val="0070C0"/>
                </a:solidFill>
                <a:latin typeface="Times New Roman"/>
                <a:ea typeface="Times New Roman"/>
                <a:cs typeface="Times New Roman"/>
                <a:sym typeface="Times New Roman"/>
              </a:rPr>
              <a:t>What are the valid subnets? </a:t>
            </a:r>
            <a:r>
              <a:rPr lang="en-US">
                <a:latin typeface="Times New Roman"/>
                <a:ea typeface="Times New Roman"/>
                <a:cs typeface="Times New Roman"/>
                <a:sym typeface="Times New Roman"/>
              </a:rPr>
              <a:t>256 – 224 = 32. We just start at zero and count to the subnet mask value in blocks (increments) of 32: 0, 32, 64, 96, 128, 160, 192, and 224.</a:t>
            </a:r>
            <a:endParaRPr/>
          </a:p>
          <a:p>
            <a:pPr indent="-212598" lvl="0" marL="274320" rtl="0" algn="l">
              <a:lnSpc>
                <a:spcPct val="130000"/>
              </a:lnSpc>
              <a:spcBef>
                <a:spcPts val="900"/>
              </a:spcBef>
              <a:spcAft>
                <a:spcPts val="0"/>
              </a:spcAft>
              <a:buSzPts val="1500"/>
              <a:buFont typeface="Noto Sans Symbols"/>
              <a:buChar char="⚫"/>
            </a:pPr>
            <a:r>
              <a:rPr i="1" lang="en-US" sz="1800">
                <a:solidFill>
                  <a:srgbClr val="0070C0"/>
                </a:solidFill>
                <a:latin typeface="Times New Roman"/>
                <a:ea typeface="Times New Roman"/>
                <a:cs typeface="Times New Roman"/>
                <a:sym typeface="Times New Roman"/>
              </a:rPr>
              <a:t>What’s the broadcast address for each subnet (always the number right before the next subnet)?</a:t>
            </a:r>
            <a:endParaRPr/>
          </a:p>
          <a:p>
            <a:pPr indent="-212598" lvl="0" marL="274320" rtl="0" algn="l">
              <a:lnSpc>
                <a:spcPct val="130000"/>
              </a:lnSpc>
              <a:spcBef>
                <a:spcPts val="900"/>
              </a:spcBef>
              <a:spcAft>
                <a:spcPts val="0"/>
              </a:spcAft>
              <a:buSzPts val="1500"/>
              <a:buFont typeface="Noto Sans Symbols"/>
              <a:buChar char="⚫"/>
            </a:pPr>
            <a:r>
              <a:rPr i="1" lang="en-US" sz="1800">
                <a:solidFill>
                  <a:srgbClr val="0070C0"/>
                </a:solidFill>
                <a:latin typeface="Times New Roman"/>
                <a:ea typeface="Times New Roman"/>
                <a:cs typeface="Times New Roman"/>
                <a:sym typeface="Times New Roman"/>
              </a:rPr>
              <a:t>What are the valid hosts (the numbers between the subnet number and the broadcast address)?</a:t>
            </a:r>
            <a:endParaRPr/>
          </a:p>
          <a:p>
            <a:pPr indent="-117348" lvl="0" marL="274320" rtl="0" algn="l">
              <a:lnSpc>
                <a:spcPct val="90000"/>
              </a:lnSpc>
              <a:spcBef>
                <a:spcPts val="900"/>
              </a:spcBef>
              <a:spcAft>
                <a:spcPts val="0"/>
              </a:spcAft>
              <a:buSzPts val="1500"/>
              <a:buFont typeface="Noto Sans Symbols"/>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25"/>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SzPts val="3600"/>
              <a:buNone/>
            </a:pPr>
            <a:r>
              <a:rPr lang="en-US" sz="2400">
                <a:solidFill>
                  <a:schemeClr val="dk1"/>
                </a:solidFill>
                <a:latin typeface="Times New Roman"/>
                <a:ea typeface="Times New Roman"/>
                <a:cs typeface="Times New Roman"/>
                <a:sym typeface="Times New Roman"/>
              </a:rPr>
              <a:t>Practice Example: 255.255.255.224 (/27)</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Network 192.168.10.0</a:t>
            </a:r>
            <a:endParaRPr/>
          </a:p>
        </p:txBody>
      </p:sp>
      <p:graphicFrame>
        <p:nvGraphicFramePr>
          <p:cNvPr id="2099" name="Google Shape;2099;p125"/>
          <p:cNvGraphicFramePr/>
          <p:nvPr/>
        </p:nvGraphicFramePr>
        <p:xfrm>
          <a:off x="1288973" y="1476949"/>
          <a:ext cx="3000000" cy="3000000"/>
        </p:xfrm>
        <a:graphic>
          <a:graphicData uri="http://schemas.openxmlformats.org/drawingml/2006/table">
            <a:tbl>
              <a:tblPr bandRow="1" firstRow="1">
                <a:noFill/>
                <a:tableStyleId>{FAA001AF-CEE6-4769-8AAF-EEBCAD7BD81D}</a:tableStyleId>
              </a:tblPr>
              <a:tblGrid>
                <a:gridCol w="1502975"/>
                <a:gridCol w="829225"/>
                <a:gridCol w="1068200"/>
                <a:gridCol w="1133475"/>
                <a:gridCol w="804275"/>
                <a:gridCol w="1462675"/>
              </a:tblGrid>
              <a:tr h="708650">
                <a:tc>
                  <a:txBody>
                    <a:bodyPr/>
                    <a:lstStyle/>
                    <a:p>
                      <a:pPr indent="0" lvl="0" marL="0" marR="0" rtl="0" algn="l">
                        <a:lnSpc>
                          <a:spcPct val="100000"/>
                        </a:lnSpc>
                        <a:spcBef>
                          <a:spcPts val="0"/>
                        </a:spcBef>
                        <a:spcAft>
                          <a:spcPts val="0"/>
                        </a:spcAft>
                        <a:buNone/>
                      </a:pPr>
                      <a:r>
                        <a:rPr lang="en-US" sz="2100" u="none" cap="none" strike="noStrike">
                          <a:solidFill>
                            <a:schemeClr val="dk1"/>
                          </a:solidFill>
                          <a:latin typeface="Times New Roman"/>
                          <a:ea typeface="Times New Roman"/>
                          <a:cs typeface="Times New Roman"/>
                          <a:sym typeface="Times New Roman"/>
                        </a:rPr>
                        <a:t>Subnet Address</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solidFill>
                            <a:schemeClr val="dk1"/>
                          </a:solidFill>
                          <a:latin typeface="Times New Roman"/>
                          <a:ea typeface="Times New Roman"/>
                          <a:cs typeface="Times New Roman"/>
                          <a:sym typeface="Times New Roman"/>
                        </a:rPr>
                        <a:t>0</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solidFill>
                            <a:schemeClr val="dk1"/>
                          </a:solidFill>
                          <a:latin typeface="Times New Roman"/>
                          <a:ea typeface="Times New Roman"/>
                          <a:cs typeface="Times New Roman"/>
                          <a:sym typeface="Times New Roman"/>
                        </a:rPr>
                        <a:t>32</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solidFill>
                            <a:schemeClr val="dk1"/>
                          </a:solidFill>
                          <a:latin typeface="Times New Roman"/>
                          <a:ea typeface="Times New Roman"/>
                          <a:cs typeface="Times New Roman"/>
                          <a:sym typeface="Times New Roman"/>
                        </a:rPr>
                        <a:t>………….</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solidFill>
                            <a:schemeClr val="dk1"/>
                          </a:solidFill>
                          <a:latin typeface="Times New Roman"/>
                          <a:ea typeface="Times New Roman"/>
                          <a:cs typeface="Times New Roman"/>
                          <a:sym typeface="Times New Roman"/>
                        </a:rPr>
                        <a:t>192</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solidFill>
                            <a:schemeClr val="dk1"/>
                          </a:solidFill>
                          <a:latin typeface="Times New Roman"/>
                          <a:ea typeface="Times New Roman"/>
                          <a:cs typeface="Times New Roman"/>
                          <a:sym typeface="Times New Roman"/>
                        </a:rPr>
                        <a:t>224</a:t>
                      </a:r>
                      <a:endParaRPr/>
                    </a:p>
                  </a:txBody>
                  <a:tcPr marT="34300" marB="34300" marR="91450" marL="91450"/>
                </a:tc>
              </a:tr>
              <a:tr h="491500">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First Host</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1</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33</a:t>
                      </a:r>
                      <a:endParaRPr/>
                    </a:p>
                  </a:txBody>
                  <a:tcPr marT="34300" marB="34300" marR="91450" marL="91450"/>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193</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225</a:t>
                      </a:r>
                      <a:endParaRPr/>
                    </a:p>
                  </a:txBody>
                  <a:tcPr marT="34300" marB="34300" marR="91450" marL="91450"/>
                </a:tc>
              </a:tr>
              <a:tr h="457200">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Last Host</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30</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62</a:t>
                      </a:r>
                      <a:endParaRPr/>
                    </a:p>
                  </a:txBody>
                  <a:tcPr marT="34300" marB="34300" marR="91450" marL="91450"/>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222</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254</a:t>
                      </a:r>
                      <a:endParaRPr/>
                    </a:p>
                  </a:txBody>
                  <a:tcPr marT="34300" marB="34300" marR="91450" marL="91450"/>
                </a:tc>
              </a:tr>
              <a:tr h="708650">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Broadcast</a:t>
                      </a:r>
                      <a:r>
                        <a:rPr lang="en-US" sz="2100" u="none" cap="none" strike="noStrike">
                          <a:latin typeface="Times New Roman"/>
                          <a:ea typeface="Times New Roman"/>
                          <a:cs typeface="Times New Roman"/>
                          <a:sym typeface="Times New Roman"/>
                        </a:rPr>
                        <a:t>  Address</a:t>
                      </a:r>
                      <a:endParaRPr sz="2100" u="none" cap="none" strike="noStrike">
                        <a:latin typeface="Times New Roman"/>
                        <a:ea typeface="Times New Roman"/>
                        <a:cs typeface="Times New Roman"/>
                        <a:sym typeface="Times New Roman"/>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31</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63</a:t>
                      </a:r>
                      <a:endParaRPr/>
                    </a:p>
                  </a:txBody>
                  <a:tcPr marT="34300" marB="34300" marR="91450" marL="91450"/>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223</a:t>
                      </a:r>
                      <a:endParaRPr/>
                    </a:p>
                  </a:txBody>
                  <a:tcPr marT="34300" marB="34300" marR="91450" marL="91450"/>
                </a:tc>
                <a:tc>
                  <a:txBody>
                    <a:bodyPr/>
                    <a:lstStyle/>
                    <a:p>
                      <a:pPr indent="0" lvl="0" marL="0" marR="0" rtl="0" algn="l">
                        <a:lnSpc>
                          <a:spcPct val="100000"/>
                        </a:lnSpc>
                        <a:spcBef>
                          <a:spcPts val="0"/>
                        </a:spcBef>
                        <a:spcAft>
                          <a:spcPts val="0"/>
                        </a:spcAft>
                        <a:buNone/>
                      </a:pPr>
                      <a:r>
                        <a:rPr lang="en-US" sz="2100" u="none" cap="none" strike="noStrike">
                          <a:latin typeface="Times New Roman"/>
                          <a:ea typeface="Times New Roman"/>
                          <a:cs typeface="Times New Roman"/>
                          <a:sym typeface="Times New Roman"/>
                        </a:rPr>
                        <a:t>255</a:t>
                      </a:r>
                      <a:endParaRPr/>
                    </a:p>
                  </a:txBody>
                  <a:tcPr marT="34300" marB="34300" marR="91450" marL="91450"/>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107" name="Google Shape;2107;p1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108" name="Google Shape;2108;p1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109" name="Google Shape;2109;p126"/>
          <p:cNvSpPr txBox="1"/>
          <p:nvPr>
            <p:ph idx="4294967295" type="title"/>
          </p:nvPr>
        </p:nvSpPr>
        <p:spPr>
          <a:xfrm>
            <a:off x="1068614" y="29455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800">
                <a:solidFill>
                  <a:srgbClr val="C00000"/>
                </a:solidFill>
                <a:latin typeface="Times New Roman"/>
                <a:ea typeface="Times New Roman"/>
                <a:cs typeface="Times New Roman"/>
                <a:sym typeface="Times New Roman"/>
              </a:rPr>
              <a:t>Internet Protocol: IPv6</a:t>
            </a:r>
            <a:endParaRPr b="1" sz="4800">
              <a:solidFill>
                <a:srgbClr val="C00000"/>
              </a:solidFill>
              <a:latin typeface="Times New Roman"/>
              <a:ea typeface="Times New Roman"/>
              <a:cs typeface="Times New Roman"/>
              <a:sym typeface="Times New Roman"/>
            </a:endParaRPr>
          </a:p>
        </p:txBody>
      </p:sp>
      <p:sp>
        <p:nvSpPr>
          <p:cNvPr id="2110" name="Google Shape;2110;p126"/>
          <p:cNvSpPr txBox="1"/>
          <p:nvPr>
            <p:ph idx="4294967295" type="body"/>
          </p:nvPr>
        </p:nvSpPr>
        <p:spPr>
          <a:xfrm>
            <a:off x="0" y="1665288"/>
            <a:ext cx="7816850" cy="2190750"/>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a:t>   </a:t>
            </a:r>
            <a:endParaRPr/>
          </a:p>
        </p:txBody>
      </p:sp>
      <p:pic>
        <p:nvPicPr>
          <p:cNvPr id="2111" name="Google Shape;2111;p126"/>
          <p:cNvPicPr preferRelativeResize="0"/>
          <p:nvPr/>
        </p:nvPicPr>
        <p:blipFill rotWithShape="1">
          <a:blip r:embed="rId3">
            <a:alphaModFix/>
          </a:blip>
          <a:srcRect b="0" l="0" r="0" t="0"/>
          <a:stretch/>
        </p:blipFill>
        <p:spPr>
          <a:xfrm>
            <a:off x="41821" y="47020"/>
            <a:ext cx="623197" cy="554561"/>
          </a:xfrm>
          <a:prstGeom prst="rect">
            <a:avLst/>
          </a:prstGeom>
          <a:noFill/>
          <a:ln>
            <a:noFill/>
          </a:ln>
        </p:spPr>
      </p:pic>
      <p:pic>
        <p:nvPicPr>
          <p:cNvPr id="2112" name="Google Shape;2112;p126"/>
          <p:cNvPicPr preferRelativeResize="0"/>
          <p:nvPr/>
        </p:nvPicPr>
        <p:blipFill rotWithShape="1">
          <a:blip r:embed="rId4">
            <a:alphaModFix/>
          </a:blip>
          <a:srcRect b="0" l="0" r="0" t="0"/>
          <a:stretch/>
        </p:blipFill>
        <p:spPr>
          <a:xfrm>
            <a:off x="918022" y="1011219"/>
            <a:ext cx="7486994" cy="2655579"/>
          </a:xfrm>
          <a:prstGeom prst="rect">
            <a:avLst/>
          </a:prstGeom>
          <a:noFill/>
          <a:ln>
            <a:noFill/>
          </a:ln>
        </p:spPr>
      </p:pic>
      <p:sp>
        <p:nvSpPr>
          <p:cNvPr id="2113" name="Google Shape;2113;p126"/>
          <p:cNvSpPr/>
          <p:nvPr/>
        </p:nvSpPr>
        <p:spPr>
          <a:xfrm>
            <a:off x="3743661" y="2562209"/>
            <a:ext cx="4611797" cy="42378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4" name="Google Shape;2114;p126"/>
          <p:cNvSpPr/>
          <p:nvPr/>
        </p:nvSpPr>
        <p:spPr>
          <a:xfrm>
            <a:off x="1033133" y="3138193"/>
            <a:ext cx="6341728" cy="35486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5" name="Google Shape;2115;p126"/>
          <p:cNvSpPr/>
          <p:nvPr/>
        </p:nvSpPr>
        <p:spPr>
          <a:xfrm>
            <a:off x="5374032" y="1615324"/>
            <a:ext cx="3030984" cy="439820"/>
          </a:xfrm>
          <a:prstGeom prst="rect">
            <a:avLst/>
          </a:prstGeom>
          <a:noFill/>
          <a:ln cap="flat" cmpd="sng" w="571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16" name="Google Shape;2116;p1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17" name="Google Shape;2117;p1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18" name="Google Shape;2118;p1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19" name="Google Shape;2119;p1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1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127" name="Google Shape;2127;p1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128" name="Google Shape;2128;p1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129" name="Google Shape;2129;p127"/>
          <p:cNvSpPr txBox="1"/>
          <p:nvPr>
            <p:ph idx="4294967295" type="title"/>
          </p:nvPr>
        </p:nvSpPr>
        <p:spPr>
          <a:xfrm>
            <a:off x="982863" y="14761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Protocol: IPv6</a:t>
            </a:r>
            <a:endParaRPr b="1" sz="3200">
              <a:solidFill>
                <a:srgbClr val="002060"/>
              </a:solidFill>
              <a:latin typeface="Times New Roman"/>
              <a:ea typeface="Times New Roman"/>
              <a:cs typeface="Times New Roman"/>
              <a:sym typeface="Times New Roman"/>
            </a:endParaRPr>
          </a:p>
        </p:txBody>
      </p:sp>
      <p:sp>
        <p:nvSpPr>
          <p:cNvPr id="2130" name="Google Shape;2130;p127"/>
          <p:cNvSpPr txBox="1"/>
          <p:nvPr>
            <p:ph idx="4294967295" type="body"/>
          </p:nvPr>
        </p:nvSpPr>
        <p:spPr>
          <a:xfrm>
            <a:off x="708420" y="670450"/>
            <a:ext cx="8350250" cy="3600049"/>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Initial motivation: </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32-bit address space soon to be completely allocated</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Additional motivation:</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header format helps speed processing/forwarding</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header changes to facilitate QoS </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IPv6 datagram format:</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Fixed length 40-byte header </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fragmentation not allowed</a:t>
            </a:r>
            <a:endParaRPr sz="2400">
              <a:solidFill>
                <a:schemeClr val="dk1"/>
              </a:solidFill>
              <a:latin typeface="Times New Roman"/>
              <a:ea typeface="Times New Roman"/>
              <a:cs typeface="Times New Roman"/>
              <a:sym typeface="Times New Roman"/>
            </a:endParaRPr>
          </a:p>
        </p:txBody>
      </p:sp>
      <p:pic>
        <p:nvPicPr>
          <p:cNvPr id="2131" name="Google Shape;2131;p127"/>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cxnSp>
        <p:nvCxnSpPr>
          <p:cNvPr id="2132" name="Google Shape;2132;p127"/>
          <p:cNvCxnSpPr/>
          <p:nvPr/>
        </p:nvCxnSpPr>
        <p:spPr>
          <a:xfrm flipH="1" rot="10800000">
            <a:off x="1190" y="633592"/>
            <a:ext cx="9144000" cy="20782"/>
          </a:xfrm>
          <a:prstGeom prst="straightConnector1">
            <a:avLst/>
          </a:prstGeom>
          <a:noFill/>
          <a:ln cap="flat" cmpd="sng" w="9525">
            <a:solidFill>
              <a:srgbClr val="00B050"/>
            </a:solidFill>
            <a:prstDash val="solid"/>
            <a:round/>
            <a:headEnd len="sm" w="sm" type="none"/>
            <a:tailEnd len="sm" w="sm" type="none"/>
          </a:ln>
        </p:spPr>
      </p:cxnSp>
      <p:sp>
        <p:nvSpPr>
          <p:cNvPr id="2133" name="Google Shape;2133;p1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34" name="Google Shape;2134;p1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35" name="Google Shape;2135;p1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141" name="Google Shape;2141;p128"/>
          <p:cNvSpPr txBox="1"/>
          <p:nvPr>
            <p:ph idx="4294967295" type="title"/>
          </p:nvPr>
        </p:nvSpPr>
        <p:spPr>
          <a:xfrm>
            <a:off x="1298121" y="-166508"/>
            <a:ext cx="742950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rgbClr val="C00000"/>
                </a:solidFill>
                <a:latin typeface="Times New Roman"/>
                <a:ea typeface="Times New Roman"/>
                <a:cs typeface="Times New Roman"/>
                <a:sym typeface="Times New Roman"/>
              </a:rPr>
              <a:t>Internet Protocol: IPv6 Addresses</a:t>
            </a:r>
            <a:endParaRPr/>
          </a:p>
        </p:txBody>
      </p:sp>
      <p:pic>
        <p:nvPicPr>
          <p:cNvPr id="2142" name="Google Shape;2142;p128"/>
          <p:cNvPicPr preferRelativeResize="0"/>
          <p:nvPr/>
        </p:nvPicPr>
        <p:blipFill rotWithShape="1">
          <a:blip r:embed="rId3">
            <a:alphaModFix/>
          </a:blip>
          <a:srcRect b="0" l="0" r="0" t="0"/>
          <a:stretch/>
        </p:blipFill>
        <p:spPr>
          <a:xfrm>
            <a:off x="1298121" y="850794"/>
            <a:ext cx="6303199" cy="1314450"/>
          </a:xfrm>
          <a:prstGeom prst="rect">
            <a:avLst/>
          </a:prstGeom>
          <a:noFill/>
          <a:ln>
            <a:noFill/>
          </a:ln>
        </p:spPr>
      </p:pic>
      <p:pic>
        <p:nvPicPr>
          <p:cNvPr id="2143" name="Google Shape;2143;p128"/>
          <p:cNvPicPr preferRelativeResize="0"/>
          <p:nvPr/>
        </p:nvPicPr>
        <p:blipFill rotWithShape="1">
          <a:blip r:embed="rId4">
            <a:alphaModFix/>
          </a:blip>
          <a:srcRect b="0" l="0" r="0" t="0"/>
          <a:stretch/>
        </p:blipFill>
        <p:spPr>
          <a:xfrm>
            <a:off x="1016766" y="2346652"/>
            <a:ext cx="6584553" cy="2316778"/>
          </a:xfrm>
          <a:prstGeom prst="rect">
            <a:avLst/>
          </a:prstGeom>
          <a:noFill/>
          <a:ln>
            <a:noFill/>
          </a:ln>
        </p:spPr>
      </p:pic>
      <p:sp>
        <p:nvSpPr>
          <p:cNvPr id="2144" name="Google Shape;2144;p1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145" name="Google Shape;2145;p1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146" name="Google Shape;2146;p128"/>
          <p:cNvPicPr preferRelativeResize="0"/>
          <p:nvPr/>
        </p:nvPicPr>
        <p:blipFill rotWithShape="1">
          <a:blip r:embed="rId5">
            <a:alphaModFix/>
          </a:blip>
          <a:srcRect b="0" l="0" r="0" t="0"/>
          <a:stretch/>
        </p:blipFill>
        <p:spPr>
          <a:xfrm>
            <a:off x="41822" y="47020"/>
            <a:ext cx="549324" cy="597580"/>
          </a:xfrm>
          <a:prstGeom prst="rect">
            <a:avLst/>
          </a:prstGeom>
          <a:noFill/>
          <a:ln>
            <a:noFill/>
          </a:ln>
        </p:spPr>
      </p:pic>
      <p:cxnSp>
        <p:nvCxnSpPr>
          <p:cNvPr id="2147" name="Google Shape;2147;p128"/>
          <p:cNvCxnSpPr/>
          <p:nvPr/>
        </p:nvCxnSpPr>
        <p:spPr>
          <a:xfrm flipH="1" rot="10800000">
            <a:off x="1190" y="633592"/>
            <a:ext cx="9144000" cy="20782"/>
          </a:xfrm>
          <a:prstGeom prst="straightConnector1">
            <a:avLst/>
          </a:prstGeom>
          <a:noFill/>
          <a:ln cap="flat" cmpd="sng" w="9525">
            <a:solidFill>
              <a:srgbClr val="00B050"/>
            </a:solidFill>
            <a:prstDash val="solid"/>
            <a:round/>
            <a:headEnd len="sm" w="sm" type="none"/>
            <a:tailEnd len="sm" w="sm" type="none"/>
          </a:ln>
        </p:spPr>
      </p:cxnSp>
      <p:sp>
        <p:nvSpPr>
          <p:cNvPr id="2148" name="Google Shape;2148;p1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49" name="Google Shape;2149;p1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50" name="Google Shape;2150;p1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3"/>
                                        </p:tgtEl>
                                        <p:attrNameLst>
                                          <p:attrName>style.visibility</p:attrName>
                                        </p:attrNameLst>
                                      </p:cBhvr>
                                      <p:to>
                                        <p:strVal val="visible"/>
                                      </p:to>
                                    </p:set>
                                    <p:anim calcmode="lin" valueType="num">
                                      <p:cBhvr additive="base">
                                        <p:cTn dur="500"/>
                                        <p:tgtEl>
                                          <p:spTgt spid="21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156" name="Google Shape;2156;p129"/>
          <p:cNvSpPr txBox="1"/>
          <p:nvPr>
            <p:ph idx="4294967295" type="body"/>
          </p:nvPr>
        </p:nvSpPr>
        <p:spPr>
          <a:xfrm>
            <a:off x="-269124" y="542334"/>
            <a:ext cx="4543668" cy="2115113"/>
          </a:xfrm>
          <a:prstGeom prst="rect">
            <a:avLst/>
          </a:prstGeom>
          <a:noFill/>
          <a:ln>
            <a:noFill/>
          </a:ln>
        </p:spPr>
        <p:txBody>
          <a:bodyPr anchorCtr="0" anchor="t" bIns="34275" lIns="0" spcFirstLastPara="1" rIns="0" wrap="square" tIns="34275">
            <a:noAutofit/>
          </a:bodyPr>
          <a:lstStyle/>
          <a:p>
            <a:pPr indent="-95250" lvl="0" marL="457200" rtl="0" algn="l">
              <a:lnSpc>
                <a:spcPct val="110000"/>
              </a:lnSpc>
              <a:spcBef>
                <a:spcPts val="900"/>
              </a:spcBef>
              <a:spcAft>
                <a:spcPts val="0"/>
              </a:spcAft>
              <a:buSzPts val="1500"/>
              <a:buChar char=" "/>
            </a:pPr>
            <a:r>
              <a:rPr b="1" lang="en-US" sz="1600">
                <a:solidFill>
                  <a:srgbClr val="C00000"/>
                </a:solidFill>
                <a:latin typeface="Times New Roman"/>
                <a:ea typeface="Times New Roman"/>
                <a:cs typeface="Times New Roman"/>
                <a:sym typeface="Times New Roman"/>
              </a:rPr>
              <a:t>Priority (Traffic Class</a:t>
            </a:r>
            <a:r>
              <a:rPr b="1" lang="en-US" sz="16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identify priority among datagrams. Congestion control. </a:t>
            </a:r>
            <a:endParaRPr sz="1600">
              <a:solidFill>
                <a:schemeClr val="dk1"/>
              </a:solidFill>
              <a:latin typeface="Times New Roman"/>
              <a:ea typeface="Times New Roman"/>
              <a:cs typeface="Times New Roman"/>
              <a:sym typeface="Times New Roman"/>
            </a:endParaRPr>
          </a:p>
          <a:p>
            <a:pPr indent="-95250" lvl="0" marL="457200" rtl="0" algn="l">
              <a:lnSpc>
                <a:spcPct val="110000"/>
              </a:lnSpc>
              <a:spcBef>
                <a:spcPts val="900"/>
              </a:spcBef>
              <a:spcAft>
                <a:spcPts val="0"/>
              </a:spcAft>
              <a:buSzPts val="1500"/>
              <a:buChar char=" "/>
            </a:pPr>
            <a:r>
              <a:rPr b="1" lang="en-US" sz="1600">
                <a:solidFill>
                  <a:srgbClr val="C00000"/>
                </a:solidFill>
                <a:latin typeface="Times New Roman"/>
                <a:ea typeface="Times New Roman"/>
                <a:cs typeface="Times New Roman"/>
                <a:sym typeface="Times New Roman"/>
              </a:rPr>
              <a:t>Flow Label</a:t>
            </a:r>
            <a:r>
              <a:rPr b="1" lang="en-US" sz="16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Used in real time data processing. </a:t>
            </a:r>
            <a:r>
              <a:rPr lang="en-US" sz="1400">
                <a:solidFill>
                  <a:schemeClr val="dk1"/>
                </a:solidFill>
                <a:latin typeface="Times New Roman"/>
                <a:ea typeface="Times New Roman"/>
                <a:cs typeface="Times New Roman"/>
                <a:sym typeface="Times New Roman"/>
              </a:rPr>
              <a:t>identify datagrams in same ‘flow’ i.e. convert datagram into virtual circuit </a:t>
            </a:r>
            <a:r>
              <a:rPr b="1" lang="en-US" sz="1400">
                <a:solidFill>
                  <a:schemeClr val="dk1"/>
                </a:solidFill>
                <a:latin typeface="Times New Roman"/>
                <a:ea typeface="Times New Roman"/>
                <a:cs typeface="Times New Roman"/>
                <a:sym typeface="Times New Roman"/>
              </a:rPr>
              <a:t>(decide flow direction in advance).</a:t>
            </a:r>
            <a:endParaRPr b="1" sz="1400">
              <a:solidFill>
                <a:schemeClr val="dk1"/>
              </a:solidFill>
              <a:latin typeface="Times New Roman"/>
              <a:ea typeface="Times New Roman"/>
              <a:cs typeface="Times New Roman"/>
              <a:sym typeface="Times New Roman"/>
            </a:endParaRPr>
          </a:p>
          <a:p>
            <a:pPr indent="-95250" lvl="0" marL="457200" rtl="0" algn="l">
              <a:lnSpc>
                <a:spcPct val="100000"/>
              </a:lnSpc>
              <a:spcBef>
                <a:spcPts val="900"/>
              </a:spcBef>
              <a:spcAft>
                <a:spcPts val="0"/>
              </a:spcAft>
              <a:buSzPts val="1500"/>
              <a:buChar char=" "/>
            </a:pPr>
            <a:r>
              <a:rPr b="1" lang="en-US" sz="1600">
                <a:solidFill>
                  <a:srgbClr val="C00000"/>
                </a:solidFill>
                <a:latin typeface="Times New Roman"/>
                <a:ea typeface="Times New Roman"/>
                <a:cs typeface="Times New Roman"/>
                <a:sym typeface="Times New Roman"/>
              </a:rPr>
              <a:t>Next Header: </a:t>
            </a:r>
            <a:r>
              <a:rPr lang="en-US" sz="1600">
                <a:solidFill>
                  <a:schemeClr val="dk1"/>
                </a:solidFill>
                <a:latin typeface="Times New Roman"/>
                <a:ea typeface="Times New Roman"/>
                <a:cs typeface="Times New Roman"/>
                <a:sym typeface="Times New Roman"/>
              </a:rPr>
              <a:t>identify upper layer protocol for data.</a:t>
            </a:r>
            <a:endParaRPr/>
          </a:p>
          <a:p>
            <a:pPr indent="-95250" lvl="0" marL="457200" rtl="0" algn="l">
              <a:lnSpc>
                <a:spcPct val="110000"/>
              </a:lnSpc>
              <a:spcBef>
                <a:spcPts val="900"/>
              </a:spcBef>
              <a:spcAft>
                <a:spcPts val="0"/>
              </a:spcAft>
              <a:buSzPts val="1500"/>
              <a:buChar char=" "/>
            </a:pPr>
            <a:r>
              <a:rPr b="1" lang="en-US" sz="1600">
                <a:solidFill>
                  <a:schemeClr val="dk1"/>
                </a:solidFill>
                <a:latin typeface="Times New Roman"/>
                <a:ea typeface="Times New Roman"/>
                <a:cs typeface="Times New Roman"/>
                <a:sym typeface="Times New Roman"/>
              </a:rPr>
              <a:t>Hop Limit= TTL </a:t>
            </a:r>
            <a:endParaRPr b="1" sz="1600">
              <a:solidFill>
                <a:schemeClr val="dk1"/>
              </a:solidFill>
              <a:latin typeface="Times New Roman"/>
              <a:ea typeface="Times New Roman"/>
              <a:cs typeface="Times New Roman"/>
              <a:sym typeface="Times New Roman"/>
            </a:endParaRPr>
          </a:p>
        </p:txBody>
      </p:sp>
      <p:sp>
        <p:nvSpPr>
          <p:cNvPr id="2157" name="Google Shape;2157;p129"/>
          <p:cNvSpPr txBox="1"/>
          <p:nvPr>
            <p:ph idx="4294967295" type="title"/>
          </p:nvPr>
        </p:nvSpPr>
        <p:spPr>
          <a:xfrm>
            <a:off x="729491" y="-166508"/>
            <a:ext cx="7429500" cy="800100"/>
          </a:xfrm>
          <a:prstGeom prst="rect">
            <a:avLst/>
          </a:prstGeom>
          <a:noFill/>
          <a:ln>
            <a:noFill/>
          </a:ln>
        </p:spPr>
        <p:txBody>
          <a:bodyPr anchorCtr="0" anchor="ctr"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chemeClr val="dk1"/>
                </a:solidFill>
                <a:latin typeface="Times New Roman"/>
                <a:ea typeface="Times New Roman"/>
                <a:cs typeface="Times New Roman"/>
                <a:sym typeface="Times New Roman"/>
              </a:rPr>
              <a:t>IPv6: Packet Format (Datagram)</a:t>
            </a:r>
            <a:endParaRPr/>
          </a:p>
        </p:txBody>
      </p:sp>
      <p:sp>
        <p:nvSpPr>
          <p:cNvPr id="2158" name="Google Shape;2158;p1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159" name="Google Shape;2159;p1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160" name="Google Shape;2160;p129"/>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cxnSp>
        <p:nvCxnSpPr>
          <p:cNvPr id="2161" name="Google Shape;2161;p129"/>
          <p:cNvCxnSpPr/>
          <p:nvPr/>
        </p:nvCxnSpPr>
        <p:spPr>
          <a:xfrm flipH="1" rot="10800000">
            <a:off x="1190" y="633592"/>
            <a:ext cx="9144000" cy="20782"/>
          </a:xfrm>
          <a:prstGeom prst="straightConnector1">
            <a:avLst/>
          </a:prstGeom>
          <a:noFill/>
          <a:ln cap="flat" cmpd="sng" w="9525">
            <a:solidFill>
              <a:srgbClr val="00B050"/>
            </a:solidFill>
            <a:prstDash val="solid"/>
            <a:round/>
            <a:headEnd len="sm" w="sm" type="none"/>
            <a:tailEnd len="sm" w="sm" type="none"/>
          </a:ln>
        </p:spPr>
      </p:cxnSp>
      <p:sp>
        <p:nvSpPr>
          <p:cNvPr id="2162" name="Google Shape;2162;p1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63" name="Google Shape;2163;p1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64" name="Google Shape;2164;p129"/>
          <p:cNvPicPr preferRelativeResize="0"/>
          <p:nvPr/>
        </p:nvPicPr>
        <p:blipFill rotWithShape="1">
          <a:blip r:embed="rId4">
            <a:alphaModFix/>
          </a:blip>
          <a:srcRect b="0" l="0" r="0" t="0"/>
          <a:stretch/>
        </p:blipFill>
        <p:spPr>
          <a:xfrm>
            <a:off x="4792336" y="2967603"/>
            <a:ext cx="4148769" cy="1661548"/>
          </a:xfrm>
          <a:prstGeom prst="rect">
            <a:avLst/>
          </a:prstGeom>
          <a:noFill/>
          <a:ln>
            <a:noFill/>
          </a:ln>
        </p:spPr>
      </p:pic>
      <p:pic>
        <p:nvPicPr>
          <p:cNvPr id="2165" name="Google Shape;2165;p129"/>
          <p:cNvPicPr preferRelativeResize="0"/>
          <p:nvPr/>
        </p:nvPicPr>
        <p:blipFill rotWithShape="1">
          <a:blip r:embed="rId5">
            <a:alphaModFix/>
          </a:blip>
          <a:srcRect b="0" l="0" r="0" t="0"/>
          <a:stretch/>
        </p:blipFill>
        <p:spPr>
          <a:xfrm>
            <a:off x="41825" y="2983600"/>
            <a:ext cx="3923450" cy="1820525"/>
          </a:xfrm>
          <a:prstGeom prst="rect">
            <a:avLst/>
          </a:prstGeom>
          <a:noFill/>
          <a:ln>
            <a:noFill/>
          </a:ln>
        </p:spPr>
      </p:pic>
      <p:sp>
        <p:nvSpPr>
          <p:cNvPr id="2166" name="Google Shape;2166;p129"/>
          <p:cNvSpPr/>
          <p:nvPr/>
        </p:nvSpPr>
        <p:spPr>
          <a:xfrm>
            <a:off x="5003267" y="388445"/>
            <a:ext cx="41825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https://www.youtube.com/watch?v=U3rGOTxwXAI</a:t>
            </a:r>
            <a:endParaRPr/>
          </a:p>
        </p:txBody>
      </p:sp>
      <p:sp>
        <p:nvSpPr>
          <p:cNvPr id="2167" name="Google Shape;2167;p129"/>
          <p:cNvSpPr/>
          <p:nvPr/>
        </p:nvSpPr>
        <p:spPr>
          <a:xfrm>
            <a:off x="5215107" y="-28241"/>
            <a:ext cx="3807453" cy="417871"/>
          </a:xfrm>
          <a:prstGeom prst="rect">
            <a:avLst/>
          </a:prstGeom>
          <a:noFill/>
          <a:ln>
            <a:noFill/>
          </a:ln>
        </p:spPr>
        <p:txBody>
          <a:bodyPr anchorCtr="0" anchor="t" bIns="45700" lIns="91425" spcFirstLastPara="1" rIns="91425" wrap="square" tIns="45700">
            <a:spAutoFit/>
          </a:bodyPr>
          <a:lstStyle/>
          <a:p>
            <a:pPr indent="0" lvl="1" marL="571500" marR="0" rtl="0" algn="just">
              <a:lnSpc>
                <a:spcPct val="115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Fixed length </a:t>
            </a:r>
            <a:r>
              <a:rPr b="1" i="0" lang="en-US" sz="2000" u="none" cap="none" strike="noStrike">
                <a:solidFill>
                  <a:schemeClr val="dk1"/>
                </a:solidFill>
                <a:latin typeface="Times New Roman"/>
                <a:ea typeface="Times New Roman"/>
                <a:cs typeface="Times New Roman"/>
                <a:sym typeface="Times New Roman"/>
              </a:rPr>
              <a:t>40-byte header </a:t>
            </a:r>
            <a:endParaRPr/>
          </a:p>
        </p:txBody>
      </p:sp>
      <p:sp>
        <p:nvSpPr>
          <p:cNvPr id="2168" name="Google Shape;2168;p129"/>
          <p:cNvSpPr/>
          <p:nvPr/>
        </p:nvSpPr>
        <p:spPr>
          <a:xfrm>
            <a:off x="3920422" y="2830979"/>
            <a:ext cx="76174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4 bytes</a:t>
            </a:r>
            <a:endParaRPr b="0" i="0" sz="1400" u="none" cap="none" strike="noStrike">
              <a:solidFill>
                <a:schemeClr val="dk1"/>
              </a:solidFill>
              <a:latin typeface="Arial"/>
              <a:ea typeface="Arial"/>
              <a:cs typeface="Arial"/>
              <a:sym typeface="Arial"/>
            </a:endParaRPr>
          </a:p>
        </p:txBody>
      </p:sp>
      <p:sp>
        <p:nvSpPr>
          <p:cNvPr id="2169" name="Google Shape;2169;p129"/>
          <p:cNvSpPr/>
          <p:nvPr/>
        </p:nvSpPr>
        <p:spPr>
          <a:xfrm>
            <a:off x="3965281" y="3278397"/>
            <a:ext cx="76174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4 bytes</a:t>
            </a:r>
            <a:endParaRPr b="0" i="0" sz="1400" u="none" cap="none" strike="noStrike">
              <a:solidFill>
                <a:schemeClr val="dk1"/>
              </a:solidFill>
              <a:latin typeface="Arial"/>
              <a:ea typeface="Arial"/>
              <a:cs typeface="Arial"/>
              <a:sym typeface="Arial"/>
            </a:endParaRPr>
          </a:p>
        </p:txBody>
      </p:sp>
      <p:sp>
        <p:nvSpPr>
          <p:cNvPr id="2170" name="Google Shape;2170;p129"/>
          <p:cNvSpPr/>
          <p:nvPr/>
        </p:nvSpPr>
        <p:spPr>
          <a:xfrm>
            <a:off x="3948242" y="3829526"/>
            <a:ext cx="86113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16 bytes</a:t>
            </a:r>
            <a:endParaRPr b="0" i="0" sz="1400" u="none" cap="none" strike="noStrike">
              <a:solidFill>
                <a:schemeClr val="dk1"/>
              </a:solidFill>
              <a:latin typeface="Arial"/>
              <a:ea typeface="Arial"/>
              <a:cs typeface="Arial"/>
              <a:sym typeface="Arial"/>
            </a:endParaRPr>
          </a:p>
        </p:txBody>
      </p:sp>
      <p:sp>
        <p:nvSpPr>
          <p:cNvPr id="2171" name="Google Shape;2171;p129"/>
          <p:cNvSpPr/>
          <p:nvPr/>
        </p:nvSpPr>
        <p:spPr>
          <a:xfrm>
            <a:off x="3925812" y="4306614"/>
            <a:ext cx="86113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16 bytes</a:t>
            </a:r>
            <a:endParaRPr b="0" i="0" sz="1400" u="none" cap="none" strike="noStrike">
              <a:solidFill>
                <a:schemeClr val="dk1"/>
              </a:solidFill>
              <a:latin typeface="Arial"/>
              <a:ea typeface="Arial"/>
              <a:cs typeface="Arial"/>
              <a:sym typeface="Arial"/>
            </a:endParaRPr>
          </a:p>
        </p:txBody>
      </p:sp>
      <p:pic>
        <p:nvPicPr>
          <p:cNvPr id="2172" name="Google Shape;2172;p129"/>
          <p:cNvPicPr preferRelativeResize="0"/>
          <p:nvPr/>
        </p:nvPicPr>
        <p:blipFill rotWithShape="1">
          <a:blip r:embed="rId6">
            <a:alphaModFix/>
          </a:blip>
          <a:srcRect b="0" l="0" r="0" t="0"/>
          <a:stretch/>
        </p:blipFill>
        <p:spPr>
          <a:xfrm>
            <a:off x="4378809" y="724850"/>
            <a:ext cx="1857375" cy="582359"/>
          </a:xfrm>
          <a:prstGeom prst="rect">
            <a:avLst/>
          </a:prstGeom>
          <a:noFill/>
          <a:ln>
            <a:noFill/>
          </a:ln>
        </p:spPr>
      </p:pic>
      <p:sp>
        <p:nvSpPr>
          <p:cNvPr id="2173" name="Google Shape;2173;p129"/>
          <p:cNvSpPr/>
          <p:nvPr/>
        </p:nvSpPr>
        <p:spPr>
          <a:xfrm>
            <a:off x="6177216" y="688258"/>
            <a:ext cx="2874055" cy="2323713"/>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1" i="0" lang="en-US" sz="1200" u="none" cap="none" strike="noStrike">
                <a:solidFill>
                  <a:srgbClr val="C00000"/>
                </a:solidFill>
                <a:latin typeface="Times New Roman"/>
                <a:ea typeface="Times New Roman"/>
                <a:cs typeface="Times New Roman"/>
                <a:sym typeface="Times New Roman"/>
              </a:rPr>
              <a:t>P-Priority (packet)</a:t>
            </a:r>
            <a:endParaRPr/>
          </a:p>
          <a:p>
            <a:pPr indent="0" lvl="0" marL="114300" marR="0" rtl="0" algn="l">
              <a:lnSpc>
                <a:spcPct val="100000"/>
              </a:lnSpc>
              <a:spcBef>
                <a:spcPts val="500"/>
              </a:spcBef>
              <a:spcAft>
                <a:spcPts val="0"/>
              </a:spcAft>
              <a:buNone/>
            </a:pPr>
            <a:r>
              <a:rPr b="1" i="0" lang="en-US" sz="1200" u="none" cap="none" strike="noStrike">
                <a:solidFill>
                  <a:schemeClr val="dk1"/>
                </a:solidFill>
                <a:latin typeface="Times New Roman"/>
                <a:ea typeface="Times New Roman"/>
                <a:cs typeface="Times New Roman"/>
                <a:sym typeface="Times New Roman"/>
              </a:rPr>
              <a:t>D-Delay - </a:t>
            </a:r>
            <a:r>
              <a:rPr b="1" i="0" lang="en-US" sz="1200" u="none" cap="none" strike="noStrike">
                <a:solidFill>
                  <a:srgbClr val="C00000"/>
                </a:solidFill>
                <a:latin typeface="Times New Roman"/>
                <a:ea typeface="Times New Roman"/>
                <a:cs typeface="Times New Roman"/>
                <a:sym typeface="Times New Roman"/>
              </a:rPr>
              <a:t>Ex.</a:t>
            </a:r>
            <a:r>
              <a:rPr b="1" i="0" lang="en-US" sz="1200" u="none" cap="none" strike="noStrike">
                <a:solidFill>
                  <a:schemeClr val="dk1"/>
                </a:solidFill>
                <a:latin typeface="Times New Roman"/>
                <a:ea typeface="Times New Roman"/>
                <a:cs typeface="Times New Roman"/>
                <a:sym typeface="Times New Roman"/>
              </a:rPr>
              <a:t> VoIP (WhatsApp calling)</a:t>
            </a:r>
            <a:endParaRPr/>
          </a:p>
          <a:p>
            <a:pPr indent="0" lvl="0" marL="114300" marR="0" rtl="0" algn="l">
              <a:lnSpc>
                <a:spcPct val="100000"/>
              </a:lnSpc>
              <a:spcBef>
                <a:spcPts val="500"/>
              </a:spcBef>
              <a:spcAft>
                <a:spcPts val="0"/>
              </a:spcAft>
              <a:buNone/>
            </a:pPr>
            <a:r>
              <a:rPr b="0" i="0" lang="en-US" sz="1200" u="none" cap="none" strike="noStrike">
                <a:solidFill>
                  <a:schemeClr val="dk1"/>
                </a:solidFill>
                <a:latin typeface="Times New Roman"/>
                <a:ea typeface="Times New Roman"/>
                <a:cs typeface="Times New Roman"/>
                <a:sym typeface="Times New Roman"/>
              </a:rPr>
              <a:t>(D=0 delay not an issue)</a:t>
            </a:r>
            <a:endParaRPr/>
          </a:p>
          <a:p>
            <a:pPr indent="0" lvl="0" marL="114300" marR="0" rtl="0" algn="l">
              <a:lnSpc>
                <a:spcPct val="100000"/>
              </a:lnSpc>
              <a:spcBef>
                <a:spcPts val="500"/>
              </a:spcBef>
              <a:spcAft>
                <a:spcPts val="0"/>
              </a:spcAft>
              <a:buNone/>
            </a:pPr>
            <a:r>
              <a:rPr b="1" i="0" lang="en-US" sz="1200" u="none" cap="none" strike="noStrike">
                <a:solidFill>
                  <a:srgbClr val="C00000"/>
                </a:solidFill>
                <a:latin typeface="Times New Roman"/>
                <a:ea typeface="Times New Roman"/>
                <a:cs typeface="Times New Roman"/>
                <a:sym typeface="Times New Roman"/>
              </a:rPr>
              <a:t>T-Throughput (T=1 means Rate of Transfer is more)</a:t>
            </a:r>
            <a:endParaRPr/>
          </a:p>
          <a:p>
            <a:pPr indent="0" lvl="0" marL="114300" marR="0" rtl="0" algn="l">
              <a:lnSpc>
                <a:spcPct val="100000"/>
              </a:lnSpc>
              <a:spcBef>
                <a:spcPts val="500"/>
              </a:spcBef>
              <a:spcAft>
                <a:spcPts val="0"/>
              </a:spcAft>
              <a:buNone/>
            </a:pPr>
            <a:r>
              <a:rPr b="1" i="0" lang="en-US" sz="1200" u="none" cap="none" strike="noStrike">
                <a:solidFill>
                  <a:schemeClr val="dk1"/>
                </a:solidFill>
                <a:latin typeface="Times New Roman"/>
                <a:ea typeface="Times New Roman"/>
                <a:cs typeface="Times New Roman"/>
                <a:sym typeface="Times New Roman"/>
              </a:rPr>
              <a:t>R-Reliability (Without dropping packet)</a:t>
            </a:r>
            <a:endParaRPr/>
          </a:p>
          <a:p>
            <a:pPr indent="0" lvl="0" marL="114300" marR="0" rtl="0" algn="l">
              <a:lnSpc>
                <a:spcPct val="100000"/>
              </a:lnSpc>
              <a:spcBef>
                <a:spcPts val="500"/>
              </a:spcBef>
              <a:spcAft>
                <a:spcPts val="0"/>
              </a:spcAft>
              <a:buNone/>
            </a:pPr>
            <a:r>
              <a:rPr b="1" i="0" lang="en-US" sz="1200" u="none" cap="none" strike="noStrike">
                <a:solidFill>
                  <a:srgbClr val="C00000"/>
                </a:solidFill>
                <a:latin typeface="Times New Roman"/>
                <a:ea typeface="Times New Roman"/>
                <a:cs typeface="Times New Roman"/>
                <a:sym typeface="Times New Roman"/>
              </a:rPr>
              <a:t>C-Congestion Control-Cost-Follow shortest path</a:t>
            </a:r>
            <a:endParaRPr/>
          </a:p>
          <a:p>
            <a:pPr indent="0" lvl="0" marL="114300" marR="0" rtl="0" algn="l">
              <a:lnSpc>
                <a:spcPct val="100000"/>
              </a:lnSpc>
              <a:spcBef>
                <a:spcPts val="500"/>
              </a:spcBef>
              <a:spcAft>
                <a:spcPts val="0"/>
              </a:spcAft>
              <a:buNone/>
            </a:pPr>
            <a:r>
              <a:rPr b="1" i="0" lang="en-US" sz="1200" u="none" cap="none" strike="noStrike">
                <a:solidFill>
                  <a:schemeClr val="dk1"/>
                </a:solidFill>
                <a:latin typeface="Times New Roman"/>
                <a:ea typeface="Times New Roman"/>
                <a:cs typeface="Times New Roman"/>
                <a:sym typeface="Times New Roman"/>
              </a:rPr>
              <a:t>0-Zero-Reserve for future purpose</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3"/>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Functionality of Network Layer </a:t>
            </a:r>
            <a:endParaRPr/>
          </a:p>
        </p:txBody>
      </p:sp>
      <p:pic>
        <p:nvPicPr>
          <p:cNvPr id="256" name="Google Shape;256;p13"/>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257" name="Google Shape;257;p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58" name="Google Shape;258;p13"/>
          <p:cNvSpPr/>
          <p:nvPr/>
        </p:nvSpPr>
        <p:spPr>
          <a:xfrm>
            <a:off x="411328" y="713656"/>
            <a:ext cx="5830168" cy="4031873"/>
          </a:xfrm>
          <a:prstGeom prst="rect">
            <a:avLst/>
          </a:prstGeom>
          <a:noFill/>
          <a:ln>
            <a:noFill/>
          </a:ln>
        </p:spPr>
        <p:txBody>
          <a:bodyPr anchorCtr="0" anchor="t" bIns="45700" lIns="91425" spcFirstLastPara="1" rIns="91425" wrap="square" tIns="45700">
            <a:spAutoFit/>
          </a:bodyPr>
          <a:lstStyle/>
          <a:p>
            <a:pPr indent="-152400" lvl="0" marL="285750" marR="0" rtl="0" algn="l">
              <a:lnSpc>
                <a:spcPct val="100000"/>
              </a:lnSpc>
              <a:spcBef>
                <a:spcPts val="0"/>
              </a:spcBef>
              <a:spcAft>
                <a:spcPts val="0"/>
              </a:spcAft>
              <a:buClr>
                <a:srgbClr val="000000"/>
              </a:buClr>
              <a:buSzPts val="2400"/>
              <a:buFont typeface="Noto Sans Symbols"/>
              <a:buChar char="⮚"/>
            </a:pPr>
            <a:r>
              <a:rPr b="0" i="0" lang="en-US" sz="1600" u="none" cap="none" strike="noStrike">
                <a:solidFill>
                  <a:srgbClr val="FF0000"/>
                </a:solidFill>
                <a:latin typeface="Times New Roman"/>
                <a:ea typeface="Times New Roman"/>
                <a:cs typeface="Times New Roman"/>
                <a:sym typeface="Times New Roman"/>
              </a:rPr>
              <a:t>Internetworking: </a:t>
            </a:r>
            <a:r>
              <a:rPr b="0" i="0" lang="en-US" sz="1600" u="none" cap="none" strike="noStrike">
                <a:solidFill>
                  <a:srgbClr val="000000"/>
                </a:solidFill>
                <a:latin typeface="Times New Roman"/>
                <a:ea typeface="Times New Roman"/>
                <a:cs typeface="Times New Roman"/>
                <a:sym typeface="Times New Roman"/>
              </a:rPr>
              <a:t>Facilitates interconnection between heterogeneous networks.</a:t>
            </a:r>
            <a:endParaRPr/>
          </a:p>
          <a:p>
            <a:pPr indent="-152400" lvl="0" marL="285750" marR="0" rtl="0" algn="l">
              <a:lnSpc>
                <a:spcPct val="100000"/>
              </a:lnSpc>
              <a:spcBef>
                <a:spcPts val="1200"/>
              </a:spcBef>
              <a:spcAft>
                <a:spcPts val="0"/>
              </a:spcAft>
              <a:buClr>
                <a:srgbClr val="000000"/>
              </a:buClr>
              <a:buSzPts val="2400"/>
              <a:buFont typeface="Noto Sans Symbols"/>
              <a:buChar char="⮚"/>
            </a:pPr>
            <a:r>
              <a:rPr b="0" i="0" lang="en-US" sz="1600" u="none" cap="none" strike="noStrike">
                <a:solidFill>
                  <a:srgbClr val="FF0000"/>
                </a:solidFill>
                <a:latin typeface="Times New Roman"/>
                <a:ea typeface="Times New Roman"/>
                <a:cs typeface="Times New Roman"/>
                <a:sym typeface="Times New Roman"/>
              </a:rPr>
              <a:t>Addressing: </a:t>
            </a:r>
            <a:r>
              <a:rPr b="0" i="0" lang="en-US" sz="1600" u="none" cap="none" strike="noStrike">
                <a:solidFill>
                  <a:srgbClr val="000000"/>
                </a:solidFill>
                <a:latin typeface="Times New Roman"/>
                <a:ea typeface="Times New Roman"/>
                <a:cs typeface="Times New Roman"/>
                <a:sym typeface="Times New Roman"/>
              </a:rPr>
              <a:t>Defines logical addressing (IP) so that any endpoint can be identified.</a:t>
            </a:r>
            <a:endParaRPr/>
          </a:p>
          <a:p>
            <a:pPr indent="-152400" lvl="0" marL="285750" marR="0" rtl="0" algn="l">
              <a:lnSpc>
                <a:spcPct val="100000"/>
              </a:lnSpc>
              <a:spcBef>
                <a:spcPts val="1200"/>
              </a:spcBef>
              <a:spcAft>
                <a:spcPts val="0"/>
              </a:spcAft>
              <a:buClr>
                <a:srgbClr val="000000"/>
              </a:buClr>
              <a:buSzPts val="2400"/>
              <a:buFont typeface="Noto Sans Symbols"/>
              <a:buChar char="⮚"/>
            </a:pPr>
            <a:r>
              <a:rPr b="0" i="0" lang="en-US" sz="1600" u="none" cap="none" strike="noStrike">
                <a:solidFill>
                  <a:srgbClr val="FF0000"/>
                </a:solidFill>
                <a:latin typeface="Times New Roman"/>
                <a:ea typeface="Times New Roman"/>
                <a:cs typeface="Times New Roman"/>
                <a:sym typeface="Times New Roman"/>
              </a:rPr>
              <a:t>Routing: </a:t>
            </a:r>
            <a:r>
              <a:rPr b="0" i="0" lang="en-US" sz="1600" u="none" cap="none" strike="noStrike">
                <a:solidFill>
                  <a:srgbClr val="000000"/>
                </a:solidFill>
                <a:latin typeface="Times New Roman"/>
                <a:ea typeface="Times New Roman"/>
                <a:cs typeface="Times New Roman"/>
                <a:sym typeface="Times New Roman"/>
              </a:rPr>
              <a:t>Defines the most optimum path the packet should take from the source to the destination.</a:t>
            </a:r>
            <a:endParaRPr/>
          </a:p>
          <a:p>
            <a:pPr indent="-152400" lvl="0" marL="285750" marR="0" rtl="0" algn="l">
              <a:lnSpc>
                <a:spcPct val="100000"/>
              </a:lnSpc>
              <a:spcBef>
                <a:spcPts val="1200"/>
              </a:spcBef>
              <a:spcAft>
                <a:spcPts val="0"/>
              </a:spcAft>
              <a:buClr>
                <a:srgbClr val="000000"/>
              </a:buClr>
              <a:buSzPts val="2400"/>
              <a:buFont typeface="Noto Sans Symbols"/>
              <a:buChar char="⮚"/>
            </a:pPr>
            <a:r>
              <a:rPr b="0" i="0" lang="en-US" sz="1600" u="none" cap="none" strike="noStrike">
                <a:solidFill>
                  <a:srgbClr val="FF0000"/>
                </a:solidFill>
                <a:latin typeface="Times New Roman"/>
                <a:ea typeface="Times New Roman"/>
                <a:cs typeface="Times New Roman"/>
                <a:sym typeface="Times New Roman"/>
              </a:rPr>
              <a:t>Packetizing: </a:t>
            </a:r>
            <a:r>
              <a:rPr b="0" i="0" lang="en-US" sz="1600" u="none" cap="none" strike="noStrike">
                <a:solidFill>
                  <a:srgbClr val="000000"/>
                </a:solidFill>
                <a:latin typeface="Times New Roman"/>
                <a:ea typeface="Times New Roman"/>
                <a:cs typeface="Times New Roman"/>
                <a:sym typeface="Times New Roman"/>
              </a:rPr>
              <a:t>Implements routing of frames (packets) through the network.</a:t>
            </a:r>
            <a:endParaRPr/>
          </a:p>
          <a:p>
            <a:pPr indent="-152400" lvl="0" marL="285750" marR="0" rtl="0" algn="l">
              <a:lnSpc>
                <a:spcPct val="100000"/>
              </a:lnSpc>
              <a:spcBef>
                <a:spcPts val="1200"/>
              </a:spcBef>
              <a:spcAft>
                <a:spcPts val="0"/>
              </a:spcAft>
              <a:buClr>
                <a:srgbClr val="000000"/>
              </a:buClr>
              <a:buSzPts val="2400"/>
              <a:buFont typeface="Noto Sans Symbols"/>
              <a:buChar char="⮚"/>
            </a:pPr>
            <a:r>
              <a:rPr b="0" i="0" lang="en-US" sz="1600" u="none" cap="none" strike="noStrike">
                <a:solidFill>
                  <a:srgbClr val="FF0000"/>
                </a:solidFill>
                <a:latin typeface="Times New Roman"/>
                <a:ea typeface="Times New Roman"/>
                <a:cs typeface="Times New Roman"/>
                <a:sym typeface="Times New Roman"/>
              </a:rPr>
              <a:t>Congestion</a:t>
            </a:r>
            <a:r>
              <a:rPr b="0" i="0" lang="en-US" sz="1600" u="none" cap="none" strike="noStrike">
                <a:solidFill>
                  <a:srgbClr val="000000"/>
                </a:solidFill>
                <a:latin typeface="Times New Roman"/>
                <a:ea typeface="Times New Roman"/>
                <a:cs typeface="Times New Roman"/>
                <a:sym typeface="Times New Roman"/>
              </a:rPr>
              <a:t>: Handles congestion in the network.</a:t>
            </a:r>
            <a:endParaRPr/>
          </a:p>
          <a:p>
            <a:pPr indent="-152400" lvl="0" marL="285750" marR="0" rtl="0" algn="l">
              <a:lnSpc>
                <a:spcPct val="100000"/>
              </a:lnSpc>
              <a:spcBef>
                <a:spcPts val="1200"/>
              </a:spcBef>
              <a:spcAft>
                <a:spcPts val="0"/>
              </a:spcAft>
              <a:buClr>
                <a:srgbClr val="000000"/>
              </a:buClr>
              <a:buSzPts val="2400"/>
              <a:buFont typeface="Noto Sans Symbols"/>
              <a:buChar char="⮚"/>
            </a:pPr>
            <a:r>
              <a:rPr b="0" i="0" lang="en-US" sz="1600" u="none" cap="none" strike="noStrike">
                <a:solidFill>
                  <a:srgbClr val="FF0000"/>
                </a:solidFill>
                <a:latin typeface="Times New Roman"/>
                <a:ea typeface="Times New Roman"/>
                <a:cs typeface="Times New Roman"/>
                <a:sym typeface="Times New Roman"/>
              </a:rPr>
              <a:t>Fragmenting: </a:t>
            </a:r>
            <a:r>
              <a:rPr b="0" i="0" lang="en-US" sz="1600" u="none" cap="none" strike="noStrike">
                <a:solidFill>
                  <a:srgbClr val="000000"/>
                </a:solidFill>
                <a:latin typeface="Times New Roman"/>
                <a:ea typeface="Times New Roman"/>
                <a:cs typeface="Times New Roman"/>
                <a:sym typeface="Times New Roman"/>
              </a:rPr>
              <a:t>The network layer also defines how to fragment a packet into smaller packets to accommodate different media.</a:t>
            </a:r>
            <a:endParaRPr/>
          </a:p>
          <a:p>
            <a:pPr indent="-190500" lvl="0" marL="285750" marR="0" rtl="0" algn="l">
              <a:lnSpc>
                <a:spcPct val="100000"/>
              </a:lnSpc>
              <a:spcBef>
                <a:spcPts val="1200"/>
              </a:spcBef>
              <a:spcAft>
                <a:spcPts val="0"/>
              </a:spcAft>
              <a:buClr>
                <a:srgbClr val="000000"/>
              </a:buClr>
              <a:buSzPts val="3000"/>
              <a:buFont typeface="Noto Sans Symbols"/>
              <a:buChar char="⮚"/>
            </a:pPr>
            <a:r>
              <a:rPr b="1" i="0" lang="en-US" sz="2000" u="none" cap="none" strike="noStrike">
                <a:solidFill>
                  <a:srgbClr val="000000"/>
                </a:solidFill>
                <a:latin typeface="Times New Roman"/>
                <a:ea typeface="Times New Roman"/>
                <a:cs typeface="Times New Roman"/>
                <a:sym typeface="Times New Roman"/>
              </a:rPr>
              <a:t>Host to Host delivery</a:t>
            </a:r>
            <a:endParaRPr b="1" i="0" sz="2000" u="none" cap="none" strike="noStrike">
              <a:solidFill>
                <a:srgbClr val="000000"/>
              </a:solidFill>
              <a:latin typeface="Times New Roman"/>
              <a:ea typeface="Times New Roman"/>
              <a:cs typeface="Times New Roman"/>
              <a:sym typeface="Times New Roman"/>
            </a:endParaRPr>
          </a:p>
        </p:txBody>
      </p:sp>
      <p:pic>
        <p:nvPicPr>
          <p:cNvPr descr="Source to destination Delivery By Network Layer" id="259" name="Google Shape;259;p13"/>
          <p:cNvPicPr preferRelativeResize="0"/>
          <p:nvPr/>
        </p:nvPicPr>
        <p:blipFill rotWithShape="1">
          <a:blip r:embed="rId4">
            <a:alphaModFix/>
          </a:blip>
          <a:srcRect b="0" l="0" r="0" t="0"/>
          <a:stretch/>
        </p:blipFill>
        <p:spPr>
          <a:xfrm>
            <a:off x="6241496" y="808683"/>
            <a:ext cx="2594032" cy="3567150"/>
          </a:xfrm>
          <a:prstGeom prst="rect">
            <a:avLst/>
          </a:prstGeom>
          <a:noFill/>
          <a:ln>
            <a:noFill/>
          </a:ln>
        </p:spPr>
      </p:pic>
      <p:sp>
        <p:nvSpPr>
          <p:cNvPr id="260" name="Google Shape;260;p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61" name="Google Shape;261;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62" name="Google Shape;262;p1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63" name="Google Shape;263;p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4" name="Google Shape;264;p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5" name="Google Shape;265;p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1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181" name="Google Shape;2181;p1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182" name="Google Shape;2182;p1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183" name="Google Shape;2183;p130"/>
          <p:cNvSpPr txBox="1"/>
          <p:nvPr>
            <p:ph idx="4294967295" type="title"/>
          </p:nvPr>
        </p:nvSpPr>
        <p:spPr>
          <a:xfrm>
            <a:off x="822960" y="110681"/>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Protocol: IPv6 Extension Headers</a:t>
            </a:r>
            <a:endParaRPr b="1" sz="3200">
              <a:solidFill>
                <a:srgbClr val="002060"/>
              </a:solidFill>
              <a:latin typeface="Times New Roman"/>
              <a:ea typeface="Times New Roman"/>
              <a:cs typeface="Times New Roman"/>
              <a:sym typeface="Times New Roman"/>
            </a:endParaRPr>
          </a:p>
        </p:txBody>
      </p:sp>
      <p:pic>
        <p:nvPicPr>
          <p:cNvPr id="2184" name="Google Shape;2184;p130"/>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sp>
        <p:nvSpPr>
          <p:cNvPr id="2185" name="Google Shape;2185;p130"/>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IPv6 Extension Headers and Hierarchy.</a:t>
            </a:r>
            <a:endParaRPr b="0" i="0" sz="1400" u="none" cap="none" strike="noStrike">
              <a:solidFill>
                <a:srgbClr val="000000"/>
              </a:solidFill>
              <a:latin typeface="Times New Roman"/>
              <a:ea typeface="Times New Roman"/>
              <a:cs typeface="Times New Roman"/>
              <a:sym typeface="Times New Roman"/>
            </a:endParaRPr>
          </a:p>
        </p:txBody>
      </p:sp>
      <p:pic>
        <p:nvPicPr>
          <p:cNvPr descr="5-69" id="2186" name="Google Shape;2186;p130"/>
          <p:cNvPicPr preferRelativeResize="0"/>
          <p:nvPr/>
        </p:nvPicPr>
        <p:blipFill rotWithShape="1">
          <a:blip r:embed="rId4">
            <a:alphaModFix/>
          </a:blip>
          <a:srcRect b="0" l="0" r="0" t="0"/>
          <a:stretch/>
        </p:blipFill>
        <p:spPr>
          <a:xfrm>
            <a:off x="822960" y="2225499"/>
            <a:ext cx="7685276" cy="2203281"/>
          </a:xfrm>
          <a:prstGeom prst="rect">
            <a:avLst/>
          </a:prstGeom>
          <a:noFill/>
          <a:ln>
            <a:noFill/>
          </a:ln>
        </p:spPr>
      </p:pic>
      <p:pic>
        <p:nvPicPr>
          <p:cNvPr id="2187" name="Google Shape;2187;p130"/>
          <p:cNvPicPr preferRelativeResize="0"/>
          <p:nvPr/>
        </p:nvPicPr>
        <p:blipFill rotWithShape="1">
          <a:blip r:embed="rId5">
            <a:alphaModFix/>
          </a:blip>
          <a:srcRect b="0" l="0" r="0" t="0"/>
          <a:stretch/>
        </p:blipFill>
        <p:spPr>
          <a:xfrm>
            <a:off x="822960" y="734437"/>
            <a:ext cx="7685275" cy="1478793"/>
          </a:xfrm>
          <a:prstGeom prst="rect">
            <a:avLst/>
          </a:prstGeom>
          <a:noFill/>
          <a:ln>
            <a:noFill/>
          </a:ln>
        </p:spPr>
      </p:pic>
      <p:cxnSp>
        <p:nvCxnSpPr>
          <p:cNvPr id="2188" name="Google Shape;2188;p13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89" name="Google Shape;2189;p1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90" name="Google Shape;2190;p1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91" name="Google Shape;2191;p1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199" name="Google Shape;2199;p1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200" name="Google Shape;2200;p1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201" name="Google Shape;2201;p131"/>
          <p:cNvSpPr txBox="1"/>
          <p:nvPr>
            <p:ph idx="4294967295" type="title"/>
          </p:nvPr>
        </p:nvSpPr>
        <p:spPr>
          <a:xfrm>
            <a:off x="708420" y="18696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Internet Protocol: IPv6 Extension Headers (Cntd.)</a:t>
            </a:r>
            <a:endParaRPr b="1" sz="2800">
              <a:solidFill>
                <a:srgbClr val="002060"/>
              </a:solidFill>
              <a:latin typeface="Times New Roman"/>
              <a:ea typeface="Times New Roman"/>
              <a:cs typeface="Times New Roman"/>
              <a:sym typeface="Times New Roman"/>
            </a:endParaRPr>
          </a:p>
        </p:txBody>
      </p:sp>
      <p:pic>
        <p:nvPicPr>
          <p:cNvPr id="2202" name="Google Shape;2202;p131"/>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sp>
        <p:nvSpPr>
          <p:cNvPr id="2203" name="Google Shape;2203;p131"/>
          <p:cNvSpPr txBox="1"/>
          <p:nvPr/>
        </p:nvSpPr>
        <p:spPr>
          <a:xfrm>
            <a:off x="463154" y="2480648"/>
            <a:ext cx="4443264" cy="44090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hop-by-hop extension header for large datagrams (jumbograms).</a:t>
            </a:r>
            <a:endParaRPr b="0" i="0" sz="1400" u="none" cap="none" strike="noStrike">
              <a:solidFill>
                <a:srgbClr val="000000"/>
              </a:solidFill>
              <a:latin typeface="Times New Roman"/>
              <a:ea typeface="Times New Roman"/>
              <a:cs typeface="Times New Roman"/>
              <a:sym typeface="Times New Roman"/>
            </a:endParaRPr>
          </a:p>
        </p:txBody>
      </p:sp>
      <p:pic>
        <p:nvPicPr>
          <p:cNvPr descr="5-70" id="2204" name="Google Shape;2204;p131"/>
          <p:cNvPicPr preferRelativeResize="0"/>
          <p:nvPr/>
        </p:nvPicPr>
        <p:blipFill rotWithShape="1">
          <a:blip r:embed="rId4">
            <a:alphaModFix/>
          </a:blip>
          <a:srcRect b="0" l="0" r="0" t="0"/>
          <a:stretch/>
        </p:blipFill>
        <p:spPr>
          <a:xfrm>
            <a:off x="838275" y="1092236"/>
            <a:ext cx="3733725" cy="1352550"/>
          </a:xfrm>
          <a:prstGeom prst="rect">
            <a:avLst/>
          </a:prstGeom>
          <a:noFill/>
          <a:ln>
            <a:noFill/>
          </a:ln>
        </p:spPr>
      </p:pic>
      <p:cxnSp>
        <p:nvCxnSpPr>
          <p:cNvPr id="2205" name="Google Shape;2205;p1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06" name="Google Shape;2206;p1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07" name="Google Shape;2207;p1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08" name="Google Shape;2208;p1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209" name="Google Shape;2209;p131"/>
          <p:cNvSpPr/>
          <p:nvPr/>
        </p:nvSpPr>
        <p:spPr>
          <a:xfrm>
            <a:off x="795782" y="4395015"/>
            <a:ext cx="79786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https://www.microsoftpressstore.com/articles/article.aspx?p=2225063&amp;seqNum=4</a:t>
            </a:r>
            <a:endParaRPr/>
          </a:p>
        </p:txBody>
      </p:sp>
      <p:sp>
        <p:nvSpPr>
          <p:cNvPr id="2210" name="Google Shape;2210;p131"/>
          <p:cNvSpPr/>
          <p:nvPr/>
        </p:nvSpPr>
        <p:spPr>
          <a:xfrm>
            <a:off x="708420" y="2888040"/>
            <a:ext cx="811775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Quattrocento Sans"/>
                <a:ea typeface="Quattrocento Sans"/>
                <a:cs typeface="Quattrocento Sans"/>
                <a:sym typeface="Quattrocento Sans"/>
              </a:rPr>
              <a:t>It is used to indicate a payload size that is greater than 65,535 bytes. </a:t>
            </a:r>
            <a:endParaRPr b="0" i="0" sz="2000" u="none" cap="none" strike="noStrike">
              <a:solidFill>
                <a:schemeClr val="dk1"/>
              </a:solidFill>
              <a:latin typeface="Arial"/>
              <a:ea typeface="Arial"/>
              <a:cs typeface="Arial"/>
              <a:sym typeface="Arial"/>
            </a:endParaRPr>
          </a:p>
        </p:txBody>
      </p:sp>
      <p:pic>
        <p:nvPicPr>
          <p:cNvPr id="2211" name="Google Shape;2211;p131"/>
          <p:cNvPicPr preferRelativeResize="0"/>
          <p:nvPr/>
        </p:nvPicPr>
        <p:blipFill rotWithShape="1">
          <a:blip r:embed="rId5">
            <a:alphaModFix/>
          </a:blip>
          <a:srcRect b="0" l="0" r="0" t="0"/>
          <a:stretch/>
        </p:blipFill>
        <p:spPr>
          <a:xfrm>
            <a:off x="4715660" y="863926"/>
            <a:ext cx="4170904" cy="1419225"/>
          </a:xfrm>
          <a:prstGeom prst="rect">
            <a:avLst/>
          </a:prstGeom>
          <a:noFill/>
          <a:ln>
            <a:noFill/>
          </a:ln>
        </p:spPr>
      </p:pic>
      <p:sp>
        <p:nvSpPr>
          <p:cNvPr id="2212" name="Google Shape;2212;p131"/>
          <p:cNvSpPr/>
          <p:nvPr/>
        </p:nvSpPr>
        <p:spPr>
          <a:xfrm>
            <a:off x="5350550" y="2266145"/>
            <a:ext cx="36054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Quattrocento Sans"/>
                <a:ea typeface="Quattrocento Sans"/>
                <a:cs typeface="Quattrocento Sans"/>
                <a:sym typeface="Quattrocento Sans"/>
              </a:rPr>
              <a:t>The structure of the Jumbo Payload option.</a:t>
            </a:r>
            <a:endParaRPr b="0" i="0" sz="1400" u="none" cap="none" strike="noStrike">
              <a:solidFill>
                <a:srgbClr val="000000"/>
              </a:solidFill>
              <a:latin typeface="Arial"/>
              <a:ea typeface="Arial"/>
              <a:cs typeface="Arial"/>
              <a:sym typeface="Arial"/>
            </a:endParaRPr>
          </a:p>
        </p:txBody>
      </p:sp>
      <p:pic>
        <p:nvPicPr>
          <p:cNvPr descr="5-71" id="2213" name="Google Shape;2213;p131"/>
          <p:cNvPicPr preferRelativeResize="0"/>
          <p:nvPr/>
        </p:nvPicPr>
        <p:blipFill rotWithShape="1">
          <a:blip r:embed="rId6">
            <a:alphaModFix/>
          </a:blip>
          <a:srcRect b="0" l="0" r="0" t="0"/>
          <a:stretch/>
        </p:blipFill>
        <p:spPr>
          <a:xfrm>
            <a:off x="795782" y="3297164"/>
            <a:ext cx="7243678" cy="109326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221" name="Google Shape;2221;p1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222" name="Google Shape;2222;p1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223" name="Google Shape;2223;p132"/>
          <p:cNvSpPr txBox="1"/>
          <p:nvPr>
            <p:ph idx="4294967295" type="title"/>
          </p:nvPr>
        </p:nvSpPr>
        <p:spPr>
          <a:xfrm>
            <a:off x="850724" y="18696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Internet Protocol: IPv6 Extension Headers (Cntd.)</a:t>
            </a:r>
            <a:endParaRPr b="1" sz="2800">
              <a:solidFill>
                <a:srgbClr val="002060"/>
              </a:solidFill>
              <a:latin typeface="Times New Roman"/>
              <a:ea typeface="Times New Roman"/>
              <a:cs typeface="Times New Roman"/>
              <a:sym typeface="Times New Roman"/>
            </a:endParaRPr>
          </a:p>
        </p:txBody>
      </p:sp>
      <p:pic>
        <p:nvPicPr>
          <p:cNvPr id="2224" name="Google Shape;2224;p132"/>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
        <p:nvSpPr>
          <p:cNvPr id="2225" name="Google Shape;2225;p132"/>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extension header for routing.</a:t>
            </a:r>
            <a:endParaRPr b="0" i="0" sz="1400" u="none" cap="none" strike="noStrike">
              <a:solidFill>
                <a:srgbClr val="000000"/>
              </a:solidFill>
              <a:latin typeface="Times New Roman"/>
              <a:ea typeface="Times New Roman"/>
              <a:cs typeface="Times New Roman"/>
              <a:sym typeface="Times New Roman"/>
            </a:endParaRPr>
          </a:p>
        </p:txBody>
      </p:sp>
      <p:pic>
        <p:nvPicPr>
          <p:cNvPr descr="5-71" id="2226" name="Google Shape;2226;p132"/>
          <p:cNvPicPr preferRelativeResize="0"/>
          <p:nvPr/>
        </p:nvPicPr>
        <p:blipFill rotWithShape="1">
          <a:blip r:embed="rId4">
            <a:alphaModFix/>
          </a:blip>
          <a:srcRect b="0" l="0" r="0" t="0"/>
          <a:stretch/>
        </p:blipFill>
        <p:spPr>
          <a:xfrm>
            <a:off x="740259" y="1075638"/>
            <a:ext cx="8295704" cy="2411400"/>
          </a:xfrm>
          <a:prstGeom prst="rect">
            <a:avLst/>
          </a:prstGeom>
          <a:noFill/>
          <a:ln>
            <a:noFill/>
          </a:ln>
        </p:spPr>
      </p:pic>
      <p:cxnSp>
        <p:nvCxnSpPr>
          <p:cNvPr id="2227" name="Google Shape;2227;p13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28" name="Google Shape;2228;p1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29" name="Google Shape;2229;p1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30" name="Google Shape;2230;p1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1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238" name="Google Shape;2238;p1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239" name="Google Shape;2239;p1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240" name="Google Shape;2240;p133"/>
          <p:cNvSpPr txBox="1"/>
          <p:nvPr>
            <p:ph idx="4294967295" type="title"/>
          </p:nvPr>
        </p:nvSpPr>
        <p:spPr>
          <a:xfrm>
            <a:off x="1012848" y="15758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Protocol: IPv6 Header</a:t>
            </a:r>
            <a:endParaRPr b="1" sz="3200">
              <a:solidFill>
                <a:srgbClr val="002060"/>
              </a:solidFill>
              <a:latin typeface="Times New Roman"/>
              <a:ea typeface="Times New Roman"/>
              <a:cs typeface="Times New Roman"/>
              <a:sym typeface="Times New Roman"/>
            </a:endParaRPr>
          </a:p>
        </p:txBody>
      </p:sp>
      <p:pic>
        <p:nvPicPr>
          <p:cNvPr id="2241" name="Google Shape;2241;p133"/>
          <p:cNvPicPr preferRelativeResize="0"/>
          <p:nvPr/>
        </p:nvPicPr>
        <p:blipFill rotWithShape="1">
          <a:blip r:embed="rId3">
            <a:alphaModFix/>
          </a:blip>
          <a:srcRect b="0" l="0" r="0" t="0"/>
          <a:stretch/>
        </p:blipFill>
        <p:spPr>
          <a:xfrm>
            <a:off x="41822" y="47020"/>
            <a:ext cx="538608" cy="609848"/>
          </a:xfrm>
          <a:prstGeom prst="rect">
            <a:avLst/>
          </a:prstGeom>
          <a:noFill/>
          <a:ln>
            <a:noFill/>
          </a:ln>
        </p:spPr>
      </p:pic>
      <p:sp>
        <p:nvSpPr>
          <p:cNvPr id="2242" name="Google Shape;2242;p133"/>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IPv6 fixed header format.</a:t>
            </a:r>
            <a:endParaRPr b="0" i="0" sz="1400" u="none" cap="none" strike="noStrike">
              <a:solidFill>
                <a:srgbClr val="000000"/>
              </a:solidFill>
              <a:latin typeface="Times New Roman"/>
              <a:ea typeface="Times New Roman"/>
              <a:cs typeface="Times New Roman"/>
              <a:sym typeface="Times New Roman"/>
            </a:endParaRPr>
          </a:p>
        </p:txBody>
      </p:sp>
      <p:pic>
        <p:nvPicPr>
          <p:cNvPr id="2243" name="Google Shape;2243;p133"/>
          <p:cNvPicPr preferRelativeResize="0"/>
          <p:nvPr/>
        </p:nvPicPr>
        <p:blipFill rotWithShape="1">
          <a:blip r:embed="rId4">
            <a:alphaModFix/>
          </a:blip>
          <a:srcRect b="0" l="0" r="0" t="0"/>
          <a:stretch/>
        </p:blipFill>
        <p:spPr>
          <a:xfrm>
            <a:off x="822960" y="918880"/>
            <a:ext cx="7230775" cy="3023000"/>
          </a:xfrm>
          <a:prstGeom prst="rect">
            <a:avLst/>
          </a:prstGeom>
          <a:noFill/>
          <a:ln>
            <a:noFill/>
          </a:ln>
        </p:spPr>
      </p:pic>
      <p:cxnSp>
        <p:nvCxnSpPr>
          <p:cNvPr id="2244" name="Google Shape;2244;p133"/>
          <p:cNvCxnSpPr/>
          <p:nvPr/>
        </p:nvCxnSpPr>
        <p:spPr>
          <a:xfrm flipH="1" rot="10800000">
            <a:off x="41822" y="683699"/>
            <a:ext cx="9144000" cy="20782"/>
          </a:xfrm>
          <a:prstGeom prst="straightConnector1">
            <a:avLst/>
          </a:prstGeom>
          <a:noFill/>
          <a:ln cap="flat" cmpd="sng" w="9525">
            <a:solidFill>
              <a:srgbClr val="00B050"/>
            </a:solidFill>
            <a:prstDash val="solid"/>
            <a:round/>
            <a:headEnd len="sm" w="sm" type="none"/>
            <a:tailEnd len="sm" w="sm" type="none"/>
          </a:ln>
        </p:spPr>
      </p:cxnSp>
      <p:sp>
        <p:nvSpPr>
          <p:cNvPr id="2245" name="Google Shape;2245;p1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46" name="Google Shape;2246;p1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47" name="Google Shape;2247;p1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253" name="Google Shape;2253;p134"/>
          <p:cNvSpPr/>
          <p:nvPr/>
        </p:nvSpPr>
        <p:spPr>
          <a:xfrm>
            <a:off x="691754" y="689732"/>
            <a:ext cx="8343900" cy="3933384"/>
          </a:xfrm>
          <a:prstGeom prst="rect">
            <a:avLst/>
          </a:prstGeom>
          <a:noFill/>
          <a:ln>
            <a:noFill/>
          </a:ln>
        </p:spPr>
        <p:txBody>
          <a:bodyPr anchorCtr="0" anchor="t" bIns="45700" lIns="91425" spcFirstLastPara="1" rIns="91425" wrap="square" tIns="45700">
            <a:spAutoFit/>
          </a:bodyPr>
          <a:lstStyle/>
          <a:p>
            <a:pPr indent="-152400" lvl="0" marL="285750" marR="0" rtl="0" algn="l">
              <a:lnSpc>
                <a:spcPct val="130000"/>
              </a:lnSpc>
              <a:spcBef>
                <a:spcPts val="0"/>
              </a:spcBef>
              <a:spcAft>
                <a:spcPts val="0"/>
              </a:spcAft>
              <a:buClr>
                <a:schemeClr val="dk1"/>
              </a:buClr>
              <a:buSzPts val="2400"/>
              <a:buFont typeface="Noto Sans Symbols"/>
              <a:buChar char="⮚"/>
            </a:pPr>
            <a:r>
              <a:rPr b="0" i="0" lang="en-US" sz="3200" u="none" cap="none" strike="noStrike">
                <a:solidFill>
                  <a:schemeClr val="dk1"/>
                </a:solidFill>
                <a:latin typeface="Times New Roman"/>
                <a:ea typeface="Times New Roman"/>
                <a:cs typeface="Times New Roman"/>
                <a:sym typeface="Times New Roman"/>
              </a:rPr>
              <a:t> Larger address space</a:t>
            </a:r>
            <a:endParaRPr sz="1900"/>
          </a:p>
          <a:p>
            <a:pPr indent="-152400" lvl="0" marL="285750" marR="0" rtl="0" algn="l">
              <a:lnSpc>
                <a:spcPct val="130000"/>
              </a:lnSpc>
              <a:spcBef>
                <a:spcPts val="0"/>
              </a:spcBef>
              <a:spcAft>
                <a:spcPts val="0"/>
              </a:spcAft>
              <a:buClr>
                <a:schemeClr val="dk1"/>
              </a:buClr>
              <a:buSzPts val="2400"/>
              <a:buFont typeface="Noto Sans Symbols"/>
              <a:buChar char="⮚"/>
            </a:pPr>
            <a:r>
              <a:rPr b="0" i="0" lang="en-US" sz="3200" u="none" cap="none" strike="noStrike">
                <a:solidFill>
                  <a:schemeClr val="dk1"/>
                </a:solidFill>
                <a:latin typeface="Times New Roman"/>
                <a:ea typeface="Times New Roman"/>
                <a:cs typeface="Times New Roman"/>
                <a:sym typeface="Times New Roman"/>
              </a:rPr>
              <a:t> Better header format</a:t>
            </a:r>
            <a:endParaRPr sz="1900"/>
          </a:p>
          <a:p>
            <a:pPr indent="-152400" lvl="0" marL="285750" marR="0" rtl="0" algn="l">
              <a:lnSpc>
                <a:spcPct val="130000"/>
              </a:lnSpc>
              <a:spcBef>
                <a:spcPts val="0"/>
              </a:spcBef>
              <a:spcAft>
                <a:spcPts val="0"/>
              </a:spcAft>
              <a:buClr>
                <a:schemeClr val="dk1"/>
              </a:buClr>
              <a:buSzPts val="2400"/>
              <a:buFont typeface="Noto Sans Symbols"/>
              <a:buChar char="⮚"/>
            </a:pPr>
            <a:r>
              <a:rPr b="0" i="0" lang="en-US" sz="3200" u="none" cap="none" strike="noStrike">
                <a:solidFill>
                  <a:schemeClr val="dk1"/>
                </a:solidFill>
                <a:latin typeface="Times New Roman"/>
                <a:ea typeface="Times New Roman"/>
                <a:cs typeface="Times New Roman"/>
                <a:sym typeface="Times New Roman"/>
              </a:rPr>
              <a:t> New options</a:t>
            </a:r>
            <a:endParaRPr sz="1900"/>
          </a:p>
          <a:p>
            <a:pPr indent="-152400" lvl="0" marL="285750" marR="0" rtl="0" algn="l">
              <a:lnSpc>
                <a:spcPct val="130000"/>
              </a:lnSpc>
              <a:spcBef>
                <a:spcPts val="0"/>
              </a:spcBef>
              <a:spcAft>
                <a:spcPts val="0"/>
              </a:spcAft>
              <a:buClr>
                <a:schemeClr val="dk1"/>
              </a:buClr>
              <a:buSzPts val="2400"/>
              <a:buFont typeface="Noto Sans Symbols"/>
              <a:buChar char="⮚"/>
            </a:pPr>
            <a:r>
              <a:rPr b="0" i="0" lang="en-US" sz="3200" u="none" cap="none" strike="noStrike">
                <a:solidFill>
                  <a:schemeClr val="dk1"/>
                </a:solidFill>
                <a:latin typeface="Times New Roman"/>
                <a:ea typeface="Times New Roman"/>
                <a:cs typeface="Times New Roman"/>
                <a:sym typeface="Times New Roman"/>
              </a:rPr>
              <a:t> Allow for extension</a:t>
            </a:r>
            <a:endParaRPr sz="1900"/>
          </a:p>
          <a:p>
            <a:pPr indent="-152400" lvl="0" marL="285750" marR="0" rtl="0" algn="l">
              <a:lnSpc>
                <a:spcPct val="130000"/>
              </a:lnSpc>
              <a:spcBef>
                <a:spcPts val="0"/>
              </a:spcBef>
              <a:spcAft>
                <a:spcPts val="0"/>
              </a:spcAft>
              <a:buClr>
                <a:schemeClr val="dk1"/>
              </a:buClr>
              <a:buSzPts val="2400"/>
              <a:buFont typeface="Noto Sans Symbols"/>
              <a:buChar char="⮚"/>
            </a:pPr>
            <a:r>
              <a:rPr b="0" i="0" lang="en-US" sz="3200" u="none" cap="none" strike="noStrike">
                <a:solidFill>
                  <a:schemeClr val="dk1"/>
                </a:solidFill>
                <a:latin typeface="Times New Roman"/>
                <a:ea typeface="Times New Roman"/>
                <a:cs typeface="Times New Roman"/>
                <a:sym typeface="Times New Roman"/>
              </a:rPr>
              <a:t> Support for resource allocation</a:t>
            </a:r>
            <a:endParaRPr sz="1900"/>
          </a:p>
          <a:p>
            <a:pPr indent="-152400" lvl="0" marL="285750" marR="0" rtl="0" algn="l">
              <a:lnSpc>
                <a:spcPct val="130000"/>
              </a:lnSpc>
              <a:spcBef>
                <a:spcPts val="0"/>
              </a:spcBef>
              <a:spcAft>
                <a:spcPts val="0"/>
              </a:spcAft>
              <a:buClr>
                <a:schemeClr val="dk1"/>
              </a:buClr>
              <a:buSzPts val="2400"/>
              <a:buFont typeface="Noto Sans Symbols"/>
              <a:buChar char="⮚"/>
            </a:pPr>
            <a:r>
              <a:rPr b="0" i="0" lang="en-US" sz="3200" u="none" cap="none" strike="noStrike">
                <a:solidFill>
                  <a:schemeClr val="dk1"/>
                </a:solidFill>
                <a:latin typeface="Times New Roman"/>
                <a:ea typeface="Times New Roman"/>
                <a:cs typeface="Times New Roman"/>
                <a:sym typeface="Times New Roman"/>
              </a:rPr>
              <a:t> Support for more security</a:t>
            </a:r>
            <a:endParaRPr sz="1900"/>
          </a:p>
        </p:txBody>
      </p:sp>
      <p:sp>
        <p:nvSpPr>
          <p:cNvPr id="2254" name="Google Shape;2254;p134"/>
          <p:cNvSpPr/>
          <p:nvPr/>
        </p:nvSpPr>
        <p:spPr>
          <a:xfrm>
            <a:off x="-7737" y="-14462"/>
            <a:ext cx="74295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000" u="none" cap="none" strike="noStrike">
                <a:solidFill>
                  <a:srgbClr val="C00000"/>
                </a:solidFill>
                <a:latin typeface="Times New Roman"/>
                <a:ea typeface="Times New Roman"/>
                <a:cs typeface="Times New Roman"/>
                <a:sym typeface="Times New Roman"/>
              </a:rPr>
              <a:t>Advantages of IPv6</a:t>
            </a:r>
            <a:endParaRPr/>
          </a:p>
        </p:txBody>
      </p:sp>
      <p:sp>
        <p:nvSpPr>
          <p:cNvPr id="2255" name="Google Shape;2255;p1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256" name="Google Shape;2256;p1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257" name="Google Shape;2257;p13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58" name="Google Shape;2258;p1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59" name="Google Shape;2259;p1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60" name="Google Shape;2260;p1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61" name="Google Shape;2261;p134"/>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1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269" name="Google Shape;2269;p1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270" name="Google Shape;2270;p1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271" name="Google Shape;2271;p135"/>
          <p:cNvSpPr txBox="1"/>
          <p:nvPr>
            <p:ph idx="4294967295" type="title"/>
          </p:nvPr>
        </p:nvSpPr>
        <p:spPr>
          <a:xfrm>
            <a:off x="982863" y="10297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Protocol: IPv6 Goals</a:t>
            </a:r>
            <a:endParaRPr b="1" sz="3200">
              <a:solidFill>
                <a:srgbClr val="002060"/>
              </a:solidFill>
              <a:latin typeface="Times New Roman"/>
              <a:ea typeface="Times New Roman"/>
              <a:cs typeface="Times New Roman"/>
              <a:sym typeface="Times New Roman"/>
            </a:endParaRPr>
          </a:p>
        </p:txBody>
      </p:sp>
      <p:sp>
        <p:nvSpPr>
          <p:cNvPr id="2272" name="Google Shape;2272;p135"/>
          <p:cNvSpPr txBox="1"/>
          <p:nvPr>
            <p:ph idx="4294967295" type="body"/>
          </p:nvPr>
        </p:nvSpPr>
        <p:spPr>
          <a:xfrm>
            <a:off x="677864" y="572875"/>
            <a:ext cx="8350250" cy="3963768"/>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Support billions of hosts</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Reduce routing table size</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Simplify protocol</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Better security</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Attention to type of service</a:t>
            </a:r>
            <a:endParaRPr sz="2400">
              <a:solidFill>
                <a:schemeClr val="dk1"/>
              </a:solidFill>
              <a:latin typeface="Times New Roman"/>
              <a:ea typeface="Times New Roman"/>
              <a:cs typeface="Times New Roman"/>
              <a:sym typeface="Times New Roman"/>
            </a:endParaRPr>
          </a:p>
          <a:p>
            <a:pPr indent="-114300" lvl="0" marL="396000" rtl="0" algn="just">
              <a:lnSpc>
                <a:spcPct val="100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Multicasting (</a:t>
            </a:r>
            <a:r>
              <a:rPr b="1" lang="en-US">
                <a:solidFill>
                  <a:schemeClr val="dk1"/>
                </a:solidFill>
                <a:latin typeface="Times New Roman"/>
                <a:ea typeface="Times New Roman"/>
                <a:cs typeface="Times New Roman"/>
                <a:sym typeface="Times New Roman"/>
              </a:rPr>
              <a:t>A multicast address enables a device to send a datagram to a specified set of hosts, known as a multicast group, in different subnetworks</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Roaming host without changing address</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Allow future protocol evolution</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Permit coexistence of old, new protocols. . .</a:t>
            </a:r>
            <a:endParaRPr sz="2400">
              <a:solidFill>
                <a:schemeClr val="dk1"/>
              </a:solidFill>
              <a:latin typeface="Times New Roman"/>
              <a:ea typeface="Times New Roman"/>
              <a:cs typeface="Times New Roman"/>
              <a:sym typeface="Times New Roman"/>
            </a:endParaRPr>
          </a:p>
        </p:txBody>
      </p:sp>
      <p:pic>
        <p:nvPicPr>
          <p:cNvPr id="2273" name="Google Shape;2273;p135"/>
          <p:cNvPicPr preferRelativeResize="0"/>
          <p:nvPr/>
        </p:nvPicPr>
        <p:blipFill rotWithShape="1">
          <a:blip r:embed="rId3">
            <a:alphaModFix/>
          </a:blip>
          <a:srcRect b="0" l="0" r="0" t="0"/>
          <a:stretch/>
        </p:blipFill>
        <p:spPr>
          <a:xfrm>
            <a:off x="41822" y="47020"/>
            <a:ext cx="538608" cy="586825"/>
          </a:xfrm>
          <a:prstGeom prst="rect">
            <a:avLst/>
          </a:prstGeom>
          <a:noFill/>
          <a:ln>
            <a:noFill/>
          </a:ln>
        </p:spPr>
      </p:pic>
      <p:cxnSp>
        <p:nvCxnSpPr>
          <p:cNvPr id="2274" name="Google Shape;2274;p13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75" name="Google Shape;2275;p1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76" name="Google Shape;2276;p1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77" name="Google Shape;2277;p1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1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283" name="Google Shape;2283;p136"/>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2284" name="Google Shape;2284;p136"/>
          <p:cNvSpPr txBox="1"/>
          <p:nvPr>
            <p:ph idx="4294967295" type="body"/>
          </p:nvPr>
        </p:nvSpPr>
        <p:spPr>
          <a:xfrm>
            <a:off x="708419" y="1233781"/>
            <a:ext cx="8103071" cy="795626"/>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000">
                <a:latin typeface="Times New Roman"/>
                <a:ea typeface="Times New Roman"/>
                <a:cs typeface="Times New Roman"/>
                <a:sym typeface="Times New Roman"/>
              </a:rPr>
              <a:t>    </a:t>
            </a:r>
            <a:r>
              <a:rPr b="1" lang="en-US" sz="4400">
                <a:solidFill>
                  <a:srgbClr val="002060"/>
                </a:solidFill>
                <a:latin typeface="Times New Roman"/>
                <a:ea typeface="Times New Roman"/>
                <a:cs typeface="Times New Roman"/>
                <a:sym typeface="Times New Roman"/>
              </a:rPr>
              <a:t>Compare IPv4 and IPv6</a:t>
            </a:r>
            <a:endParaRPr b="1" sz="2000">
              <a:solidFill>
                <a:srgbClr val="002060"/>
              </a:solidFill>
              <a:latin typeface="Times New Roman"/>
              <a:ea typeface="Times New Roman"/>
              <a:cs typeface="Times New Roman"/>
              <a:sym typeface="Times New Roman"/>
            </a:endParaRPr>
          </a:p>
        </p:txBody>
      </p:sp>
      <p:cxnSp>
        <p:nvCxnSpPr>
          <p:cNvPr id="2285" name="Google Shape;2285;p13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86" name="Google Shape;2286;p1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87" name="Google Shape;2287;p1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88" name="Google Shape;2288;p1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89" name="Google Shape;2289;p136"/>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
        <p:nvSpPr>
          <p:cNvPr id="2290" name="Google Shape;2290;p1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291" name="Google Shape;2291;p1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1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graphicFrame>
        <p:nvGraphicFramePr>
          <p:cNvPr id="2297" name="Google Shape;2297;p137"/>
          <p:cNvGraphicFramePr/>
          <p:nvPr/>
        </p:nvGraphicFramePr>
        <p:xfrm>
          <a:off x="640168" y="524343"/>
          <a:ext cx="3000000" cy="3000000"/>
        </p:xfrm>
        <a:graphic>
          <a:graphicData uri="http://schemas.openxmlformats.org/drawingml/2006/table">
            <a:tbl>
              <a:tblPr bandRow="1" firstCol="1" firstRow="1">
                <a:noFill/>
                <a:tableStyleId>{78282ACB-FD60-49D6-AB09-F6B26F37B2F0}</a:tableStyleId>
              </a:tblPr>
              <a:tblGrid>
                <a:gridCol w="4164650"/>
                <a:gridCol w="3701375"/>
              </a:tblGrid>
              <a:tr h="187775">
                <a:tc>
                  <a:txBody>
                    <a:bodyPr/>
                    <a:lstStyle/>
                    <a:p>
                      <a:pPr indent="0" lvl="0" marL="0" marR="0" rtl="0" algn="l">
                        <a:lnSpc>
                          <a:spcPct val="107000"/>
                        </a:lnSpc>
                        <a:spcBef>
                          <a:spcPts val="0"/>
                        </a:spcBef>
                        <a:spcAft>
                          <a:spcPts val="0"/>
                        </a:spcAft>
                        <a:buNone/>
                      </a:pPr>
                      <a:r>
                        <a:rPr lang="en-US" sz="1050" u="none" cap="none" strike="noStrike"/>
                        <a:t>IPv4 (Internet Protocol Version 4)</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IPv6 (Internet Protocol Version 6)</a:t>
                      </a:r>
                      <a:endParaRPr sz="1000" u="none" cap="none" strike="noStrike">
                        <a:latin typeface="Calibri"/>
                        <a:ea typeface="Calibri"/>
                        <a:cs typeface="Calibri"/>
                        <a:sym typeface="Calibri"/>
                      </a:endParaRPr>
                    </a:p>
                  </a:txBody>
                  <a:tcPr marT="37650" marB="37650" marR="37650" marL="37650"/>
                </a:tc>
              </a:tr>
              <a:tr h="406125">
                <a:tc>
                  <a:txBody>
                    <a:bodyPr/>
                    <a:lstStyle/>
                    <a:p>
                      <a:pPr indent="0" lvl="0" marL="0" marR="0" rtl="0" algn="l">
                        <a:lnSpc>
                          <a:spcPct val="107000"/>
                        </a:lnSpc>
                        <a:spcBef>
                          <a:spcPts val="0"/>
                        </a:spcBef>
                        <a:spcAft>
                          <a:spcPts val="0"/>
                        </a:spcAft>
                        <a:buNone/>
                      </a:pPr>
                      <a:r>
                        <a:rPr lang="en-US" sz="1050" u="none" cap="none" strike="noStrike"/>
                        <a:t>Encryption and authentication is not provided in IPv4 (Internet Protocol Version 4).</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Encryption and authentication is provided in IPv6 (Internet Protocol Version 6)</a:t>
                      </a:r>
                      <a:endParaRPr sz="1000" u="none" cap="none" strike="noStrike">
                        <a:latin typeface="Calibri"/>
                        <a:ea typeface="Calibri"/>
                        <a:cs typeface="Calibri"/>
                        <a:sym typeface="Calibri"/>
                      </a:endParaRPr>
                    </a:p>
                  </a:txBody>
                  <a:tcPr marT="37650" marB="37650" marR="37650" marL="37650"/>
                </a:tc>
              </a:tr>
              <a:tr h="187775">
                <a:tc>
                  <a:txBody>
                    <a:bodyPr/>
                    <a:lstStyle/>
                    <a:p>
                      <a:pPr indent="0" lvl="0" marL="0" marR="0" rtl="0" algn="l">
                        <a:lnSpc>
                          <a:spcPct val="107000"/>
                        </a:lnSpc>
                        <a:spcBef>
                          <a:spcPts val="0"/>
                        </a:spcBef>
                        <a:spcAft>
                          <a:spcPts val="0"/>
                        </a:spcAft>
                        <a:buNone/>
                      </a:pPr>
                      <a:r>
                        <a:rPr lang="en-US" sz="1050" u="none" cap="none" strike="noStrike"/>
                        <a:t>Header of IPv4 is 20 – 60 bytes.</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Header of IPv6 is fixed at 40 bytes</a:t>
                      </a:r>
                      <a:endParaRPr sz="1000" u="none" cap="none" strike="noStrike">
                        <a:latin typeface="Calibri"/>
                        <a:ea typeface="Calibri"/>
                        <a:cs typeface="Calibri"/>
                        <a:sym typeface="Calibri"/>
                      </a:endParaRPr>
                    </a:p>
                  </a:txBody>
                  <a:tcPr marT="37650" marB="37650" marR="37650" marL="37650"/>
                </a:tc>
              </a:tr>
              <a:tr h="187775">
                <a:tc>
                  <a:txBody>
                    <a:bodyPr/>
                    <a:lstStyle/>
                    <a:p>
                      <a:pPr indent="0" lvl="0" marL="0" marR="0" rtl="0" algn="l">
                        <a:lnSpc>
                          <a:spcPct val="107000"/>
                        </a:lnSpc>
                        <a:spcBef>
                          <a:spcPts val="0"/>
                        </a:spcBef>
                        <a:spcAft>
                          <a:spcPts val="0"/>
                        </a:spcAft>
                        <a:buNone/>
                      </a:pPr>
                      <a:r>
                        <a:rPr lang="en-US" sz="1050" u="none" cap="none" strike="noStrike"/>
                        <a:t>Checksumfield is available in IPv4.</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Checksumfield is not available in IPv6.</a:t>
                      </a:r>
                      <a:endParaRPr sz="1000" u="none" cap="none" strike="noStrike">
                        <a:latin typeface="Calibri"/>
                        <a:ea typeface="Calibri"/>
                        <a:cs typeface="Calibri"/>
                        <a:sym typeface="Calibri"/>
                      </a:endParaRPr>
                    </a:p>
                  </a:txBody>
                  <a:tcPr marT="37650" marB="37650" marR="37650" marL="37650"/>
                </a:tc>
              </a:tr>
              <a:tr h="406125">
                <a:tc>
                  <a:txBody>
                    <a:bodyPr/>
                    <a:lstStyle/>
                    <a:p>
                      <a:pPr indent="0" lvl="0" marL="0" marR="0" rtl="0" algn="l">
                        <a:lnSpc>
                          <a:spcPct val="107000"/>
                        </a:lnSpc>
                        <a:spcBef>
                          <a:spcPts val="0"/>
                        </a:spcBef>
                        <a:spcAft>
                          <a:spcPts val="0"/>
                        </a:spcAft>
                        <a:buNone/>
                      </a:pPr>
                      <a:r>
                        <a:rPr lang="en-US" sz="1050" u="none" cap="none" strike="noStrike"/>
                        <a:t>Packet flow identification is not available in IPv4 (Internet Protocol Version 4).</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Packet flow identification is available in IPv6. Flow label field is available in the header.</a:t>
                      </a:r>
                      <a:endParaRPr sz="1000" u="none" cap="none" strike="noStrike">
                        <a:latin typeface="Calibri"/>
                        <a:ea typeface="Calibri"/>
                        <a:cs typeface="Calibri"/>
                        <a:sym typeface="Calibri"/>
                      </a:endParaRPr>
                    </a:p>
                  </a:txBody>
                  <a:tcPr marT="37650" marB="37650" marR="37650" marL="37650"/>
                </a:tc>
              </a:tr>
              <a:tr h="515325">
                <a:tc>
                  <a:txBody>
                    <a:bodyPr/>
                    <a:lstStyle/>
                    <a:p>
                      <a:pPr indent="0" lvl="0" marL="0" marR="0" rtl="0" algn="l">
                        <a:lnSpc>
                          <a:spcPct val="107000"/>
                        </a:lnSpc>
                        <a:spcBef>
                          <a:spcPts val="0"/>
                        </a:spcBef>
                        <a:spcAft>
                          <a:spcPts val="0"/>
                        </a:spcAft>
                        <a:buNone/>
                      </a:pPr>
                      <a:r>
                        <a:rPr lang="en-US" sz="1050" u="none" cap="none" strike="noStrike"/>
                        <a:t>IPv4 addresses are usually represented in dot-decimal notation, consisting of four decimal numbers, each ranging from 0 to 255, separated by dots.</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An IPv6 address is represented as eight groups of four hexadecimal digits, each group representing 16 bits.</a:t>
                      </a:r>
                      <a:endParaRPr sz="1000" u="none" cap="none" strike="noStrike">
                        <a:latin typeface="Calibri"/>
                        <a:ea typeface="Calibri"/>
                        <a:cs typeface="Calibri"/>
                        <a:sym typeface="Calibri"/>
                      </a:endParaRPr>
                    </a:p>
                  </a:txBody>
                  <a:tcPr marT="37650" marB="37650" marR="37650" marL="37650"/>
                </a:tc>
              </a:tr>
              <a:tr h="296950">
                <a:tc>
                  <a:txBody>
                    <a:bodyPr/>
                    <a:lstStyle/>
                    <a:p>
                      <a:pPr indent="0" lvl="0" marL="0" marR="0" rtl="0" algn="l">
                        <a:lnSpc>
                          <a:spcPct val="107000"/>
                        </a:lnSpc>
                        <a:spcBef>
                          <a:spcPts val="0"/>
                        </a:spcBef>
                        <a:spcAft>
                          <a:spcPts val="0"/>
                        </a:spcAft>
                        <a:buNone/>
                      </a:pPr>
                      <a:r>
                        <a:rPr lang="en-US" sz="1050" u="none" cap="none" strike="noStrike"/>
                        <a:t>Sender and forwarding routers performs fragmentation in IPv4</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Fragmentation is performed only by the sender in IPv6.</a:t>
                      </a:r>
                      <a:endParaRPr sz="1000" u="none" cap="none" strike="noStrike">
                        <a:latin typeface="Calibri"/>
                        <a:ea typeface="Calibri"/>
                        <a:cs typeface="Calibri"/>
                        <a:sym typeface="Calibri"/>
                      </a:endParaRPr>
                    </a:p>
                  </a:txBody>
                  <a:tcPr marT="37650" marB="37650" marR="37650" marL="37650"/>
                </a:tc>
              </a:tr>
              <a:tr h="296950">
                <a:tc>
                  <a:txBody>
                    <a:bodyPr/>
                    <a:lstStyle/>
                    <a:p>
                      <a:pPr indent="0" lvl="0" marL="0" marR="0" rtl="0" algn="l">
                        <a:lnSpc>
                          <a:spcPct val="107000"/>
                        </a:lnSpc>
                        <a:spcBef>
                          <a:spcPts val="0"/>
                        </a:spcBef>
                        <a:spcAft>
                          <a:spcPts val="0"/>
                        </a:spcAft>
                        <a:buNone/>
                      </a:pPr>
                      <a:r>
                        <a:rPr lang="en-US" sz="1050" u="none" cap="none" strike="noStrike"/>
                        <a:t>In IPv4, security features relies on application</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In IPv6, there is an inbuilt security feature named IPSEC.</a:t>
                      </a:r>
                      <a:endParaRPr sz="1000" u="none" cap="none" strike="noStrike">
                        <a:latin typeface="Calibri"/>
                        <a:ea typeface="Calibri"/>
                        <a:cs typeface="Calibri"/>
                        <a:sym typeface="Calibri"/>
                      </a:endParaRPr>
                    </a:p>
                  </a:txBody>
                  <a:tcPr marT="37650" marB="37650" marR="37650" marL="37650"/>
                </a:tc>
              </a:tr>
              <a:tr h="296950">
                <a:tc>
                  <a:txBody>
                    <a:bodyPr/>
                    <a:lstStyle/>
                    <a:p>
                      <a:pPr indent="0" lvl="0" marL="0" marR="0" rtl="0" algn="l">
                        <a:lnSpc>
                          <a:spcPct val="107000"/>
                        </a:lnSpc>
                        <a:spcBef>
                          <a:spcPts val="0"/>
                        </a:spcBef>
                        <a:spcAft>
                          <a:spcPts val="0"/>
                        </a:spcAft>
                        <a:buNone/>
                      </a:pPr>
                      <a:r>
                        <a:rPr lang="en-US" sz="1050" u="none" cap="none" strike="noStrike"/>
                        <a:t>End to end connection integrity cannot be achieved in IPv4.</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End to end connection integrity can be done in IPv6.</a:t>
                      </a:r>
                      <a:endParaRPr sz="1000" u="none" cap="none" strike="noStrike">
                        <a:latin typeface="Calibri"/>
                        <a:ea typeface="Calibri"/>
                        <a:cs typeface="Calibri"/>
                        <a:sym typeface="Calibri"/>
                      </a:endParaRPr>
                    </a:p>
                  </a:txBody>
                  <a:tcPr marT="37650" marB="37650" marR="37650" marL="37650"/>
                </a:tc>
              </a:tr>
              <a:tr h="296950">
                <a:tc>
                  <a:txBody>
                    <a:bodyPr/>
                    <a:lstStyle/>
                    <a:p>
                      <a:pPr indent="0" lvl="0" marL="0" marR="0" rtl="0" algn="l">
                        <a:lnSpc>
                          <a:spcPct val="107000"/>
                        </a:lnSpc>
                        <a:spcBef>
                          <a:spcPts val="0"/>
                        </a:spcBef>
                        <a:spcAft>
                          <a:spcPts val="0"/>
                        </a:spcAft>
                        <a:buNone/>
                      </a:pPr>
                      <a:r>
                        <a:rPr lang="en-US" sz="1050" u="none" cap="none" strike="noStrike"/>
                        <a:t>IPv4 supports DHCP and Manual address configuration</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IPv6 supports renumbering and auto address configuration.</a:t>
                      </a:r>
                      <a:endParaRPr sz="1000" u="none" cap="none" strike="noStrike">
                        <a:latin typeface="Calibri"/>
                        <a:ea typeface="Calibri"/>
                        <a:cs typeface="Calibri"/>
                        <a:sym typeface="Calibri"/>
                      </a:endParaRPr>
                    </a:p>
                  </a:txBody>
                  <a:tcPr marT="37650" marB="37650" marR="37650" marL="37650"/>
                </a:tc>
              </a:tr>
              <a:tr h="187775">
                <a:tc>
                  <a:txBody>
                    <a:bodyPr/>
                    <a:lstStyle/>
                    <a:p>
                      <a:pPr indent="0" lvl="0" marL="0" marR="0" rtl="0" algn="l">
                        <a:lnSpc>
                          <a:spcPct val="107000"/>
                        </a:lnSpc>
                        <a:spcBef>
                          <a:spcPts val="0"/>
                        </a:spcBef>
                        <a:spcAft>
                          <a:spcPts val="0"/>
                        </a:spcAft>
                        <a:buNone/>
                      </a:pPr>
                      <a:r>
                        <a:rPr lang="en-US" sz="1050" u="none" cap="none" strike="noStrike"/>
                        <a:t>IPv4 addresses are 32-bit long</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IPv6 addresses are 128 bits long.</a:t>
                      </a:r>
                      <a:endParaRPr sz="1000" u="none" cap="none" strike="noStrike">
                        <a:latin typeface="Calibri"/>
                        <a:ea typeface="Calibri"/>
                        <a:cs typeface="Calibri"/>
                        <a:sym typeface="Calibri"/>
                      </a:endParaRPr>
                    </a:p>
                  </a:txBody>
                  <a:tcPr marT="37650" marB="37650" marR="37650" marL="37650"/>
                </a:tc>
              </a:tr>
              <a:tr h="187775">
                <a:tc>
                  <a:txBody>
                    <a:bodyPr/>
                    <a:lstStyle/>
                    <a:p>
                      <a:pPr indent="0" lvl="0" marL="0" marR="0" rtl="0" algn="l">
                        <a:lnSpc>
                          <a:spcPct val="107000"/>
                        </a:lnSpc>
                        <a:spcBef>
                          <a:spcPts val="0"/>
                        </a:spcBef>
                        <a:spcAft>
                          <a:spcPts val="0"/>
                        </a:spcAft>
                        <a:buNone/>
                      </a:pPr>
                      <a:r>
                        <a:rPr lang="en-US" sz="1050" u="none" cap="none" strike="noStrike"/>
                        <a:t>The address space in IPv4 is 4.29 ×109</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The address space in IPv6 is 3.4 ×1038</a:t>
                      </a:r>
                      <a:endParaRPr sz="1000" u="none" cap="none" strike="noStrike">
                        <a:latin typeface="Calibri"/>
                        <a:ea typeface="Calibri"/>
                        <a:cs typeface="Calibri"/>
                        <a:sym typeface="Calibri"/>
                      </a:endParaRPr>
                    </a:p>
                  </a:txBody>
                  <a:tcPr marT="37650" marB="37650" marR="37650" marL="37650"/>
                </a:tc>
              </a:tr>
              <a:tr h="406125">
                <a:tc>
                  <a:txBody>
                    <a:bodyPr/>
                    <a:lstStyle/>
                    <a:p>
                      <a:pPr indent="0" lvl="0" marL="0" marR="0" rtl="0" algn="l">
                        <a:lnSpc>
                          <a:spcPct val="107000"/>
                        </a:lnSpc>
                        <a:spcBef>
                          <a:spcPts val="0"/>
                        </a:spcBef>
                        <a:spcAft>
                          <a:spcPts val="0"/>
                        </a:spcAft>
                        <a:buNone/>
                      </a:pPr>
                      <a:r>
                        <a:rPr lang="en-US" sz="1050" u="none" cap="none" strike="noStrike"/>
                        <a:t>IPv4 has a broadcast message transmission scheme.</a:t>
                      </a:r>
                      <a:endParaRPr sz="1000" u="none" cap="none" strike="noStrike">
                        <a:latin typeface="Calibri"/>
                        <a:ea typeface="Calibri"/>
                        <a:cs typeface="Calibri"/>
                        <a:sym typeface="Calibri"/>
                      </a:endParaRPr>
                    </a:p>
                  </a:txBody>
                  <a:tcPr marT="37650" marB="37650" marR="37650" marL="37650"/>
                </a:tc>
                <a:tc>
                  <a:txBody>
                    <a:bodyPr/>
                    <a:lstStyle/>
                    <a:p>
                      <a:pPr indent="0" lvl="0" marL="0" marR="0" rtl="0" algn="l">
                        <a:lnSpc>
                          <a:spcPct val="107000"/>
                        </a:lnSpc>
                        <a:spcBef>
                          <a:spcPts val="0"/>
                        </a:spcBef>
                        <a:spcAft>
                          <a:spcPts val="0"/>
                        </a:spcAft>
                        <a:buNone/>
                      </a:pPr>
                      <a:r>
                        <a:rPr lang="en-US" sz="1050" u="none" cap="none" strike="noStrike"/>
                        <a:t>Multicast and Anycast message transmission scheme is available in IPv6.</a:t>
                      </a:r>
                      <a:endParaRPr sz="1000" u="none" cap="none" strike="noStrike">
                        <a:latin typeface="Calibri"/>
                        <a:ea typeface="Calibri"/>
                        <a:cs typeface="Calibri"/>
                        <a:sym typeface="Calibri"/>
                      </a:endParaRPr>
                    </a:p>
                  </a:txBody>
                  <a:tcPr marT="37650" marB="37650" marR="37650" marL="37650"/>
                </a:tc>
              </a:tr>
            </a:tbl>
          </a:graphicData>
        </a:graphic>
      </p:graphicFrame>
      <p:sp>
        <p:nvSpPr>
          <p:cNvPr id="2298" name="Google Shape;2298;p137"/>
          <p:cNvSpPr/>
          <p:nvPr/>
        </p:nvSpPr>
        <p:spPr>
          <a:xfrm>
            <a:off x="2764639" y="80742"/>
            <a:ext cx="284244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Times New Roman"/>
                <a:ea typeface="Times New Roman"/>
                <a:cs typeface="Times New Roman"/>
                <a:sym typeface="Times New Roman"/>
              </a:rPr>
              <a:t>Compare IPv4 and IPv6</a:t>
            </a:r>
            <a:endParaRPr b="1" i="0" sz="1050" u="none" cap="none" strike="noStrike">
              <a:solidFill>
                <a:srgbClr val="002060"/>
              </a:solidFill>
              <a:latin typeface="Times New Roman"/>
              <a:ea typeface="Times New Roman"/>
              <a:cs typeface="Times New Roman"/>
              <a:sym typeface="Times New Roman"/>
            </a:endParaRPr>
          </a:p>
        </p:txBody>
      </p:sp>
      <p:sp>
        <p:nvSpPr>
          <p:cNvPr id="2299" name="Google Shape;2299;p1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300" name="Google Shape;2300;p1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301" name="Google Shape;2301;p13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02" name="Google Shape;2302;p1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03" name="Google Shape;2303;p1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04" name="Google Shape;2304;p1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05" name="Google Shape;2305;p137"/>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1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graphicFrame>
        <p:nvGraphicFramePr>
          <p:cNvPr id="2311" name="Google Shape;2311;p138"/>
          <p:cNvGraphicFramePr/>
          <p:nvPr/>
        </p:nvGraphicFramePr>
        <p:xfrm>
          <a:off x="627962" y="131693"/>
          <a:ext cx="3000000" cy="3000000"/>
        </p:xfrm>
        <a:graphic>
          <a:graphicData uri="http://schemas.openxmlformats.org/drawingml/2006/table">
            <a:tbl>
              <a:tblPr bandRow="1" firstCol="1" firstRow="1">
                <a:noFill/>
                <a:tableStyleId>{78282ACB-FD60-49D6-AB09-F6B26F37B2F0}</a:tableStyleId>
              </a:tblPr>
              <a:tblGrid>
                <a:gridCol w="1156775"/>
                <a:gridCol w="3492350"/>
                <a:gridCol w="3756750"/>
              </a:tblGrid>
              <a:tr h="133825">
                <a:tc>
                  <a:txBody>
                    <a:bodyPr/>
                    <a:lstStyle/>
                    <a:p>
                      <a:pPr indent="0" lvl="0" marL="0" marR="0" rtl="0" algn="l">
                        <a:lnSpc>
                          <a:spcPct val="107000"/>
                        </a:lnSpc>
                        <a:spcBef>
                          <a:spcPts val="0"/>
                        </a:spcBef>
                        <a:spcAft>
                          <a:spcPts val="0"/>
                        </a:spcAft>
                        <a:buNone/>
                      </a:pPr>
                      <a:r>
                        <a:rPr lang="en-US" sz="900" u="none" cap="none" strike="noStrike"/>
                        <a:t>Parameters</a:t>
                      </a:r>
                      <a:endParaRPr sz="800" u="none" cap="none" strike="noStrike">
                        <a:latin typeface="Calibri"/>
                        <a:ea typeface="Calibri"/>
                        <a:cs typeface="Calibri"/>
                        <a:sym typeface="Calibri"/>
                      </a:endParaRPr>
                    </a:p>
                  </a:txBody>
                  <a:tcPr marT="22325" marB="22325" marR="22325" marL="22325"/>
                </a:tc>
                <a:tc>
                  <a:txBody>
                    <a:bodyPr/>
                    <a:lstStyle/>
                    <a:p>
                      <a:pPr indent="0" lvl="0" marL="0" marR="0" rtl="0" algn="l">
                        <a:lnSpc>
                          <a:spcPct val="107000"/>
                        </a:lnSpc>
                        <a:spcBef>
                          <a:spcPts val="0"/>
                        </a:spcBef>
                        <a:spcAft>
                          <a:spcPts val="0"/>
                        </a:spcAft>
                        <a:buNone/>
                      </a:pPr>
                      <a:br>
                        <a:rPr lang="en-US" sz="900" u="none" cap="none" strike="noStrike"/>
                      </a:br>
                      <a:r>
                        <a:rPr lang="en-US" sz="900" u="none" cap="none" strike="noStrike"/>
                        <a:t>Ipv4</a:t>
                      </a:r>
                      <a:endParaRPr sz="800" u="none" cap="none" strike="noStrike">
                        <a:latin typeface="Calibri"/>
                        <a:ea typeface="Calibri"/>
                        <a:cs typeface="Calibri"/>
                        <a:sym typeface="Calibri"/>
                      </a:endParaRPr>
                    </a:p>
                  </a:txBody>
                  <a:tcPr marT="22325" marB="22325" marR="22325" marL="22325"/>
                </a:tc>
                <a:tc>
                  <a:txBody>
                    <a:bodyPr/>
                    <a:lstStyle/>
                    <a:p>
                      <a:pPr indent="0" lvl="0" marL="0" marR="0" rtl="0" algn="l">
                        <a:lnSpc>
                          <a:spcPct val="107000"/>
                        </a:lnSpc>
                        <a:spcBef>
                          <a:spcPts val="0"/>
                        </a:spcBef>
                        <a:spcAft>
                          <a:spcPts val="0"/>
                        </a:spcAft>
                        <a:buNone/>
                      </a:pPr>
                      <a:r>
                        <a:rPr lang="en-US" sz="900" u="none" cap="none" strike="noStrike"/>
                        <a:t>Ipv6</a:t>
                      </a:r>
                      <a:endParaRPr sz="800" u="none" cap="none" strike="noStrike">
                        <a:latin typeface="Calibri"/>
                        <a:ea typeface="Calibri"/>
                        <a:cs typeface="Calibri"/>
                        <a:sym typeface="Calibri"/>
                      </a:endParaRPr>
                    </a:p>
                  </a:txBody>
                  <a:tcPr marT="1850" marB="1850" marR="1850" marL="1850"/>
                </a:tc>
              </a:tr>
              <a:tr h="118950">
                <a:tc>
                  <a:txBody>
                    <a:bodyPr/>
                    <a:lstStyle/>
                    <a:p>
                      <a:pPr indent="0" lvl="0" marL="0" marR="0" rtl="0" algn="just">
                        <a:lnSpc>
                          <a:spcPct val="107000"/>
                        </a:lnSpc>
                        <a:spcBef>
                          <a:spcPts val="0"/>
                        </a:spcBef>
                        <a:spcAft>
                          <a:spcPts val="0"/>
                        </a:spcAft>
                        <a:buNone/>
                      </a:pPr>
                      <a:r>
                        <a:rPr lang="en-US" sz="900" u="none" cap="none" strike="noStrike"/>
                        <a:t>Address length</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IPv4 is a 32-bit address.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IPv6 is a 128-bit address.</a:t>
                      </a:r>
                      <a:endParaRPr sz="800" u="none" cap="none" strike="noStrike">
                        <a:latin typeface="Calibri"/>
                        <a:ea typeface="Calibri"/>
                        <a:cs typeface="Calibri"/>
                        <a:sym typeface="Calibri"/>
                      </a:endParaRPr>
                    </a:p>
                  </a:txBody>
                  <a:tcPr marT="14875" marB="14875" marR="14875" marL="14875"/>
                </a:tc>
              </a:tr>
              <a:tr h="208125">
                <a:tc>
                  <a:txBody>
                    <a:bodyPr/>
                    <a:lstStyle/>
                    <a:p>
                      <a:pPr indent="0" lvl="0" marL="0" marR="0" rtl="0" algn="just">
                        <a:lnSpc>
                          <a:spcPct val="107000"/>
                        </a:lnSpc>
                        <a:spcBef>
                          <a:spcPts val="0"/>
                        </a:spcBef>
                        <a:spcAft>
                          <a:spcPts val="0"/>
                        </a:spcAft>
                        <a:buNone/>
                      </a:pPr>
                      <a:r>
                        <a:rPr lang="en-US" sz="900" u="none" cap="none" strike="noStrike"/>
                        <a:t>Fields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IPv4 is a numeric address that consists of 4 fields which are separated by dot (.).</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IPv6 is an alphanumeric address that consists of 8 fields, which are separated by colon.</a:t>
                      </a:r>
                      <a:endParaRPr sz="800" u="none" cap="none" strike="noStrike">
                        <a:latin typeface="Calibri"/>
                        <a:ea typeface="Calibri"/>
                        <a:cs typeface="Calibri"/>
                        <a:sym typeface="Calibri"/>
                      </a:endParaRPr>
                    </a:p>
                  </a:txBody>
                  <a:tcPr marT="14875" marB="14875" marR="14875" marL="14875"/>
                </a:tc>
              </a:tr>
              <a:tr h="252700">
                <a:tc>
                  <a:txBody>
                    <a:bodyPr/>
                    <a:lstStyle/>
                    <a:p>
                      <a:pPr indent="0" lvl="0" marL="0" marR="0" rtl="0" algn="just">
                        <a:lnSpc>
                          <a:spcPct val="107000"/>
                        </a:lnSpc>
                        <a:spcBef>
                          <a:spcPts val="0"/>
                        </a:spcBef>
                        <a:spcAft>
                          <a:spcPts val="0"/>
                        </a:spcAft>
                        <a:buNone/>
                      </a:pPr>
                      <a:r>
                        <a:rPr lang="en-US" sz="900" u="none" cap="none" strike="noStrike"/>
                        <a:t>Classes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IPv4 has 5 different classes of IP address that includes Class A, Class B, Class C, Class D, and Class E.</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IPv6 does not contain classes of IP addresses.</a:t>
                      </a:r>
                      <a:endParaRPr sz="800" u="none" cap="none" strike="noStrike">
                        <a:latin typeface="Calibri"/>
                        <a:ea typeface="Calibri"/>
                        <a:cs typeface="Calibri"/>
                        <a:sym typeface="Calibri"/>
                      </a:endParaRPr>
                    </a:p>
                  </a:txBody>
                  <a:tcPr marT="14875" marB="14875" marR="14875" marL="14875"/>
                </a:tc>
              </a:tr>
              <a:tr h="118950">
                <a:tc>
                  <a:txBody>
                    <a:bodyPr/>
                    <a:lstStyle/>
                    <a:p>
                      <a:pPr indent="0" lvl="0" marL="0" marR="0" rtl="0" algn="just">
                        <a:lnSpc>
                          <a:spcPct val="107000"/>
                        </a:lnSpc>
                        <a:spcBef>
                          <a:spcPts val="0"/>
                        </a:spcBef>
                        <a:spcAft>
                          <a:spcPts val="0"/>
                        </a:spcAft>
                        <a:buNone/>
                      </a:pPr>
                      <a:r>
                        <a:rPr lang="en-US" sz="900" u="none" cap="none" strike="noStrike"/>
                        <a:t>Number of IP address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IPv4 has a limited number of IP addresses.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IPv6 has a large number of IP addresses.</a:t>
                      </a:r>
                      <a:endParaRPr sz="800" u="none" cap="none" strike="noStrike">
                        <a:latin typeface="Calibri"/>
                        <a:ea typeface="Calibri"/>
                        <a:cs typeface="Calibri"/>
                        <a:sym typeface="Calibri"/>
                      </a:endParaRPr>
                    </a:p>
                  </a:txBody>
                  <a:tcPr marT="14875" marB="14875" marR="14875" marL="14875"/>
                </a:tc>
              </a:tr>
              <a:tr h="297300">
                <a:tc>
                  <a:txBody>
                    <a:bodyPr/>
                    <a:lstStyle/>
                    <a:p>
                      <a:pPr indent="0" lvl="0" marL="0" marR="0" rtl="0" algn="just">
                        <a:lnSpc>
                          <a:spcPct val="107000"/>
                        </a:lnSpc>
                        <a:spcBef>
                          <a:spcPts val="0"/>
                        </a:spcBef>
                        <a:spcAft>
                          <a:spcPts val="0"/>
                        </a:spcAft>
                        <a:buNone/>
                      </a:pPr>
                      <a:r>
                        <a:rPr lang="en-US" sz="900" u="none" cap="none" strike="noStrike"/>
                        <a:t>VLSM</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supports VLSM (Virtual Length Subnet Mask). Here, VLSM means that Ipv4 converts IP addresses into a subnet of different sizes.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does not support VLSM.</a:t>
                      </a:r>
                      <a:endParaRPr sz="800" u="none" cap="none" strike="noStrike">
                        <a:latin typeface="Calibri"/>
                        <a:ea typeface="Calibri"/>
                        <a:cs typeface="Calibri"/>
                        <a:sym typeface="Calibri"/>
                      </a:endParaRPr>
                    </a:p>
                  </a:txBody>
                  <a:tcPr marT="14875" marB="14875" marR="14875" marL="14875"/>
                </a:tc>
              </a:tr>
              <a:tr h="163525">
                <a:tc>
                  <a:txBody>
                    <a:bodyPr/>
                    <a:lstStyle/>
                    <a:p>
                      <a:pPr indent="0" lvl="0" marL="0" marR="0" rtl="0" algn="just">
                        <a:lnSpc>
                          <a:spcPct val="107000"/>
                        </a:lnSpc>
                        <a:spcBef>
                          <a:spcPts val="0"/>
                        </a:spcBef>
                        <a:spcAft>
                          <a:spcPts val="0"/>
                        </a:spcAft>
                        <a:buNone/>
                      </a:pPr>
                      <a:r>
                        <a:rPr lang="en-US" sz="900" u="none" cap="none" strike="noStrike"/>
                        <a:t>Address configuration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supports manual and DHCP configuration.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supports manual, DHCP, auto-configuration, and renumbering.</a:t>
                      </a:r>
                      <a:endParaRPr sz="800" u="none" cap="none" strike="noStrike">
                        <a:latin typeface="Calibri"/>
                        <a:ea typeface="Calibri"/>
                        <a:cs typeface="Calibri"/>
                        <a:sym typeface="Calibri"/>
                      </a:endParaRPr>
                    </a:p>
                  </a:txBody>
                  <a:tcPr marT="14875" marB="14875" marR="14875" marL="14875"/>
                </a:tc>
              </a:tr>
              <a:tr h="118950">
                <a:tc>
                  <a:txBody>
                    <a:bodyPr/>
                    <a:lstStyle/>
                    <a:p>
                      <a:pPr indent="0" lvl="0" marL="0" marR="0" rtl="0" algn="just">
                        <a:lnSpc>
                          <a:spcPct val="107000"/>
                        </a:lnSpc>
                        <a:spcBef>
                          <a:spcPts val="0"/>
                        </a:spcBef>
                        <a:spcAft>
                          <a:spcPts val="0"/>
                        </a:spcAft>
                        <a:buNone/>
                      </a:pPr>
                      <a:r>
                        <a:rPr lang="en-US" sz="900" u="none" cap="none" strike="noStrike"/>
                        <a:t>Address space</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generates 4 billion unique addresses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generates 340 undecillion unique addresses.</a:t>
                      </a:r>
                      <a:endParaRPr sz="800" u="none" cap="none" strike="noStrike">
                        <a:latin typeface="Calibri"/>
                        <a:ea typeface="Calibri"/>
                        <a:cs typeface="Calibri"/>
                        <a:sym typeface="Calibri"/>
                      </a:endParaRPr>
                    </a:p>
                  </a:txBody>
                  <a:tcPr marT="14875" marB="14875" marR="14875" marL="14875"/>
                </a:tc>
              </a:tr>
              <a:tr h="163525">
                <a:tc>
                  <a:txBody>
                    <a:bodyPr/>
                    <a:lstStyle/>
                    <a:p>
                      <a:pPr indent="0" lvl="0" marL="0" marR="0" rtl="0" algn="just">
                        <a:lnSpc>
                          <a:spcPct val="107000"/>
                        </a:lnSpc>
                        <a:spcBef>
                          <a:spcPts val="0"/>
                        </a:spcBef>
                        <a:spcAft>
                          <a:spcPts val="0"/>
                        </a:spcAft>
                        <a:buNone/>
                      </a:pPr>
                      <a:r>
                        <a:rPr lang="en-US" sz="900" u="none" cap="none" strike="noStrike"/>
                        <a:t>End-to-end connection integrity</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In IPv4, end-to-end connection integrity is unachievable.</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In the case of IPv6, end-to-end connection integrity is achievable.</a:t>
                      </a:r>
                      <a:endParaRPr sz="800" u="none" cap="none" strike="noStrike">
                        <a:latin typeface="Calibri"/>
                        <a:ea typeface="Calibri"/>
                        <a:cs typeface="Calibri"/>
                        <a:sym typeface="Calibri"/>
                      </a:endParaRPr>
                    </a:p>
                  </a:txBody>
                  <a:tcPr marT="14875" marB="14875" marR="14875" marL="14875"/>
                </a:tc>
              </a:tr>
              <a:tr h="252700">
                <a:tc>
                  <a:txBody>
                    <a:bodyPr/>
                    <a:lstStyle/>
                    <a:p>
                      <a:pPr indent="0" lvl="0" marL="0" marR="0" rtl="0" algn="just">
                        <a:lnSpc>
                          <a:spcPct val="107000"/>
                        </a:lnSpc>
                        <a:spcBef>
                          <a:spcPts val="0"/>
                        </a:spcBef>
                        <a:spcAft>
                          <a:spcPts val="0"/>
                        </a:spcAft>
                        <a:buNone/>
                      </a:pPr>
                      <a:r>
                        <a:rPr lang="en-US" sz="900" u="none" cap="none" strike="noStrike"/>
                        <a:t>Security features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In IPv4, security depends on the application. This IP address is not developed in keeping the security feature in mind.</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In IPv6, IPSEC is developed for security purposes.</a:t>
                      </a:r>
                      <a:endParaRPr sz="800" u="none" cap="none" strike="noStrike">
                        <a:latin typeface="Calibri"/>
                        <a:ea typeface="Calibri"/>
                        <a:cs typeface="Calibri"/>
                        <a:sym typeface="Calibri"/>
                      </a:endParaRPr>
                    </a:p>
                  </a:txBody>
                  <a:tcPr marT="14875" marB="14875" marR="14875" marL="14875"/>
                </a:tc>
              </a:tr>
              <a:tr h="163525">
                <a:tc>
                  <a:txBody>
                    <a:bodyPr/>
                    <a:lstStyle/>
                    <a:p>
                      <a:pPr indent="0" lvl="0" marL="0" marR="0" rtl="0" algn="just">
                        <a:lnSpc>
                          <a:spcPct val="107000"/>
                        </a:lnSpc>
                        <a:spcBef>
                          <a:spcPts val="0"/>
                        </a:spcBef>
                        <a:spcAft>
                          <a:spcPts val="0"/>
                        </a:spcAft>
                        <a:buNone/>
                      </a:pPr>
                      <a:r>
                        <a:rPr lang="en-US" sz="900" u="none" cap="none" strike="noStrike"/>
                        <a:t>Address representation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In IPv4, the IP address is represented in decimal.</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In IPv6, the representation of the IP address in hexadecimal.</a:t>
                      </a:r>
                      <a:endParaRPr sz="800" u="none" cap="none" strike="noStrike">
                        <a:latin typeface="Calibri"/>
                        <a:ea typeface="Calibri"/>
                        <a:cs typeface="Calibri"/>
                        <a:sym typeface="Calibri"/>
                      </a:endParaRPr>
                    </a:p>
                  </a:txBody>
                  <a:tcPr marT="14875" marB="14875" marR="14875" marL="14875"/>
                </a:tc>
              </a:tr>
              <a:tr h="163525">
                <a:tc>
                  <a:txBody>
                    <a:bodyPr/>
                    <a:lstStyle/>
                    <a:p>
                      <a:pPr indent="0" lvl="0" marL="0" marR="0" rtl="0" algn="just">
                        <a:lnSpc>
                          <a:spcPct val="107000"/>
                        </a:lnSpc>
                        <a:spcBef>
                          <a:spcPts val="0"/>
                        </a:spcBef>
                        <a:spcAft>
                          <a:spcPts val="0"/>
                        </a:spcAft>
                        <a:buNone/>
                      </a:pPr>
                      <a:r>
                        <a:rPr lang="en-US" sz="900" u="none" cap="none" strike="noStrike"/>
                        <a:t>Fragmentation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Fragmentation is done by the senders and the forwarding routers.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Fragmentation is done by the senders only.</a:t>
                      </a:r>
                      <a:endParaRPr sz="800" u="none" cap="none" strike="noStrike">
                        <a:latin typeface="Calibri"/>
                        <a:ea typeface="Calibri"/>
                        <a:cs typeface="Calibri"/>
                        <a:sym typeface="Calibri"/>
                      </a:endParaRPr>
                    </a:p>
                  </a:txBody>
                  <a:tcPr marT="14875" marB="14875" marR="14875" marL="14875"/>
                </a:tc>
              </a:tr>
              <a:tr h="163525">
                <a:tc>
                  <a:txBody>
                    <a:bodyPr/>
                    <a:lstStyle/>
                    <a:p>
                      <a:pPr indent="0" lvl="0" marL="0" marR="0" rtl="0" algn="just">
                        <a:lnSpc>
                          <a:spcPct val="107000"/>
                        </a:lnSpc>
                        <a:spcBef>
                          <a:spcPts val="0"/>
                        </a:spcBef>
                        <a:spcAft>
                          <a:spcPts val="0"/>
                        </a:spcAft>
                        <a:buNone/>
                      </a:pPr>
                      <a:r>
                        <a:rPr lang="en-US" sz="900" u="none" cap="none" strike="noStrike"/>
                        <a:t>Packet flow identification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does not provide any mechanism for packet flow identification.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uses flow label field in the header for the packet flow identification.</a:t>
                      </a:r>
                      <a:endParaRPr sz="800" u="none" cap="none" strike="noStrike">
                        <a:latin typeface="Calibri"/>
                        <a:ea typeface="Calibri"/>
                        <a:cs typeface="Calibri"/>
                        <a:sym typeface="Calibri"/>
                      </a:endParaRPr>
                    </a:p>
                  </a:txBody>
                  <a:tcPr marT="14875" marB="14875" marR="14875" marL="14875"/>
                </a:tc>
              </a:tr>
              <a:tr h="118950">
                <a:tc>
                  <a:txBody>
                    <a:bodyPr/>
                    <a:lstStyle/>
                    <a:p>
                      <a:pPr indent="0" lvl="0" marL="0" marR="0" rtl="0" algn="just">
                        <a:lnSpc>
                          <a:spcPct val="107000"/>
                        </a:lnSpc>
                        <a:spcBef>
                          <a:spcPts val="0"/>
                        </a:spcBef>
                        <a:spcAft>
                          <a:spcPts val="0"/>
                        </a:spcAft>
                        <a:buNone/>
                      </a:pPr>
                      <a:r>
                        <a:rPr lang="en-US" sz="900" u="none" cap="none" strike="noStrike"/>
                        <a:t>Checksum field</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The checksum field is available in IPv4.</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The checksum field is not available in IPv6.</a:t>
                      </a:r>
                      <a:endParaRPr sz="800" u="none" cap="none" strike="noStrike">
                        <a:latin typeface="Calibri"/>
                        <a:ea typeface="Calibri"/>
                        <a:cs typeface="Calibri"/>
                        <a:sym typeface="Calibri"/>
                      </a:endParaRPr>
                    </a:p>
                  </a:txBody>
                  <a:tcPr marT="14875" marB="14875" marR="14875" marL="14875"/>
                </a:tc>
              </a:tr>
              <a:tr h="163525">
                <a:tc>
                  <a:txBody>
                    <a:bodyPr/>
                    <a:lstStyle/>
                    <a:p>
                      <a:pPr indent="0" lvl="0" marL="0" marR="0" rtl="0" algn="just">
                        <a:lnSpc>
                          <a:spcPct val="107000"/>
                        </a:lnSpc>
                        <a:spcBef>
                          <a:spcPts val="0"/>
                        </a:spcBef>
                        <a:spcAft>
                          <a:spcPts val="0"/>
                        </a:spcAft>
                        <a:buNone/>
                      </a:pPr>
                      <a:r>
                        <a:rPr lang="en-US" sz="900" u="none" cap="none" strike="noStrike"/>
                        <a:t>Transmission scheme</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IPv4 is broadcasting.</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On the other hand, IPv6 is multicasting, which provides efficient network operations.</a:t>
                      </a:r>
                      <a:endParaRPr sz="800" u="none" cap="none" strike="noStrike">
                        <a:latin typeface="Calibri"/>
                        <a:ea typeface="Calibri"/>
                        <a:cs typeface="Calibri"/>
                        <a:sym typeface="Calibri"/>
                      </a:endParaRPr>
                    </a:p>
                  </a:txBody>
                  <a:tcPr marT="14875" marB="14875" marR="14875" marL="14875"/>
                </a:tc>
              </a:tr>
              <a:tr h="208125">
                <a:tc>
                  <a:txBody>
                    <a:bodyPr/>
                    <a:lstStyle/>
                    <a:p>
                      <a:pPr indent="0" lvl="0" marL="0" marR="0" rtl="0" algn="just">
                        <a:lnSpc>
                          <a:spcPct val="107000"/>
                        </a:lnSpc>
                        <a:spcBef>
                          <a:spcPts val="0"/>
                        </a:spcBef>
                        <a:spcAft>
                          <a:spcPts val="0"/>
                        </a:spcAft>
                        <a:buNone/>
                      </a:pPr>
                      <a:r>
                        <a:rPr lang="en-US" sz="900" u="none" cap="none" strike="noStrike"/>
                        <a:t>Encryption and Authentication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does not provide encryption and authentication.</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provides encryption and authentication.</a:t>
                      </a:r>
                      <a:endParaRPr sz="800" u="none" cap="none" strike="noStrike">
                        <a:latin typeface="Calibri"/>
                        <a:ea typeface="Calibri"/>
                        <a:cs typeface="Calibri"/>
                        <a:sym typeface="Calibri"/>
                      </a:endParaRPr>
                    </a:p>
                  </a:txBody>
                  <a:tcPr marT="14875" marB="14875" marR="14875" marL="14875"/>
                </a:tc>
              </a:tr>
              <a:tr h="208125">
                <a:tc>
                  <a:txBody>
                    <a:bodyPr/>
                    <a:lstStyle/>
                    <a:p>
                      <a:pPr indent="0" lvl="0" marL="0" marR="0" rtl="0" algn="just">
                        <a:lnSpc>
                          <a:spcPct val="107000"/>
                        </a:lnSpc>
                        <a:spcBef>
                          <a:spcPts val="0"/>
                        </a:spcBef>
                        <a:spcAft>
                          <a:spcPts val="0"/>
                        </a:spcAft>
                        <a:buNone/>
                      </a:pPr>
                      <a:r>
                        <a:rPr lang="en-US" sz="900" u="none" cap="none" strike="noStrike"/>
                        <a:t>Number of octets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consists of 4 octets.</a:t>
                      </a:r>
                      <a:endParaRPr sz="800" u="none" cap="none" strike="noStrike">
                        <a:latin typeface="Calibri"/>
                        <a:ea typeface="Calibri"/>
                        <a:cs typeface="Calibri"/>
                        <a:sym typeface="Calibri"/>
                      </a:endParaRPr>
                    </a:p>
                  </a:txBody>
                  <a:tcPr marT="14875" marB="14875" marR="14875" marL="14875"/>
                </a:tc>
                <a:tc>
                  <a:txBody>
                    <a:bodyPr/>
                    <a:lstStyle/>
                    <a:p>
                      <a:pPr indent="0" lvl="0" marL="0" marR="0" rtl="0" algn="just">
                        <a:lnSpc>
                          <a:spcPct val="107000"/>
                        </a:lnSpc>
                        <a:spcBef>
                          <a:spcPts val="0"/>
                        </a:spcBef>
                        <a:spcAft>
                          <a:spcPts val="0"/>
                        </a:spcAft>
                        <a:buNone/>
                      </a:pPr>
                      <a:r>
                        <a:rPr lang="en-US" sz="900" u="none" cap="none" strike="noStrike"/>
                        <a:t>It consists of 8 fields, and each field contains 2 octets. Therefore, the total number of octets in IPv6 is 16.</a:t>
                      </a:r>
                      <a:endParaRPr sz="800" u="none" cap="none" strike="noStrike">
                        <a:latin typeface="Calibri"/>
                        <a:ea typeface="Calibri"/>
                        <a:cs typeface="Calibri"/>
                        <a:sym typeface="Calibri"/>
                      </a:endParaRPr>
                    </a:p>
                  </a:txBody>
                  <a:tcPr marT="14875" marB="14875" marR="14875" marL="14875"/>
                </a:tc>
              </a:tr>
            </a:tbl>
          </a:graphicData>
        </a:graphic>
      </p:graphicFrame>
      <p:sp>
        <p:nvSpPr>
          <p:cNvPr id="2312" name="Google Shape;2312;p1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313" name="Google Shape;2313;p1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321" name="Google Shape;2321;p1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322" name="Google Shape;2322;p1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323" name="Google Shape;2323;p139"/>
          <p:cNvSpPr txBox="1"/>
          <p:nvPr>
            <p:ph idx="4294967295" type="title"/>
          </p:nvPr>
        </p:nvSpPr>
        <p:spPr>
          <a:xfrm>
            <a:off x="1413164" y="0"/>
            <a:ext cx="5432425" cy="675409"/>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Contents</a:t>
            </a:r>
            <a:endParaRPr>
              <a:latin typeface="Times New Roman"/>
              <a:ea typeface="Times New Roman"/>
              <a:cs typeface="Times New Roman"/>
              <a:sym typeface="Times New Roman"/>
            </a:endParaRPr>
          </a:p>
        </p:txBody>
      </p:sp>
      <p:sp>
        <p:nvSpPr>
          <p:cNvPr id="2324" name="Google Shape;2324;p139"/>
          <p:cNvSpPr txBox="1"/>
          <p:nvPr>
            <p:ph idx="4294967295" type="body"/>
          </p:nvPr>
        </p:nvSpPr>
        <p:spPr>
          <a:xfrm>
            <a:off x="708420" y="662066"/>
            <a:ext cx="8004507" cy="3889508"/>
          </a:xfrm>
          <a:prstGeom prst="rect">
            <a:avLst/>
          </a:prstGeom>
          <a:noFill/>
          <a:ln>
            <a:noFill/>
          </a:ln>
        </p:spPr>
        <p:txBody>
          <a:bodyPr anchorCtr="0" anchor="t" bIns="34275" lIns="0" spcFirstLastPara="1" rIns="0" wrap="square" tIns="34275">
            <a:noAutofit/>
          </a:bodyPr>
          <a:lstStyle/>
          <a:p>
            <a:pPr indent="-330200" lvl="0" marL="330200" rtl="0" algn="just">
              <a:lnSpc>
                <a:spcPct val="115000"/>
              </a:lnSpc>
              <a:spcBef>
                <a:spcPts val="0"/>
              </a:spcBef>
              <a:spcAft>
                <a:spcPts val="0"/>
              </a:spcAft>
              <a:buSzPts val="1800"/>
              <a:buFont typeface="Times New Roman"/>
              <a:buChar char="▪"/>
            </a:pPr>
            <a:r>
              <a:rPr lang="en-US" sz="2000">
                <a:latin typeface="Times New Roman"/>
                <a:ea typeface="Times New Roman"/>
                <a:cs typeface="Times New Roman"/>
                <a:sym typeface="Times New Roman"/>
              </a:rPr>
              <a:t>Services</a:t>
            </a:r>
            <a:endParaRPr sz="2000">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lang="en-US" sz="2000">
                <a:latin typeface="Times New Roman"/>
                <a:ea typeface="Times New Roman"/>
                <a:cs typeface="Times New Roman"/>
                <a:sym typeface="Times New Roman"/>
              </a:rPr>
              <a:t>Switching Techniques: Datagram Approach, Virtual-Circuit Approach</a:t>
            </a:r>
            <a:endParaRPr sz="2000">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lang="en-US" sz="2000">
                <a:latin typeface="Times New Roman"/>
                <a:ea typeface="Times New Roman"/>
                <a:cs typeface="Times New Roman"/>
                <a:sym typeface="Times New Roman"/>
              </a:rPr>
              <a:t>Internet Protocol: Ipv4 &amp; </a:t>
            </a:r>
            <a:r>
              <a:rPr b="1" lang="en-US" sz="2400">
                <a:solidFill>
                  <a:srgbClr val="C00000"/>
                </a:solidFill>
                <a:latin typeface="Times New Roman"/>
                <a:ea typeface="Times New Roman"/>
                <a:cs typeface="Times New Roman"/>
                <a:sym typeface="Times New Roman"/>
              </a:rPr>
              <a:t>Ipv6</a:t>
            </a:r>
            <a:endParaRPr b="1" sz="2400">
              <a:solidFill>
                <a:srgbClr val="C00000"/>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lang="en-US" sz="2000">
                <a:latin typeface="Times New Roman"/>
                <a:ea typeface="Times New Roman"/>
                <a:cs typeface="Times New Roman"/>
                <a:sym typeface="Times New Roman"/>
              </a:rPr>
              <a:t>Classful Addressing</a:t>
            </a:r>
            <a:endParaRPr sz="2000">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lang="en-US" sz="2000">
                <a:latin typeface="Times New Roman"/>
                <a:ea typeface="Times New Roman"/>
                <a:cs typeface="Times New Roman"/>
                <a:sym typeface="Times New Roman"/>
              </a:rPr>
              <a:t>Classless Addressing</a:t>
            </a:r>
            <a:endParaRPr sz="2000">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lang="en-US" sz="2000">
                <a:latin typeface="Times New Roman"/>
                <a:ea typeface="Times New Roman"/>
                <a:cs typeface="Times New Roman"/>
                <a:sym typeface="Times New Roman"/>
              </a:rPr>
              <a:t>CIDR, Subnetting </a:t>
            </a:r>
            <a:endParaRPr sz="2000">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b="1" lang="en-US" sz="2400">
                <a:solidFill>
                  <a:srgbClr val="C00000"/>
                </a:solidFill>
                <a:latin typeface="Times New Roman"/>
                <a:ea typeface="Times New Roman"/>
                <a:cs typeface="Times New Roman"/>
                <a:sym typeface="Times New Roman"/>
              </a:rPr>
              <a:t>NAT, ICMP</a:t>
            </a:r>
            <a:endParaRPr b="1" sz="2400">
              <a:solidFill>
                <a:srgbClr val="C00000"/>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b="1" lang="en-US" sz="2400">
                <a:solidFill>
                  <a:srgbClr val="C00000"/>
                </a:solidFill>
                <a:latin typeface="Times New Roman"/>
                <a:ea typeface="Times New Roman"/>
                <a:cs typeface="Times New Roman"/>
                <a:sym typeface="Times New Roman"/>
              </a:rPr>
              <a:t>Routing Algorithms: Distance-Vector (DV) Routing,</a:t>
            </a:r>
            <a:endParaRPr/>
          </a:p>
          <a:p>
            <a:pPr indent="-330200" lvl="0" marL="330200" rtl="0" algn="just">
              <a:lnSpc>
                <a:spcPct val="115000"/>
              </a:lnSpc>
              <a:spcBef>
                <a:spcPts val="0"/>
              </a:spcBef>
              <a:spcAft>
                <a:spcPts val="0"/>
              </a:spcAft>
              <a:buSzPts val="1800"/>
              <a:buFont typeface="Times New Roman"/>
              <a:buChar char="▪"/>
            </a:pPr>
            <a:r>
              <a:rPr b="1" lang="en-US" sz="2400">
                <a:solidFill>
                  <a:srgbClr val="C00000"/>
                </a:solidFill>
                <a:latin typeface="Times New Roman"/>
                <a:ea typeface="Times New Roman"/>
                <a:cs typeface="Times New Roman"/>
                <a:sym typeface="Times New Roman"/>
              </a:rPr>
              <a:t>Link State (LS) Routing</a:t>
            </a:r>
            <a:endParaRPr b="1" sz="2400">
              <a:solidFill>
                <a:srgbClr val="C00000"/>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1800"/>
              <a:buFont typeface="Times New Roman"/>
              <a:buChar char="▪"/>
            </a:pPr>
            <a:r>
              <a:rPr b="1" lang="en-US" sz="2400">
                <a:solidFill>
                  <a:srgbClr val="C00000"/>
                </a:solidFill>
                <a:latin typeface="Times New Roman"/>
                <a:ea typeface="Times New Roman"/>
                <a:cs typeface="Times New Roman"/>
                <a:sym typeface="Times New Roman"/>
              </a:rPr>
              <a:t>Routing in Internet: RIP, OSPF, BGP</a:t>
            </a:r>
            <a:endParaRPr b="1" sz="1400">
              <a:solidFill>
                <a:srgbClr val="C00000"/>
              </a:solidFill>
              <a:latin typeface="Times New Roman"/>
              <a:ea typeface="Times New Roman"/>
              <a:cs typeface="Times New Roman"/>
              <a:sym typeface="Times New Roman"/>
            </a:endParaRPr>
          </a:p>
        </p:txBody>
      </p:sp>
      <p:pic>
        <p:nvPicPr>
          <p:cNvPr id="2325" name="Google Shape;2325;p139"/>
          <p:cNvPicPr preferRelativeResize="0"/>
          <p:nvPr/>
        </p:nvPicPr>
        <p:blipFill rotWithShape="1">
          <a:blip r:embed="rId3">
            <a:alphaModFix/>
          </a:blip>
          <a:srcRect b="0" l="0" r="0" t="0"/>
          <a:stretch/>
        </p:blipFill>
        <p:spPr>
          <a:xfrm>
            <a:off x="41822" y="47021"/>
            <a:ext cx="549324" cy="597580"/>
          </a:xfrm>
          <a:prstGeom prst="rect">
            <a:avLst/>
          </a:prstGeom>
          <a:noFill/>
          <a:ln>
            <a:noFill/>
          </a:ln>
        </p:spPr>
      </p:pic>
      <p:cxnSp>
        <p:nvCxnSpPr>
          <p:cNvPr id="2326" name="Google Shape;2326;p13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27" name="Google Shape;2327;p1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28" name="Google Shape;2328;p1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29" name="Google Shape;2329;p1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71" name="Google Shape;271;p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272" name="Google Shape;272;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1656698403_317401.jpeg" id="273" name="Google Shape;273;p14"/>
          <p:cNvPicPr preferRelativeResize="0"/>
          <p:nvPr/>
        </p:nvPicPr>
        <p:blipFill rotWithShape="1">
          <a:blip r:embed="rId3">
            <a:alphaModFix/>
          </a:blip>
          <a:srcRect b="0" l="0" r="0" t="0"/>
          <a:stretch/>
        </p:blipFill>
        <p:spPr>
          <a:xfrm>
            <a:off x="683046" y="242371"/>
            <a:ext cx="7234307" cy="437369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335" name="Google Shape;2335;p140"/>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2336" name="Google Shape;2336;p140"/>
          <p:cNvSpPr txBox="1"/>
          <p:nvPr>
            <p:ph idx="4294967295" type="body"/>
          </p:nvPr>
        </p:nvSpPr>
        <p:spPr>
          <a:xfrm>
            <a:off x="708419" y="1233781"/>
            <a:ext cx="8103071" cy="795626"/>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1600">
                <a:latin typeface="Times New Roman"/>
                <a:ea typeface="Times New Roman"/>
                <a:cs typeface="Times New Roman"/>
                <a:sym typeface="Times New Roman"/>
              </a:rPr>
              <a:t>    </a:t>
            </a:r>
            <a:r>
              <a:rPr b="1" lang="en-US" sz="3600">
                <a:solidFill>
                  <a:srgbClr val="002060"/>
                </a:solidFill>
                <a:latin typeface="Times New Roman"/>
                <a:ea typeface="Times New Roman"/>
                <a:cs typeface="Times New Roman"/>
                <a:sym typeface="Times New Roman"/>
              </a:rPr>
              <a:t>NAT – Network Address Translation</a:t>
            </a:r>
            <a:endParaRPr b="1" sz="1600">
              <a:solidFill>
                <a:srgbClr val="002060"/>
              </a:solidFill>
              <a:latin typeface="Times New Roman"/>
              <a:ea typeface="Times New Roman"/>
              <a:cs typeface="Times New Roman"/>
              <a:sym typeface="Times New Roman"/>
            </a:endParaRPr>
          </a:p>
        </p:txBody>
      </p:sp>
      <p:cxnSp>
        <p:nvCxnSpPr>
          <p:cNvPr id="2337" name="Google Shape;2337;p14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38" name="Google Shape;2338;p14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39" name="Google Shape;2339;p14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40" name="Google Shape;2340;p14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41" name="Google Shape;2341;p140"/>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
        <p:nvSpPr>
          <p:cNvPr id="2342" name="Google Shape;2342;p1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343" name="Google Shape;2343;p1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1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349" name="Google Shape;2349;p141"/>
          <p:cNvSpPr txBox="1"/>
          <p:nvPr>
            <p:ph idx="4294967295" type="title"/>
          </p:nvPr>
        </p:nvSpPr>
        <p:spPr>
          <a:xfrm>
            <a:off x="1171574" y="47021"/>
            <a:ext cx="7543800" cy="666636"/>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2350" name="Google Shape;2350;p141"/>
          <p:cNvSpPr txBox="1"/>
          <p:nvPr>
            <p:ph idx="4294967295" type="body"/>
          </p:nvPr>
        </p:nvSpPr>
        <p:spPr>
          <a:xfrm>
            <a:off x="111616" y="4043"/>
            <a:ext cx="8710265" cy="388801"/>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1400"/>
              <a:t>    </a:t>
            </a:r>
            <a:r>
              <a:rPr b="1" lang="en-US" sz="4000">
                <a:solidFill>
                  <a:srgbClr val="002060"/>
                </a:solidFill>
              </a:rPr>
              <a:t>NAT – Network Address Translation</a:t>
            </a:r>
            <a:endParaRPr b="1" sz="1400">
              <a:solidFill>
                <a:srgbClr val="002060"/>
              </a:solidFill>
            </a:endParaRPr>
          </a:p>
        </p:txBody>
      </p:sp>
      <p:pic>
        <p:nvPicPr>
          <p:cNvPr id="2351" name="Google Shape;2351;p141"/>
          <p:cNvPicPr preferRelativeResize="0"/>
          <p:nvPr/>
        </p:nvPicPr>
        <p:blipFill rotWithShape="1">
          <a:blip r:embed="rId3">
            <a:alphaModFix/>
          </a:blip>
          <a:srcRect b="0" l="0" r="0" t="0"/>
          <a:stretch/>
        </p:blipFill>
        <p:spPr>
          <a:xfrm>
            <a:off x="664231" y="786982"/>
            <a:ext cx="4025863" cy="3911224"/>
          </a:xfrm>
          <a:prstGeom prst="rect">
            <a:avLst/>
          </a:prstGeom>
          <a:noFill/>
          <a:ln>
            <a:noFill/>
          </a:ln>
        </p:spPr>
      </p:pic>
      <p:cxnSp>
        <p:nvCxnSpPr>
          <p:cNvPr id="2352" name="Google Shape;2352;p14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53" name="Google Shape;2353;p1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54" name="Google Shape;2354;p1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55" name="Google Shape;2355;p1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56" name="Google Shape;2356;p141"/>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
        <p:nvSpPr>
          <p:cNvPr id="2357" name="Google Shape;2357;p1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358" name="Google Shape;2358;p1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pic>
        <p:nvPicPr>
          <p:cNvPr descr="Private IP Address vs Public IP Address - IP With Ease" id="2359" name="Google Shape;2359;p141"/>
          <p:cNvPicPr preferRelativeResize="0"/>
          <p:nvPr/>
        </p:nvPicPr>
        <p:blipFill rotWithShape="1">
          <a:blip r:embed="rId5">
            <a:alphaModFix/>
          </a:blip>
          <a:srcRect b="0" l="0" r="0" t="0"/>
          <a:stretch/>
        </p:blipFill>
        <p:spPr>
          <a:xfrm>
            <a:off x="4763180" y="785778"/>
            <a:ext cx="4270651" cy="3819525"/>
          </a:xfrm>
          <a:prstGeom prst="rect">
            <a:avLst/>
          </a:prstGeom>
          <a:noFill/>
          <a:ln>
            <a:noFill/>
          </a:ln>
        </p:spPr>
      </p:pic>
      <p:sp>
        <p:nvSpPr>
          <p:cNvPr id="2360" name="Google Shape;2360;p141"/>
          <p:cNvSpPr/>
          <p:nvPr/>
        </p:nvSpPr>
        <p:spPr>
          <a:xfrm>
            <a:off x="2606836" y="4178166"/>
            <a:ext cx="33906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IANA: Internet Assigned Numbers Authority</a:t>
            </a:r>
            <a:endParaRPr b="0" i="0" sz="1200" u="none" cap="none" strike="noStrike">
              <a:solidFill>
                <a:srgbClr val="FF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1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366" name="Google Shape;2366;p142"/>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2367" name="Google Shape;2367;p142"/>
          <p:cNvSpPr txBox="1"/>
          <p:nvPr>
            <p:ph idx="4294967295" type="body"/>
          </p:nvPr>
        </p:nvSpPr>
        <p:spPr>
          <a:xfrm>
            <a:off x="192683" y="47020"/>
            <a:ext cx="8951317" cy="649287"/>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1400"/>
              <a:t>    </a:t>
            </a:r>
            <a:r>
              <a:rPr b="1" lang="en-US" sz="3200">
                <a:solidFill>
                  <a:srgbClr val="002060"/>
                </a:solidFill>
              </a:rPr>
              <a:t>Private Addresses Range              </a:t>
            </a:r>
            <a:r>
              <a:rPr lang="en-US"/>
              <a:t>49.248.200.4 : Your public IP address</a:t>
            </a:r>
            <a:endParaRPr/>
          </a:p>
          <a:p>
            <a:pPr indent="-228600" lvl="0" marL="457200" marR="0" rtl="0" algn="l">
              <a:lnSpc>
                <a:spcPct val="90000"/>
              </a:lnSpc>
              <a:spcBef>
                <a:spcPts val="900"/>
              </a:spcBef>
              <a:spcAft>
                <a:spcPts val="0"/>
              </a:spcAft>
              <a:buClr>
                <a:schemeClr val="accent1"/>
              </a:buClr>
              <a:buSzPts val="1500"/>
              <a:buFont typeface="Calibri"/>
              <a:buNone/>
            </a:pPr>
            <a:r>
              <a:t/>
            </a:r>
            <a:endParaRPr b="1" sz="1400">
              <a:solidFill>
                <a:srgbClr val="002060"/>
              </a:solidFill>
            </a:endParaRPr>
          </a:p>
        </p:txBody>
      </p:sp>
      <p:pic>
        <p:nvPicPr>
          <p:cNvPr id="2368" name="Google Shape;2368;p142"/>
          <p:cNvPicPr preferRelativeResize="0"/>
          <p:nvPr/>
        </p:nvPicPr>
        <p:blipFill rotWithShape="1">
          <a:blip r:embed="rId3">
            <a:alphaModFix/>
          </a:blip>
          <a:srcRect b="0" l="0" r="0" t="0"/>
          <a:stretch/>
        </p:blipFill>
        <p:spPr>
          <a:xfrm>
            <a:off x="586654" y="2371771"/>
            <a:ext cx="8095008" cy="2245477"/>
          </a:xfrm>
          <a:prstGeom prst="rect">
            <a:avLst/>
          </a:prstGeom>
          <a:noFill/>
          <a:ln>
            <a:noFill/>
          </a:ln>
        </p:spPr>
      </p:pic>
      <p:pic>
        <p:nvPicPr>
          <p:cNvPr id="2369" name="Google Shape;2369;p142"/>
          <p:cNvPicPr preferRelativeResize="0"/>
          <p:nvPr/>
        </p:nvPicPr>
        <p:blipFill rotWithShape="1">
          <a:blip r:embed="rId4">
            <a:alphaModFix/>
          </a:blip>
          <a:srcRect b="0" l="0" r="0" t="0"/>
          <a:stretch/>
        </p:blipFill>
        <p:spPr>
          <a:xfrm>
            <a:off x="580429" y="815396"/>
            <a:ext cx="8500647" cy="1533711"/>
          </a:xfrm>
          <a:prstGeom prst="rect">
            <a:avLst/>
          </a:prstGeom>
          <a:noFill/>
          <a:ln>
            <a:noFill/>
          </a:ln>
        </p:spPr>
      </p:pic>
      <p:sp>
        <p:nvSpPr>
          <p:cNvPr id="2370" name="Google Shape;2370;p142"/>
          <p:cNvSpPr/>
          <p:nvPr/>
        </p:nvSpPr>
        <p:spPr>
          <a:xfrm>
            <a:off x="2239766" y="1674688"/>
            <a:ext cx="6318607" cy="287676"/>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371" name="Google Shape;2371;p14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72" name="Google Shape;2372;p1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73" name="Google Shape;2373;p14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74" name="Google Shape;2374;p1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75" name="Google Shape;2375;p142"/>
          <p:cNvPicPr preferRelativeResize="0"/>
          <p:nvPr/>
        </p:nvPicPr>
        <p:blipFill rotWithShape="1">
          <a:blip r:embed="rId5">
            <a:alphaModFix/>
          </a:blip>
          <a:srcRect b="0" l="0" r="0" t="0"/>
          <a:stretch/>
        </p:blipFill>
        <p:spPr>
          <a:xfrm>
            <a:off x="41822" y="47020"/>
            <a:ext cx="549324" cy="593311"/>
          </a:xfrm>
          <a:prstGeom prst="rect">
            <a:avLst/>
          </a:prstGeom>
          <a:noFill/>
          <a:ln>
            <a:noFill/>
          </a:ln>
        </p:spPr>
      </p:pic>
      <p:sp>
        <p:nvSpPr>
          <p:cNvPr id="2376" name="Google Shape;2376;p1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377" name="Google Shape;2377;p1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383" name="Google Shape;2383;p143"/>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2384" name="Google Shape;2384;p143"/>
          <p:cNvSpPr txBox="1"/>
          <p:nvPr>
            <p:ph idx="4294967295" type="body"/>
          </p:nvPr>
        </p:nvSpPr>
        <p:spPr>
          <a:xfrm>
            <a:off x="0" y="109538"/>
            <a:ext cx="7543800" cy="649287"/>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1400"/>
              <a:t>    </a:t>
            </a:r>
            <a:r>
              <a:rPr b="1" lang="en-US" sz="3200">
                <a:solidFill>
                  <a:srgbClr val="002060"/>
                </a:solidFill>
              </a:rPr>
              <a:t>NAT – Address Translation</a:t>
            </a:r>
            <a:endParaRPr b="1" sz="1400">
              <a:solidFill>
                <a:srgbClr val="002060"/>
              </a:solidFill>
            </a:endParaRPr>
          </a:p>
        </p:txBody>
      </p:sp>
      <p:pic>
        <p:nvPicPr>
          <p:cNvPr id="2385" name="Google Shape;2385;p143"/>
          <p:cNvPicPr preferRelativeResize="0"/>
          <p:nvPr/>
        </p:nvPicPr>
        <p:blipFill rotWithShape="1">
          <a:blip r:embed="rId3">
            <a:alphaModFix/>
          </a:blip>
          <a:srcRect b="0" l="0" r="0" t="0"/>
          <a:stretch/>
        </p:blipFill>
        <p:spPr>
          <a:xfrm>
            <a:off x="109539" y="734438"/>
            <a:ext cx="8843542" cy="3626102"/>
          </a:xfrm>
          <a:prstGeom prst="rect">
            <a:avLst/>
          </a:prstGeom>
          <a:noFill/>
          <a:ln>
            <a:noFill/>
          </a:ln>
        </p:spPr>
      </p:pic>
      <p:cxnSp>
        <p:nvCxnSpPr>
          <p:cNvPr id="2386" name="Google Shape;2386;p14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87" name="Google Shape;2387;p1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88" name="Google Shape;2388;p1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89" name="Google Shape;2389;p1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90" name="Google Shape;2390;p143"/>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
        <p:nvSpPr>
          <p:cNvPr id="2391" name="Google Shape;2391;p1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392" name="Google Shape;2392;p1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398" name="Google Shape;2398;p144"/>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2399" name="Google Shape;2399;p144"/>
          <p:cNvSpPr txBox="1"/>
          <p:nvPr>
            <p:ph idx="4294967295" type="body"/>
          </p:nvPr>
        </p:nvSpPr>
        <p:spPr>
          <a:xfrm>
            <a:off x="0" y="1827213"/>
            <a:ext cx="7543800" cy="3017837"/>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a:t>    </a:t>
            </a:r>
            <a:endParaRPr b="1">
              <a:solidFill>
                <a:srgbClr val="002060"/>
              </a:solidFill>
            </a:endParaRPr>
          </a:p>
        </p:txBody>
      </p:sp>
      <p:pic>
        <p:nvPicPr>
          <p:cNvPr id="2400" name="Google Shape;2400;p144"/>
          <p:cNvPicPr preferRelativeResize="0"/>
          <p:nvPr/>
        </p:nvPicPr>
        <p:blipFill rotWithShape="1">
          <a:blip r:embed="rId3">
            <a:alphaModFix/>
          </a:blip>
          <a:srcRect b="0" l="0" r="0" t="0"/>
          <a:stretch/>
        </p:blipFill>
        <p:spPr>
          <a:xfrm>
            <a:off x="668847" y="801384"/>
            <a:ext cx="7740515" cy="3739794"/>
          </a:xfrm>
          <a:prstGeom prst="rect">
            <a:avLst/>
          </a:prstGeom>
          <a:noFill/>
          <a:ln>
            <a:noFill/>
          </a:ln>
        </p:spPr>
      </p:pic>
      <p:sp>
        <p:nvSpPr>
          <p:cNvPr id="2401" name="Google Shape;2401;p144"/>
          <p:cNvSpPr txBox="1"/>
          <p:nvPr/>
        </p:nvSpPr>
        <p:spPr>
          <a:xfrm>
            <a:off x="1613043" y="214952"/>
            <a:ext cx="543502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B050"/>
                </a:solidFill>
                <a:latin typeface="Arial"/>
                <a:ea typeface="Arial"/>
                <a:cs typeface="Arial"/>
                <a:sym typeface="Arial"/>
              </a:rPr>
              <a:t>NAT – Network Address Translation</a:t>
            </a:r>
            <a:endParaRPr b="1" i="0" sz="2400" u="none" cap="none" strike="noStrike">
              <a:solidFill>
                <a:srgbClr val="00B050"/>
              </a:solidFill>
              <a:latin typeface="Arial"/>
              <a:ea typeface="Arial"/>
              <a:cs typeface="Arial"/>
              <a:sym typeface="Arial"/>
            </a:endParaRPr>
          </a:p>
        </p:txBody>
      </p:sp>
      <p:cxnSp>
        <p:nvCxnSpPr>
          <p:cNvPr id="2402" name="Google Shape;2402;p14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03" name="Google Shape;2403;p1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04" name="Google Shape;2404;p1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05" name="Google Shape;2405;p1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06" name="Google Shape;2406;p144"/>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
        <p:nvSpPr>
          <p:cNvPr id="2407" name="Google Shape;2407;p1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408" name="Google Shape;2408;p1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1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1 Kyung Hee University Chapter 19 Network Layer: Logical Addressing. - ppt  download" id="2414" name="Google Shape;2414;p145"/>
          <p:cNvPicPr preferRelativeResize="0"/>
          <p:nvPr/>
        </p:nvPicPr>
        <p:blipFill rotWithShape="1">
          <a:blip r:embed="rId3">
            <a:alphaModFix/>
          </a:blip>
          <a:srcRect b="0" l="0" r="0" t="0"/>
          <a:stretch/>
        </p:blipFill>
        <p:spPr>
          <a:xfrm>
            <a:off x="708420" y="93060"/>
            <a:ext cx="8196590" cy="4605146"/>
          </a:xfrm>
          <a:prstGeom prst="rect">
            <a:avLst/>
          </a:prstGeom>
          <a:noFill/>
          <a:ln>
            <a:noFill/>
          </a:ln>
        </p:spPr>
      </p:pic>
      <p:cxnSp>
        <p:nvCxnSpPr>
          <p:cNvPr id="2415" name="Google Shape;2415;p14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16" name="Google Shape;2416;p1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17" name="Google Shape;2417;p1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18" name="Google Shape;2418;p1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19" name="Google Shape;2419;p145"/>
          <p:cNvPicPr preferRelativeResize="0"/>
          <p:nvPr/>
        </p:nvPicPr>
        <p:blipFill rotWithShape="1">
          <a:blip r:embed="rId4">
            <a:alphaModFix/>
          </a:blip>
          <a:srcRect b="0" l="0" r="0" t="0"/>
          <a:stretch/>
        </p:blipFill>
        <p:spPr>
          <a:xfrm>
            <a:off x="30361" y="93060"/>
            <a:ext cx="549324" cy="593311"/>
          </a:xfrm>
          <a:prstGeom prst="rect">
            <a:avLst/>
          </a:prstGeom>
          <a:noFill/>
          <a:ln>
            <a:noFill/>
          </a:ln>
        </p:spPr>
      </p:pic>
      <p:sp>
        <p:nvSpPr>
          <p:cNvPr id="2420" name="Google Shape;2420;p1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421" name="Google Shape;2421;p1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429" name="Google Shape;2429;p1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430" name="Google Shape;2430;p1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431" name="Google Shape;2431;p146"/>
          <p:cNvSpPr txBox="1"/>
          <p:nvPr>
            <p:ph idx="4294967295" type="title"/>
          </p:nvPr>
        </p:nvSpPr>
        <p:spPr>
          <a:xfrm>
            <a:off x="822960" y="131681"/>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NAT – Network Address Translation</a:t>
            </a:r>
            <a:endParaRPr b="1" sz="3200">
              <a:solidFill>
                <a:srgbClr val="002060"/>
              </a:solidFill>
              <a:latin typeface="Times New Roman"/>
              <a:ea typeface="Times New Roman"/>
              <a:cs typeface="Times New Roman"/>
              <a:sym typeface="Times New Roman"/>
            </a:endParaRPr>
          </a:p>
        </p:txBody>
      </p:sp>
      <p:pic>
        <p:nvPicPr>
          <p:cNvPr id="2432" name="Google Shape;2432;p146"/>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pic>
        <p:nvPicPr>
          <p:cNvPr descr="5-60" id="2433" name="Google Shape;2433;p146"/>
          <p:cNvPicPr preferRelativeResize="0"/>
          <p:nvPr/>
        </p:nvPicPr>
        <p:blipFill rotWithShape="1">
          <a:blip r:embed="rId4">
            <a:alphaModFix/>
          </a:blip>
          <a:srcRect b="0" l="0" r="0" t="0"/>
          <a:stretch/>
        </p:blipFill>
        <p:spPr>
          <a:xfrm>
            <a:off x="1401795" y="880409"/>
            <a:ext cx="6023549" cy="3295502"/>
          </a:xfrm>
          <a:prstGeom prst="rect">
            <a:avLst/>
          </a:prstGeom>
          <a:noFill/>
          <a:ln>
            <a:noFill/>
          </a:ln>
        </p:spPr>
      </p:pic>
      <p:sp>
        <p:nvSpPr>
          <p:cNvPr id="2434" name="Google Shape;2434;p146"/>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Network Address Translation (NAT).</a:t>
            </a:r>
            <a:endParaRPr b="0" i="0" sz="1400" u="none" cap="none" strike="noStrike">
              <a:solidFill>
                <a:srgbClr val="000000"/>
              </a:solidFill>
              <a:latin typeface="Times New Roman"/>
              <a:ea typeface="Times New Roman"/>
              <a:cs typeface="Times New Roman"/>
              <a:sym typeface="Times New Roman"/>
            </a:endParaRPr>
          </a:p>
        </p:txBody>
      </p:sp>
      <p:cxnSp>
        <p:nvCxnSpPr>
          <p:cNvPr id="2435" name="Google Shape;2435;p14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36" name="Google Shape;2436;p1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37" name="Google Shape;2437;p1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38" name="Google Shape;2438;p1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1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444" name="Google Shape;2444;p147"/>
          <p:cNvSpPr txBox="1"/>
          <p:nvPr>
            <p:ph idx="4294967295" type="title"/>
          </p:nvPr>
        </p:nvSpPr>
        <p:spPr>
          <a:xfrm>
            <a:off x="708420" y="183131"/>
            <a:ext cx="7486650" cy="457200"/>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SzPts val="1920"/>
              <a:buNone/>
            </a:pPr>
            <a:r>
              <a:rPr b="1" lang="en-US" sz="2400">
                <a:solidFill>
                  <a:srgbClr val="FF0000"/>
                </a:solidFill>
                <a:latin typeface="Times New Roman"/>
                <a:ea typeface="Times New Roman"/>
                <a:cs typeface="Times New Roman"/>
                <a:sym typeface="Times New Roman"/>
              </a:rPr>
              <a:t>Network Address Translation (NAT)</a:t>
            </a:r>
            <a:endParaRPr/>
          </a:p>
        </p:txBody>
      </p:sp>
      <p:sp>
        <p:nvSpPr>
          <p:cNvPr id="2445" name="Google Shape;2445;p147"/>
          <p:cNvSpPr txBox="1"/>
          <p:nvPr/>
        </p:nvSpPr>
        <p:spPr>
          <a:xfrm>
            <a:off x="585787" y="807763"/>
            <a:ext cx="8572500" cy="1600200"/>
          </a:xfrm>
          <a:prstGeom prst="rect">
            <a:avLst/>
          </a:prstGeom>
          <a:noFill/>
          <a:ln>
            <a:noFill/>
          </a:ln>
        </p:spPr>
        <p:txBody>
          <a:bodyPr anchorCtr="0" anchor="t" bIns="34275" lIns="68575" spcFirstLastPara="1" rIns="68575" wrap="square" tIns="34275">
            <a:noAutofit/>
          </a:bodyPr>
          <a:lstStyle/>
          <a:p>
            <a:pPr indent="-257175" lvl="0" marL="257175" marR="0" rtl="0" algn="l">
              <a:lnSpc>
                <a:spcPct val="90000"/>
              </a:lnSpc>
              <a:spcBef>
                <a:spcPts val="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Each organization gets a single (or small number of) IP addresses.</a:t>
            </a:r>
            <a:endParaRPr/>
          </a:p>
          <a:p>
            <a:pPr indent="-214313" lvl="1" marL="557213" marR="0" rtl="0" algn="l">
              <a:lnSpc>
                <a:spcPct val="90000"/>
              </a:lnSpc>
              <a:spcBef>
                <a:spcPts val="360"/>
              </a:spcBef>
              <a:spcAft>
                <a:spcPts val="0"/>
              </a:spcAft>
              <a:buClr>
                <a:srgbClr val="000000"/>
              </a:buClr>
              <a:buSzPts val="2520"/>
              <a:buFont typeface="Arial"/>
              <a:buChar char="•"/>
            </a:pPr>
            <a:r>
              <a:rPr b="0" i="0" lang="en-US" sz="1800" u="none" cap="none" strike="noStrike">
                <a:solidFill>
                  <a:srgbClr val="000000"/>
                </a:solidFill>
                <a:latin typeface="Times New Roman"/>
                <a:ea typeface="Times New Roman"/>
                <a:cs typeface="Times New Roman"/>
                <a:sym typeface="Times New Roman"/>
              </a:rPr>
              <a:t>This is used for Internet traffic only.</a:t>
            </a:r>
            <a:endParaRPr/>
          </a:p>
          <a:p>
            <a:pPr indent="-214313" lvl="1" marL="557213" marR="0" rtl="0" algn="l">
              <a:lnSpc>
                <a:spcPct val="90000"/>
              </a:lnSpc>
              <a:spcBef>
                <a:spcPts val="360"/>
              </a:spcBef>
              <a:spcAft>
                <a:spcPts val="0"/>
              </a:spcAft>
              <a:buClr>
                <a:srgbClr val="000000"/>
              </a:buClr>
              <a:buSzPts val="2520"/>
              <a:buFont typeface="Arial"/>
              <a:buChar char="•"/>
            </a:pPr>
            <a:r>
              <a:rPr b="0" i="0" lang="en-US" sz="1800" u="none" cap="none" strike="noStrike">
                <a:solidFill>
                  <a:srgbClr val="000000"/>
                </a:solidFill>
                <a:latin typeface="Times New Roman"/>
                <a:ea typeface="Times New Roman"/>
                <a:cs typeface="Times New Roman"/>
                <a:sym typeface="Times New Roman"/>
              </a:rPr>
              <a:t>For internal traffic, each host gets its own “internal” IP address.</a:t>
            </a:r>
            <a:endParaRPr/>
          </a:p>
          <a:p>
            <a:pPr indent="-214312" lvl="1" marL="557213" marR="0" rtl="0" algn="l">
              <a:lnSpc>
                <a:spcPct val="50000"/>
              </a:lnSpc>
              <a:spcBef>
                <a:spcPts val="360"/>
              </a:spcBef>
              <a:spcAft>
                <a:spcPts val="0"/>
              </a:spcAft>
              <a:buNone/>
            </a:pPr>
            <a:r>
              <a:t/>
            </a:r>
            <a:endParaRPr b="0" i="0" sz="1800" u="none" cap="none" strike="noStrike">
              <a:solidFill>
                <a:srgbClr val="0033CC"/>
              </a:solidFill>
              <a:latin typeface="Times New Roman"/>
              <a:ea typeface="Times New Roman"/>
              <a:cs typeface="Times New Roman"/>
              <a:sym typeface="Times New Roman"/>
            </a:endParaRPr>
          </a:p>
          <a:p>
            <a:pPr indent="-257175" lvl="0" marL="257175" marR="0" rtl="0" algn="l">
              <a:lnSpc>
                <a:spcPct val="90000"/>
              </a:lnSpc>
              <a:spcBef>
                <a:spcPts val="36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Three IP ranges have been declared as “private”.</a:t>
            </a:r>
            <a:endParaRPr/>
          </a:p>
          <a:p>
            <a:pPr indent="-257175" lvl="0" marL="257175" marR="0" rtl="0" algn="l">
              <a:lnSpc>
                <a:spcPct val="90000"/>
              </a:lnSpc>
              <a:spcBef>
                <a:spcPts val="36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No “private” IP address can show up on the Internet, i.e., outside the organization’s network.</a:t>
            </a:r>
            <a:endParaRPr/>
          </a:p>
          <a:p>
            <a:pPr indent="-142875" lvl="0" marL="257175" marR="0" rtl="0" algn="l">
              <a:lnSpc>
                <a:spcPct val="90000"/>
              </a:lnSpc>
              <a:spcBef>
                <a:spcPts val="360"/>
              </a:spcBef>
              <a:spcAft>
                <a:spcPts val="0"/>
              </a:spcAft>
              <a:buClr>
                <a:srgbClr val="000000"/>
              </a:buClr>
              <a:buSzPts val="1800"/>
              <a:buFont typeface="Noto Sans Symbols"/>
              <a:buNone/>
            </a:pPr>
            <a:r>
              <a:t/>
            </a:r>
            <a:endParaRPr b="0" i="0" sz="1800" u="none" cap="none" strike="noStrike">
              <a:solidFill>
                <a:srgbClr val="0033CC"/>
              </a:solidFill>
              <a:latin typeface="Times New Roman"/>
              <a:ea typeface="Times New Roman"/>
              <a:cs typeface="Times New Roman"/>
              <a:sym typeface="Times New Roman"/>
            </a:endParaRPr>
          </a:p>
          <a:p>
            <a:pPr indent="-142875" lvl="0" marL="257175"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142875" lvl="0" marL="257175"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214312" lvl="1" marL="557213" marR="0" rtl="0" algn="l">
              <a:lnSpc>
                <a:spcPct val="90000"/>
              </a:lnSpc>
              <a:spcBef>
                <a:spcPts val="36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142875" lvl="0" marL="257175"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142875" lvl="0" marL="257175"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142875" lvl="0" marL="257175"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graphicFrame>
        <p:nvGraphicFramePr>
          <p:cNvPr id="2446" name="Google Shape;2446;p147"/>
          <p:cNvGraphicFramePr/>
          <p:nvPr/>
        </p:nvGraphicFramePr>
        <p:xfrm>
          <a:off x="1955602" y="2597609"/>
          <a:ext cx="3000000" cy="3000000"/>
        </p:xfrm>
        <a:graphic>
          <a:graphicData uri="http://schemas.openxmlformats.org/drawingml/2006/table">
            <a:tbl>
              <a:tblPr bandRow="1" firstRow="1">
                <a:noFill/>
                <a:tableStyleId>{78282ACB-FD60-49D6-AB09-F6B26F37B2F0}</a:tableStyleId>
              </a:tblPr>
              <a:tblGrid>
                <a:gridCol w="4534450"/>
                <a:gridCol w="2191725"/>
              </a:tblGrid>
              <a:tr h="501625">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Range of addresses 	</a:t>
                      </a:r>
                      <a:endParaRPr sz="9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Total number </a:t>
                      </a:r>
                      <a:endParaRPr sz="900" u="none" cap="none" strike="noStrike">
                        <a:latin typeface="Times New Roman"/>
                        <a:ea typeface="Times New Roman"/>
                        <a:cs typeface="Times New Roman"/>
                        <a:sym typeface="Times New Roman"/>
                      </a:endParaRPr>
                    </a:p>
                  </a:txBody>
                  <a:tcPr marT="34300" marB="34300" marR="68575" marL="68575"/>
                </a:tc>
              </a:tr>
              <a:tr h="501625">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10.0.0.0  to  10.255.255.255 </a:t>
                      </a:r>
                      <a:endParaRPr sz="9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2</a:t>
                      </a:r>
                      <a:r>
                        <a:rPr baseline="30000" lang="en-US" sz="1800" u="none" cap="none" strike="noStrike">
                          <a:latin typeface="Times New Roman"/>
                          <a:ea typeface="Times New Roman"/>
                          <a:cs typeface="Times New Roman"/>
                          <a:sym typeface="Times New Roman"/>
                        </a:rPr>
                        <a:t>24 </a:t>
                      </a:r>
                      <a:r>
                        <a:rPr lang="en-US" sz="1800" u="none" cap="none" strike="noStrike">
                          <a:latin typeface="Times New Roman"/>
                          <a:ea typeface="Times New Roman"/>
                          <a:cs typeface="Times New Roman"/>
                          <a:sym typeface="Times New Roman"/>
                        </a:rPr>
                        <a:t>	</a:t>
                      </a:r>
                      <a:endParaRPr sz="900" u="none" cap="none" strike="noStrike">
                        <a:latin typeface="Times New Roman"/>
                        <a:ea typeface="Times New Roman"/>
                        <a:cs typeface="Times New Roman"/>
                        <a:sym typeface="Times New Roman"/>
                      </a:endParaRPr>
                    </a:p>
                  </a:txBody>
                  <a:tcPr marT="34300" marB="34300" marR="68575" marL="68575"/>
                </a:tc>
              </a:tr>
              <a:tr h="501625">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172.16.0.0  to  172.31.255.255</a:t>
                      </a:r>
                      <a:endParaRPr sz="9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2</a:t>
                      </a:r>
                      <a:r>
                        <a:rPr baseline="30000" lang="en-US" sz="1800" u="none" cap="none" strike="noStrike">
                          <a:latin typeface="Times New Roman"/>
                          <a:ea typeface="Times New Roman"/>
                          <a:cs typeface="Times New Roman"/>
                          <a:sym typeface="Times New Roman"/>
                        </a:rPr>
                        <a:t>20</a:t>
                      </a:r>
                      <a:endParaRPr sz="900" u="none" cap="none" strike="noStrike">
                        <a:latin typeface="Times New Roman"/>
                        <a:ea typeface="Times New Roman"/>
                        <a:cs typeface="Times New Roman"/>
                        <a:sym typeface="Times New Roman"/>
                      </a:endParaRPr>
                    </a:p>
                  </a:txBody>
                  <a:tcPr marT="34300" marB="34300" marR="68575" marL="68575"/>
                </a:tc>
              </a:tr>
              <a:tr h="501625">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192.168.0.0  to  192.168.255.255 </a:t>
                      </a:r>
                      <a:endParaRPr sz="9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l">
                        <a:lnSpc>
                          <a:spcPct val="115000"/>
                        </a:lnSpc>
                        <a:spcBef>
                          <a:spcPts val="0"/>
                        </a:spcBef>
                        <a:spcAft>
                          <a:spcPts val="0"/>
                        </a:spcAft>
                        <a:buNone/>
                      </a:pPr>
                      <a:r>
                        <a:rPr lang="en-US" sz="1800" u="none" cap="none" strike="noStrike">
                          <a:latin typeface="Times New Roman"/>
                          <a:ea typeface="Times New Roman"/>
                          <a:cs typeface="Times New Roman"/>
                          <a:sym typeface="Times New Roman"/>
                        </a:rPr>
                        <a:t>2</a:t>
                      </a:r>
                      <a:r>
                        <a:rPr baseline="30000" lang="en-US" sz="1800" u="none" cap="none" strike="noStrike">
                          <a:latin typeface="Times New Roman"/>
                          <a:ea typeface="Times New Roman"/>
                          <a:cs typeface="Times New Roman"/>
                          <a:sym typeface="Times New Roman"/>
                        </a:rPr>
                        <a:t>16</a:t>
                      </a:r>
                      <a:endParaRPr sz="900" u="none" cap="none" strike="noStrike">
                        <a:latin typeface="Times New Roman"/>
                        <a:ea typeface="Times New Roman"/>
                        <a:cs typeface="Times New Roman"/>
                        <a:sym typeface="Times New Roman"/>
                      </a:endParaRPr>
                    </a:p>
                  </a:txBody>
                  <a:tcPr marT="34300" marB="34300" marR="68575" marL="68575"/>
                </a:tc>
              </a:tr>
            </a:tbl>
          </a:graphicData>
        </a:graphic>
      </p:graphicFrame>
      <p:sp>
        <p:nvSpPr>
          <p:cNvPr id="2447" name="Google Shape;2447;p1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448" name="Google Shape;2448;p1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449" name="Google Shape;2449;p14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50" name="Google Shape;2450;p1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51" name="Google Shape;2451;p1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52" name="Google Shape;2452;p1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53" name="Google Shape;2453;p147"/>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2459" name="Google Shape;2459;p148"/>
          <p:cNvPicPr preferRelativeResize="0"/>
          <p:nvPr>
            <p:ph idx="4294967295" type="body"/>
          </p:nvPr>
        </p:nvPicPr>
        <p:blipFill rotWithShape="1">
          <a:blip r:embed="rId3">
            <a:alphaModFix/>
          </a:blip>
          <a:srcRect b="0" l="0" r="0" t="0"/>
          <a:stretch/>
        </p:blipFill>
        <p:spPr>
          <a:xfrm>
            <a:off x="2229670" y="2183606"/>
            <a:ext cx="5497512" cy="2514600"/>
          </a:xfrm>
          <a:prstGeom prst="rect">
            <a:avLst/>
          </a:prstGeom>
          <a:noFill/>
          <a:ln>
            <a:noFill/>
          </a:ln>
        </p:spPr>
      </p:pic>
      <p:sp>
        <p:nvSpPr>
          <p:cNvPr id="2460" name="Google Shape;2460;p148"/>
          <p:cNvSpPr/>
          <p:nvPr/>
        </p:nvSpPr>
        <p:spPr>
          <a:xfrm>
            <a:off x="463154" y="791111"/>
            <a:ext cx="8458200" cy="1323439"/>
          </a:xfrm>
          <a:prstGeom prst="rect">
            <a:avLst/>
          </a:prstGeom>
          <a:noFill/>
          <a:ln>
            <a:noFill/>
          </a:ln>
        </p:spPr>
        <p:txBody>
          <a:bodyPr anchorCtr="0" anchor="t" bIns="45700" lIns="91425" spcFirstLastPara="1" rIns="91425" wrap="square" tIns="45700">
            <a:spAutoFit/>
          </a:bodyPr>
          <a:lstStyle/>
          <a:p>
            <a:pPr indent="-257175" lvl="0" marL="257175" marR="0" rtl="0" algn="l">
              <a:lnSpc>
                <a:spcPct val="9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NAT does not allow multiple private hosts to use a single public IP address.</a:t>
            </a:r>
            <a:endParaRPr/>
          </a:p>
          <a:p>
            <a:pPr indent="-257175" lvl="0" marL="257175" marR="0" rtl="0" algn="l">
              <a:lnSpc>
                <a:spcPct val="90000"/>
              </a:lnSpc>
              <a:spcBef>
                <a:spcPts val="40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Basic NAT works as one-to-one  mapping.</a:t>
            </a:r>
            <a:endParaRPr/>
          </a:p>
          <a:p>
            <a:pPr indent="-257175" lvl="0" marL="257175" marR="0" rtl="0" algn="l">
              <a:lnSpc>
                <a:spcPct val="90000"/>
              </a:lnSpc>
              <a:spcBef>
                <a:spcPts val="40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Use  </a:t>
            </a:r>
            <a:r>
              <a:rPr b="1" i="0" lang="en-US" sz="2000" u="none" cap="none" strike="noStrike">
                <a:solidFill>
                  <a:srgbClr val="000000"/>
                </a:solidFill>
                <a:latin typeface="Times New Roman"/>
                <a:ea typeface="Times New Roman"/>
                <a:cs typeface="Times New Roman"/>
                <a:sym typeface="Times New Roman"/>
              </a:rPr>
              <a:t>NAPT</a:t>
            </a:r>
            <a:r>
              <a:rPr b="0" i="0" lang="en-US" sz="2000" u="none" cap="none" strike="noStrike">
                <a:solidFill>
                  <a:srgbClr val="000000"/>
                </a:solidFill>
                <a:latin typeface="Times New Roman"/>
                <a:ea typeface="Times New Roman"/>
                <a:cs typeface="Times New Roman"/>
                <a:sym typeface="Times New Roman"/>
              </a:rPr>
              <a:t> ( Network Address Port Translation): many to one address translation</a:t>
            </a:r>
            <a:endParaRPr/>
          </a:p>
        </p:txBody>
      </p:sp>
      <p:sp>
        <p:nvSpPr>
          <p:cNvPr id="2461" name="Google Shape;2461;p1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462" name="Google Shape;2462;p1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463" name="Google Shape;2463;p14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64" name="Google Shape;2464;p1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65" name="Google Shape;2465;p1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66" name="Google Shape;2466;p1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67" name="Google Shape;2467;p148"/>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descr="http://1.bp.blogspot.com/-a84QEe0u5eA/UMH9Bz4xuEI/AAAAAAAAAOM/hBKQ0vtfucY/s1600/Network+Address+Translation.png" id="2473" name="Google Shape;2473;p149"/>
          <p:cNvPicPr preferRelativeResize="0"/>
          <p:nvPr/>
        </p:nvPicPr>
        <p:blipFill rotWithShape="1">
          <a:blip r:embed="rId3">
            <a:alphaModFix/>
          </a:blip>
          <a:srcRect b="13655" l="9837" r="3085" t="20704"/>
          <a:stretch/>
        </p:blipFill>
        <p:spPr>
          <a:xfrm>
            <a:off x="904352" y="804620"/>
            <a:ext cx="8018584" cy="3746954"/>
          </a:xfrm>
          <a:prstGeom prst="rect">
            <a:avLst/>
          </a:prstGeom>
          <a:noFill/>
          <a:ln>
            <a:noFill/>
          </a:ln>
        </p:spPr>
      </p:pic>
      <p:sp>
        <p:nvSpPr>
          <p:cNvPr id="2474" name="Google Shape;2474;p149"/>
          <p:cNvSpPr/>
          <p:nvPr/>
        </p:nvSpPr>
        <p:spPr>
          <a:xfrm>
            <a:off x="835355" y="150966"/>
            <a:ext cx="7987097" cy="535531"/>
          </a:xfrm>
          <a:prstGeom prst="rect">
            <a:avLst/>
          </a:prstGeom>
          <a:noFill/>
          <a:ln>
            <a:noFill/>
          </a:ln>
        </p:spPr>
        <p:txBody>
          <a:bodyPr anchorCtr="0" anchor="t" bIns="45700" lIns="91425" spcFirstLastPara="1" rIns="91425" wrap="square" tIns="45700">
            <a:spAutoFit/>
          </a:bodyPr>
          <a:lstStyle/>
          <a:p>
            <a:pPr indent="0" lvl="2" marL="0" marR="0" rtl="0" algn="l">
              <a:lnSpc>
                <a:spcPct val="9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College Public IP Address: </a:t>
            </a:r>
            <a:r>
              <a:rPr b="1" i="0" lang="en-US" sz="3200" u="none" cap="none" strike="noStrike">
                <a:solidFill>
                  <a:srgbClr val="000000"/>
                </a:solidFill>
                <a:latin typeface="Times New Roman"/>
                <a:ea typeface="Times New Roman"/>
                <a:cs typeface="Times New Roman"/>
                <a:sym typeface="Times New Roman"/>
              </a:rPr>
              <a:t>103.96.41.130</a:t>
            </a:r>
            <a:endParaRPr/>
          </a:p>
        </p:txBody>
      </p:sp>
      <p:sp>
        <p:nvSpPr>
          <p:cNvPr id="2475" name="Google Shape;2475;p1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476" name="Google Shape;2476;p1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477" name="Google Shape;2477;p14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478" name="Google Shape;2478;p1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79" name="Google Shape;2479;p1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80" name="Google Shape;2480;p1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81" name="Google Shape;2481;p149"/>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5"/>
          <p:cNvSpPr txBox="1"/>
          <p:nvPr>
            <p:ph idx="10" type="dt"/>
          </p:nvPr>
        </p:nvSpPr>
        <p:spPr>
          <a:xfrm>
            <a:off x="822960" y="479781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81" name="Google Shape;281;p15"/>
          <p:cNvSpPr txBox="1"/>
          <p:nvPr>
            <p:ph idx="11" type="ftr"/>
          </p:nvPr>
        </p:nvSpPr>
        <p:spPr>
          <a:xfrm>
            <a:off x="2764639" y="479781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82" name="Google Shape;282;p15"/>
          <p:cNvSpPr txBox="1"/>
          <p:nvPr>
            <p:ph idx="12" type="sldNum"/>
          </p:nvPr>
        </p:nvSpPr>
        <p:spPr>
          <a:xfrm>
            <a:off x="7425344" y="479781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3" name="Google Shape;283;p15"/>
          <p:cNvSpPr txBox="1"/>
          <p:nvPr>
            <p:ph idx="4294967295" type="title"/>
          </p:nvPr>
        </p:nvSpPr>
        <p:spPr>
          <a:xfrm>
            <a:off x="1112570" y="215088"/>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Network Layer</a:t>
            </a:r>
            <a:endParaRPr>
              <a:latin typeface="Times New Roman"/>
              <a:ea typeface="Times New Roman"/>
              <a:cs typeface="Times New Roman"/>
              <a:sym typeface="Times New Roman"/>
            </a:endParaRPr>
          </a:p>
        </p:txBody>
      </p:sp>
      <p:sp>
        <p:nvSpPr>
          <p:cNvPr id="284" name="Google Shape;284;p15"/>
          <p:cNvSpPr txBox="1"/>
          <p:nvPr>
            <p:ph idx="4294967295" type="body"/>
          </p:nvPr>
        </p:nvSpPr>
        <p:spPr>
          <a:xfrm>
            <a:off x="343267" y="450760"/>
            <a:ext cx="8459845" cy="3898152"/>
          </a:xfrm>
          <a:prstGeom prst="rect">
            <a:avLst/>
          </a:prstGeom>
          <a:noFill/>
          <a:ln>
            <a:noFill/>
          </a:ln>
        </p:spPr>
        <p:txBody>
          <a:bodyPr anchorCtr="0" anchor="t" bIns="34275" lIns="0" spcFirstLastPara="1" rIns="0" wrap="square" tIns="34275">
            <a:noAutofit/>
          </a:bodyPr>
          <a:lstStyle/>
          <a:p>
            <a:pPr indent="-95250" lvl="0" marL="457200" rtl="0" algn="l">
              <a:lnSpc>
                <a:spcPct val="100000"/>
              </a:lnSpc>
              <a:spcBef>
                <a:spcPts val="900"/>
              </a:spcBef>
              <a:spcAft>
                <a:spcPts val="0"/>
              </a:spcAft>
              <a:buSzPts val="1500"/>
              <a:buChar char=" "/>
            </a:pPr>
            <a:r>
              <a:rPr b="1" lang="en-US" sz="2800">
                <a:solidFill>
                  <a:srgbClr val="002060"/>
                </a:solidFill>
                <a:latin typeface="Times New Roman"/>
                <a:ea typeface="Times New Roman"/>
                <a:cs typeface="Times New Roman"/>
                <a:sym typeface="Times New Roman"/>
              </a:rPr>
              <a:t>Routing:</a:t>
            </a:r>
            <a:r>
              <a:rPr lang="en-US" sz="2800">
                <a:solidFill>
                  <a:srgbClr val="002060"/>
                </a:solidFill>
                <a:latin typeface="Times New Roman"/>
                <a:ea typeface="Times New Roman"/>
                <a:cs typeface="Times New Roman"/>
                <a:sym typeface="Times New Roman"/>
              </a:rPr>
              <a:t> </a:t>
            </a:r>
            <a:endParaRPr sz="2800">
              <a:solidFill>
                <a:srgbClr val="002060"/>
              </a:solidFill>
              <a:latin typeface="Times New Roman"/>
              <a:ea typeface="Times New Roman"/>
              <a:cs typeface="Times New Roman"/>
              <a:sym typeface="Times New Roman"/>
            </a:endParaRPr>
          </a:p>
          <a:p>
            <a:pPr indent="-95250" lvl="0" marL="457200" rtl="0" algn="l">
              <a:lnSpc>
                <a:spcPct val="100000"/>
              </a:lnSpc>
              <a:spcBef>
                <a:spcPts val="900"/>
              </a:spcBef>
              <a:spcAft>
                <a:spcPts val="0"/>
              </a:spcAft>
              <a:buSzPts val="1500"/>
              <a:buChar char=" "/>
            </a:pPr>
            <a:r>
              <a:rPr lang="en-US" sz="2000">
                <a:latin typeface="Times New Roman"/>
                <a:ea typeface="Times New Roman"/>
                <a:cs typeface="Times New Roman"/>
                <a:sym typeface="Times New Roman"/>
              </a:rPr>
              <a:t>The network layer protocols determine </a:t>
            </a:r>
            <a:r>
              <a:rPr lang="en-US" sz="2000">
                <a:solidFill>
                  <a:srgbClr val="FF0000"/>
                </a:solidFill>
                <a:latin typeface="Times New Roman"/>
                <a:ea typeface="Times New Roman"/>
                <a:cs typeface="Times New Roman"/>
                <a:sym typeface="Times New Roman"/>
              </a:rPr>
              <a:t>which route is suitable from source to destination. </a:t>
            </a:r>
            <a:r>
              <a:rPr lang="en-US" sz="2000">
                <a:latin typeface="Times New Roman"/>
                <a:ea typeface="Times New Roman"/>
                <a:cs typeface="Times New Roman"/>
                <a:sym typeface="Times New Roman"/>
              </a:rPr>
              <a:t>This function of the network layer is known as routing.</a:t>
            </a:r>
            <a:endParaRPr/>
          </a:p>
          <a:p>
            <a:pPr indent="-95250" lvl="0" marL="457200" rtl="0" algn="l">
              <a:lnSpc>
                <a:spcPct val="100000"/>
              </a:lnSpc>
              <a:spcBef>
                <a:spcPts val="900"/>
              </a:spcBef>
              <a:spcAft>
                <a:spcPts val="0"/>
              </a:spcAft>
              <a:buSzPts val="1500"/>
              <a:buChar char=" "/>
            </a:pPr>
            <a:r>
              <a:rPr b="1" lang="en-US" sz="2800">
                <a:solidFill>
                  <a:srgbClr val="002060"/>
                </a:solidFill>
                <a:latin typeface="Times New Roman"/>
                <a:ea typeface="Times New Roman"/>
                <a:cs typeface="Times New Roman"/>
                <a:sym typeface="Times New Roman"/>
              </a:rPr>
              <a:t>Logical Addressing: </a:t>
            </a:r>
            <a:endParaRPr b="1" sz="2800">
              <a:solidFill>
                <a:srgbClr val="002060"/>
              </a:solidFill>
              <a:latin typeface="Times New Roman"/>
              <a:ea typeface="Times New Roman"/>
              <a:cs typeface="Times New Roman"/>
              <a:sym typeface="Times New Roman"/>
            </a:endParaRPr>
          </a:p>
          <a:p>
            <a:pPr indent="-95250" lvl="0" marL="457200" rtl="0" algn="l">
              <a:lnSpc>
                <a:spcPct val="10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In order </a:t>
            </a:r>
            <a:r>
              <a:rPr lang="en-US" sz="2000">
                <a:solidFill>
                  <a:srgbClr val="FF0000"/>
                </a:solidFill>
                <a:latin typeface="Times New Roman"/>
                <a:ea typeface="Times New Roman"/>
                <a:cs typeface="Times New Roman"/>
                <a:sym typeface="Times New Roman"/>
              </a:rPr>
              <a:t>to identify each device on internetwork</a:t>
            </a:r>
            <a:r>
              <a:rPr lang="en-US" sz="2000">
                <a:latin typeface="Times New Roman"/>
                <a:ea typeface="Times New Roman"/>
                <a:cs typeface="Times New Roman"/>
                <a:sym typeface="Times New Roman"/>
              </a:rPr>
              <a:t> uniquely, the network layer defines an </a:t>
            </a:r>
            <a:r>
              <a:rPr lang="en-US" sz="2000">
                <a:solidFill>
                  <a:srgbClr val="FF0000"/>
                </a:solidFill>
                <a:latin typeface="Times New Roman"/>
                <a:ea typeface="Times New Roman"/>
                <a:cs typeface="Times New Roman"/>
                <a:sym typeface="Times New Roman"/>
              </a:rPr>
              <a:t>addressing scheme</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95250" lvl="0" marL="457200" rtl="0" algn="l">
              <a:lnSpc>
                <a:spcPct val="10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The sender &amp; receiver’s IP addresses are placed in the header by the network layer. Such an address distinguishes each device uniquely and universally.</a:t>
            </a:r>
            <a:endParaRPr/>
          </a:p>
          <a:p>
            <a:pPr indent="-95250" lvl="0" marL="457200" rtl="0" algn="l">
              <a:lnSpc>
                <a:spcPct val="100000"/>
              </a:lnSpc>
              <a:spcBef>
                <a:spcPts val="900"/>
              </a:spcBef>
              <a:spcAft>
                <a:spcPts val="0"/>
              </a:spcAft>
              <a:buSzPts val="1500"/>
              <a:buFont typeface="Noto Sans Symbols"/>
              <a:buChar char="⮚"/>
            </a:pPr>
            <a:r>
              <a:rPr i="1" lang="en-US" sz="1800">
                <a:solidFill>
                  <a:srgbClr val="00B050"/>
                </a:solidFill>
                <a:latin typeface="Times New Roman"/>
                <a:ea typeface="Times New Roman"/>
                <a:cs typeface="Times New Roman"/>
                <a:sym typeface="Times New Roman"/>
              </a:rPr>
              <a:t>Segment </a:t>
            </a:r>
            <a:r>
              <a:rPr lang="en-US" sz="1800">
                <a:solidFill>
                  <a:srgbClr val="00B050"/>
                </a:solidFill>
                <a:latin typeface="Times New Roman"/>
                <a:ea typeface="Times New Roman"/>
                <a:cs typeface="Times New Roman"/>
                <a:sym typeface="Times New Roman"/>
              </a:rPr>
              <a:t>in Network layer is referred to as </a:t>
            </a:r>
            <a:r>
              <a:rPr b="1" lang="en-US" sz="1800">
                <a:solidFill>
                  <a:srgbClr val="FF0000"/>
                </a:solidFill>
                <a:latin typeface="Times New Roman"/>
                <a:ea typeface="Times New Roman"/>
                <a:cs typeface="Times New Roman"/>
                <a:sym typeface="Times New Roman"/>
              </a:rPr>
              <a:t>Packet</a:t>
            </a:r>
            <a:r>
              <a:rPr lang="en-US" sz="1800">
                <a:solidFill>
                  <a:srgbClr val="00B050"/>
                </a:solidFill>
                <a:latin typeface="Times New Roman"/>
                <a:ea typeface="Times New Roman"/>
                <a:cs typeface="Times New Roman"/>
                <a:sym typeface="Times New Roman"/>
              </a:rPr>
              <a:t>. </a:t>
            </a:r>
            <a:endParaRPr sz="1800">
              <a:solidFill>
                <a:srgbClr val="00B050"/>
              </a:solidFill>
              <a:latin typeface="Times New Roman"/>
              <a:ea typeface="Times New Roman"/>
              <a:cs typeface="Times New Roman"/>
              <a:sym typeface="Times New Roman"/>
            </a:endParaRPr>
          </a:p>
          <a:p>
            <a:pPr indent="-95250" lvl="0" marL="457200" rtl="0" algn="l">
              <a:lnSpc>
                <a:spcPct val="100000"/>
              </a:lnSpc>
              <a:spcBef>
                <a:spcPts val="900"/>
              </a:spcBef>
              <a:spcAft>
                <a:spcPts val="0"/>
              </a:spcAft>
              <a:buSzPts val="1500"/>
              <a:buFont typeface="Noto Sans Symbols"/>
              <a:buChar char="⮚"/>
            </a:pPr>
            <a:r>
              <a:rPr lang="en-US" sz="1800">
                <a:solidFill>
                  <a:srgbClr val="00B050"/>
                </a:solidFill>
                <a:latin typeface="Times New Roman"/>
                <a:ea typeface="Times New Roman"/>
                <a:cs typeface="Times New Roman"/>
                <a:sym typeface="Times New Roman"/>
              </a:rPr>
              <a:t>Network layer is implemented by networking devices such as </a:t>
            </a:r>
            <a:r>
              <a:rPr b="1" lang="en-US" sz="1800">
                <a:solidFill>
                  <a:srgbClr val="FF0000"/>
                </a:solidFill>
                <a:latin typeface="Times New Roman"/>
                <a:ea typeface="Times New Roman"/>
                <a:cs typeface="Times New Roman"/>
                <a:sym typeface="Times New Roman"/>
              </a:rPr>
              <a:t>routers</a:t>
            </a:r>
            <a:r>
              <a:rPr lang="en-US" sz="1800">
                <a:solidFill>
                  <a:srgbClr val="00B050"/>
                </a:solidFill>
                <a:latin typeface="Times New Roman"/>
                <a:ea typeface="Times New Roman"/>
                <a:cs typeface="Times New Roman"/>
                <a:sym typeface="Times New Roman"/>
              </a:rPr>
              <a:t>.  </a:t>
            </a:r>
            <a:endParaRPr/>
          </a:p>
        </p:txBody>
      </p:sp>
      <p:pic>
        <p:nvPicPr>
          <p:cNvPr id="285" name="Google Shape;285;p15"/>
          <p:cNvPicPr preferRelativeResize="0"/>
          <p:nvPr/>
        </p:nvPicPr>
        <p:blipFill rotWithShape="1">
          <a:blip r:embed="rId3">
            <a:alphaModFix/>
          </a:blip>
          <a:srcRect b="0" l="0" r="0" t="0"/>
          <a:stretch/>
        </p:blipFill>
        <p:spPr>
          <a:xfrm>
            <a:off x="41822" y="1"/>
            <a:ext cx="549324" cy="614043"/>
          </a:xfrm>
          <a:prstGeom prst="rect">
            <a:avLst/>
          </a:prstGeom>
          <a:noFill/>
          <a:ln>
            <a:noFill/>
          </a:ln>
        </p:spPr>
      </p:pic>
      <p:cxnSp>
        <p:nvCxnSpPr>
          <p:cNvPr id="286" name="Google Shape;286;p15"/>
          <p:cNvCxnSpPr/>
          <p:nvPr/>
        </p:nvCxnSpPr>
        <p:spPr>
          <a:xfrm flipH="1" rot="10800000">
            <a:off x="-7737" y="670311"/>
            <a:ext cx="9144000" cy="20782"/>
          </a:xfrm>
          <a:prstGeom prst="straightConnector1">
            <a:avLst/>
          </a:prstGeom>
          <a:noFill/>
          <a:ln cap="flat" cmpd="sng" w="9525">
            <a:solidFill>
              <a:srgbClr val="00B050"/>
            </a:solidFill>
            <a:prstDash val="solid"/>
            <a:round/>
            <a:headEnd len="sm" w="sm" type="none"/>
            <a:tailEnd len="sm" w="sm" type="none"/>
          </a:ln>
        </p:spPr>
      </p:cxnSp>
      <p:sp>
        <p:nvSpPr>
          <p:cNvPr id="287" name="Google Shape;287;p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8" name="Google Shape;288;p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9" name="Google Shape;289;p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1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487" name="Google Shape;2487;p150"/>
          <p:cNvSpPr txBox="1"/>
          <p:nvPr>
            <p:ph idx="4294967295" type="title"/>
          </p:nvPr>
        </p:nvSpPr>
        <p:spPr>
          <a:xfrm>
            <a:off x="974228" y="-288839"/>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Mapping</a:t>
            </a:r>
            <a:endParaRPr/>
          </a:p>
        </p:txBody>
      </p:sp>
      <p:sp>
        <p:nvSpPr>
          <p:cNvPr id="2488" name="Google Shape;2488;p150"/>
          <p:cNvSpPr txBox="1"/>
          <p:nvPr>
            <p:ph idx="4294967295" type="body"/>
          </p:nvPr>
        </p:nvSpPr>
        <p:spPr>
          <a:xfrm>
            <a:off x="668533" y="651377"/>
            <a:ext cx="8476657" cy="3788781"/>
          </a:xfrm>
          <a:prstGeom prst="rect">
            <a:avLst/>
          </a:prstGeom>
          <a:noFill/>
          <a:ln>
            <a:noFill/>
          </a:ln>
        </p:spPr>
        <p:txBody>
          <a:bodyPr anchorCtr="0" anchor="t" bIns="34275" lIns="0" spcFirstLastPara="1" rIns="0" wrap="square" tIns="34275">
            <a:normAutofit fontScale="92500"/>
          </a:bodyPr>
          <a:lstStyle/>
          <a:p>
            <a:pPr indent="-323850" lvl="0" marL="457200" rtl="0" algn="l">
              <a:lnSpc>
                <a:spcPct val="90000"/>
              </a:lnSpc>
              <a:spcBef>
                <a:spcPts val="900"/>
              </a:spcBef>
              <a:spcAft>
                <a:spcPts val="0"/>
              </a:spcAft>
              <a:buSzPct val="62370"/>
              <a:buNone/>
            </a:pPr>
            <a:r>
              <a:rPr lang="en-US" sz="2600">
                <a:solidFill>
                  <a:schemeClr val="dk1"/>
                </a:solidFill>
                <a:latin typeface="Times New Roman"/>
                <a:ea typeface="Times New Roman"/>
                <a:cs typeface="Times New Roman"/>
                <a:sym typeface="Times New Roman"/>
              </a:rPr>
              <a:t>Mapping a </a:t>
            </a:r>
            <a:r>
              <a:rPr b="1" lang="en-US" sz="2600">
                <a:solidFill>
                  <a:schemeClr val="dk1"/>
                </a:solidFill>
                <a:latin typeface="Times New Roman"/>
                <a:ea typeface="Times New Roman"/>
                <a:cs typeface="Times New Roman"/>
                <a:sym typeface="Times New Roman"/>
              </a:rPr>
              <a:t>logical address </a:t>
            </a:r>
            <a:r>
              <a:rPr lang="en-US" sz="2600">
                <a:solidFill>
                  <a:schemeClr val="dk1"/>
                </a:solidFill>
                <a:latin typeface="Times New Roman"/>
                <a:ea typeface="Times New Roman"/>
                <a:cs typeface="Times New Roman"/>
                <a:sym typeface="Times New Roman"/>
              </a:rPr>
              <a:t>to its corresponding </a:t>
            </a:r>
            <a:r>
              <a:rPr b="1" lang="en-US" sz="2600">
                <a:solidFill>
                  <a:schemeClr val="dk1"/>
                </a:solidFill>
                <a:latin typeface="Times New Roman"/>
                <a:ea typeface="Times New Roman"/>
                <a:cs typeface="Times New Roman"/>
                <a:sym typeface="Times New Roman"/>
              </a:rPr>
              <a:t>physical address.</a:t>
            </a:r>
            <a:endParaRPr b="1" sz="2600">
              <a:solidFill>
                <a:schemeClr val="dk1"/>
              </a:solidFill>
              <a:latin typeface="Times New Roman"/>
              <a:ea typeface="Times New Roman"/>
              <a:cs typeface="Times New Roman"/>
              <a:sym typeface="Times New Roman"/>
            </a:endParaRPr>
          </a:p>
          <a:p>
            <a:pPr indent="-88900" lvl="1" marL="0" rtl="0" algn="l">
              <a:lnSpc>
                <a:spcPct val="110000"/>
              </a:lnSpc>
              <a:spcBef>
                <a:spcPts val="600"/>
              </a:spcBef>
              <a:spcAft>
                <a:spcPts val="0"/>
              </a:spcAft>
              <a:buSzPct val="63063"/>
              <a:buChar char="◦"/>
            </a:pPr>
            <a:r>
              <a:rPr b="1" lang="en-US" sz="2400">
                <a:solidFill>
                  <a:srgbClr val="C00000"/>
                </a:solidFill>
                <a:latin typeface="Times New Roman"/>
                <a:ea typeface="Times New Roman"/>
                <a:cs typeface="Times New Roman"/>
                <a:sym typeface="Times New Roman"/>
              </a:rPr>
              <a:t> </a:t>
            </a:r>
            <a:r>
              <a:rPr b="1" lang="en-US" sz="3000">
                <a:solidFill>
                  <a:srgbClr val="C00000"/>
                </a:solidFill>
                <a:latin typeface="Times New Roman"/>
                <a:ea typeface="Times New Roman"/>
                <a:cs typeface="Times New Roman"/>
                <a:sym typeface="Times New Roman"/>
              </a:rPr>
              <a:t>Static Mapping:</a:t>
            </a:r>
            <a:endParaRPr b="1" sz="3000">
              <a:solidFill>
                <a:srgbClr val="C00000"/>
              </a:solidFill>
              <a:latin typeface="Times New Roman"/>
              <a:ea typeface="Times New Roman"/>
              <a:cs typeface="Times New Roman"/>
              <a:sym typeface="Times New Roman"/>
            </a:endParaRPr>
          </a:p>
          <a:p>
            <a:pPr indent="-69850" lvl="2" marL="0" rtl="0" algn="l">
              <a:lnSpc>
                <a:spcPct val="110000"/>
              </a:lnSpc>
              <a:spcBef>
                <a:spcPts val="600"/>
              </a:spcBef>
              <a:spcAft>
                <a:spcPts val="0"/>
              </a:spcAft>
              <a:buSzPct val="54054"/>
              <a:buFont typeface="Noto Sans Symbols"/>
              <a:buChar char="⮚"/>
            </a:pPr>
            <a:r>
              <a:rPr lang="en-US" sz="2200">
                <a:solidFill>
                  <a:schemeClr val="dk1"/>
                </a:solidFill>
                <a:latin typeface="Times New Roman"/>
                <a:ea typeface="Times New Roman"/>
                <a:cs typeface="Times New Roman"/>
                <a:sym typeface="Times New Roman"/>
              </a:rPr>
              <a:t>means creating a table that associates a logical address with a physical address</a:t>
            </a:r>
            <a:endParaRPr/>
          </a:p>
          <a:p>
            <a:pPr indent="-69850" lvl="2" marL="0" rtl="0" algn="l">
              <a:lnSpc>
                <a:spcPct val="110000"/>
              </a:lnSpc>
              <a:spcBef>
                <a:spcPts val="600"/>
              </a:spcBef>
              <a:spcAft>
                <a:spcPts val="0"/>
              </a:spcAft>
              <a:buSzPct val="54054"/>
              <a:buFont typeface="Noto Sans Symbols"/>
              <a:buChar char="⮚"/>
            </a:pPr>
            <a:r>
              <a:rPr lang="en-US" sz="2200">
                <a:solidFill>
                  <a:schemeClr val="dk1"/>
                </a:solidFill>
                <a:latin typeface="Times New Roman"/>
                <a:ea typeface="Times New Roman"/>
                <a:cs typeface="Times New Roman"/>
                <a:sym typeface="Times New Roman"/>
              </a:rPr>
              <a:t> need to update periodically.</a:t>
            </a:r>
            <a:endParaRPr sz="2200">
              <a:solidFill>
                <a:schemeClr val="dk1"/>
              </a:solidFill>
              <a:latin typeface="Times New Roman"/>
              <a:ea typeface="Times New Roman"/>
              <a:cs typeface="Times New Roman"/>
              <a:sym typeface="Times New Roman"/>
            </a:endParaRPr>
          </a:p>
          <a:p>
            <a:pPr indent="-88900" lvl="1" marL="0" rtl="0" algn="l">
              <a:lnSpc>
                <a:spcPct val="110000"/>
              </a:lnSpc>
              <a:spcBef>
                <a:spcPts val="600"/>
              </a:spcBef>
              <a:spcAft>
                <a:spcPts val="0"/>
              </a:spcAft>
              <a:buSzPct val="50450"/>
              <a:buChar char="◦"/>
            </a:pPr>
            <a:r>
              <a:rPr lang="en-US" sz="3000">
                <a:solidFill>
                  <a:schemeClr val="dk1"/>
                </a:solidFill>
                <a:latin typeface="Times New Roman"/>
                <a:ea typeface="Times New Roman"/>
                <a:cs typeface="Times New Roman"/>
                <a:sym typeface="Times New Roman"/>
              </a:rPr>
              <a:t> </a:t>
            </a:r>
            <a:r>
              <a:rPr b="1" lang="en-US" sz="3000">
                <a:solidFill>
                  <a:srgbClr val="C00000"/>
                </a:solidFill>
                <a:latin typeface="Times New Roman"/>
                <a:ea typeface="Times New Roman"/>
                <a:cs typeface="Times New Roman"/>
                <a:sym typeface="Times New Roman"/>
              </a:rPr>
              <a:t>Dynamic Mapping:</a:t>
            </a:r>
            <a:endParaRPr b="1" sz="3000">
              <a:solidFill>
                <a:srgbClr val="C00000"/>
              </a:solidFill>
              <a:latin typeface="Times New Roman"/>
              <a:ea typeface="Times New Roman"/>
              <a:cs typeface="Times New Roman"/>
              <a:sym typeface="Times New Roman"/>
            </a:endParaRPr>
          </a:p>
          <a:p>
            <a:pPr indent="-69850" lvl="2" marL="0" rtl="0" algn="l">
              <a:lnSpc>
                <a:spcPct val="110000"/>
              </a:lnSpc>
              <a:spcBef>
                <a:spcPts val="600"/>
              </a:spcBef>
              <a:spcAft>
                <a:spcPts val="0"/>
              </a:spcAft>
              <a:buSzPct val="54054"/>
              <a:buFont typeface="Noto Sans Symbols"/>
              <a:buChar char="⮚"/>
            </a:pPr>
            <a:r>
              <a:rPr lang="en-US" sz="2200">
                <a:solidFill>
                  <a:schemeClr val="dk1"/>
                </a:solidFill>
                <a:latin typeface="Times New Roman"/>
                <a:ea typeface="Times New Roman"/>
                <a:cs typeface="Times New Roman"/>
                <a:sym typeface="Times New Roman"/>
              </a:rPr>
              <a:t>each time a machine knows one of the two addresses (logical or physical), it can use a protocol to find the other one.</a:t>
            </a:r>
            <a:endParaRPr sz="2200">
              <a:solidFill>
                <a:schemeClr val="dk1"/>
              </a:solidFill>
              <a:latin typeface="Times New Roman"/>
              <a:ea typeface="Times New Roman"/>
              <a:cs typeface="Times New Roman"/>
              <a:sym typeface="Times New Roman"/>
            </a:endParaRPr>
          </a:p>
          <a:p>
            <a:pPr indent="-69850" lvl="2" marL="0" rtl="0" algn="l">
              <a:lnSpc>
                <a:spcPct val="110000"/>
              </a:lnSpc>
              <a:spcBef>
                <a:spcPts val="600"/>
              </a:spcBef>
              <a:spcAft>
                <a:spcPts val="0"/>
              </a:spcAft>
              <a:buSzPct val="54054"/>
              <a:buFont typeface="Noto Sans Symbols"/>
              <a:buChar char="⮚"/>
            </a:pPr>
            <a:r>
              <a:rPr lang="en-US" sz="2200">
                <a:solidFill>
                  <a:schemeClr val="dk1"/>
                </a:solidFill>
                <a:latin typeface="Times New Roman"/>
                <a:ea typeface="Times New Roman"/>
                <a:cs typeface="Times New Roman"/>
                <a:sym typeface="Times New Roman"/>
              </a:rPr>
              <a:t> </a:t>
            </a:r>
            <a:r>
              <a:rPr b="1" lang="en-US" sz="2200">
                <a:solidFill>
                  <a:srgbClr val="224F76"/>
                </a:solidFill>
                <a:latin typeface="Times New Roman"/>
                <a:ea typeface="Times New Roman"/>
                <a:cs typeface="Times New Roman"/>
                <a:sym typeface="Times New Roman"/>
              </a:rPr>
              <a:t>ARP</a:t>
            </a:r>
            <a:r>
              <a:rPr lang="en-US" sz="2200">
                <a:solidFill>
                  <a:schemeClr val="dk1"/>
                </a:solidFill>
                <a:latin typeface="Times New Roman"/>
                <a:ea typeface="Times New Roman"/>
                <a:cs typeface="Times New Roman"/>
                <a:sym typeface="Times New Roman"/>
              </a:rPr>
              <a:t> (address resolution protocol), </a:t>
            </a:r>
            <a:r>
              <a:rPr b="1" lang="en-US" sz="2200">
                <a:solidFill>
                  <a:srgbClr val="224F76"/>
                </a:solidFill>
                <a:latin typeface="Times New Roman"/>
                <a:ea typeface="Times New Roman"/>
                <a:cs typeface="Times New Roman"/>
                <a:sym typeface="Times New Roman"/>
              </a:rPr>
              <a:t>RARP</a:t>
            </a:r>
            <a:r>
              <a:rPr lang="en-US" sz="2200">
                <a:solidFill>
                  <a:schemeClr val="dk1"/>
                </a:solidFill>
                <a:latin typeface="Times New Roman"/>
                <a:ea typeface="Times New Roman"/>
                <a:cs typeface="Times New Roman"/>
                <a:sym typeface="Times New Roman"/>
              </a:rPr>
              <a:t> (reverse address resolution protocol)</a:t>
            </a:r>
            <a:endParaRPr/>
          </a:p>
          <a:p>
            <a:pPr indent="-228600" lvl="0" marL="457200" marR="0" rtl="0" algn="l">
              <a:lnSpc>
                <a:spcPct val="90000"/>
              </a:lnSpc>
              <a:spcBef>
                <a:spcPts val="900"/>
              </a:spcBef>
              <a:spcAft>
                <a:spcPts val="0"/>
              </a:spcAft>
              <a:buClr>
                <a:schemeClr val="accent1"/>
              </a:buClr>
              <a:buSzPct val="54054"/>
              <a:buFont typeface="Calibri"/>
              <a:buNone/>
            </a:pPr>
            <a:r>
              <a:t/>
            </a:r>
            <a:endParaRPr sz="3000">
              <a:solidFill>
                <a:schemeClr val="dk1"/>
              </a:solidFill>
              <a:latin typeface="Times New Roman"/>
              <a:ea typeface="Times New Roman"/>
              <a:cs typeface="Times New Roman"/>
              <a:sym typeface="Times New Roman"/>
            </a:endParaRPr>
          </a:p>
        </p:txBody>
      </p:sp>
      <p:sp>
        <p:nvSpPr>
          <p:cNvPr id="2489" name="Google Shape;2489;p1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490" name="Google Shape;2490;p1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491" name="Google Shape;2491;p150"/>
          <p:cNvCxnSpPr/>
          <p:nvPr/>
        </p:nvCxnSpPr>
        <p:spPr>
          <a:xfrm flipH="1" rot="10800000">
            <a:off x="1190" y="601817"/>
            <a:ext cx="9144000" cy="20782"/>
          </a:xfrm>
          <a:prstGeom prst="straightConnector1">
            <a:avLst/>
          </a:prstGeom>
          <a:noFill/>
          <a:ln cap="flat" cmpd="sng" w="9525">
            <a:solidFill>
              <a:srgbClr val="00B050"/>
            </a:solidFill>
            <a:prstDash val="solid"/>
            <a:round/>
            <a:headEnd len="sm" w="sm" type="none"/>
            <a:tailEnd len="sm" w="sm" type="none"/>
          </a:ln>
        </p:spPr>
      </p:cxnSp>
      <p:sp>
        <p:nvSpPr>
          <p:cNvPr id="2492" name="Google Shape;2492;p1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493" name="Google Shape;2493;p1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94" name="Google Shape;2494;p1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95" name="Google Shape;2495;p150"/>
          <p:cNvPicPr preferRelativeResize="0"/>
          <p:nvPr/>
        </p:nvPicPr>
        <p:blipFill rotWithShape="1">
          <a:blip r:embed="rId3">
            <a:alphaModFix/>
          </a:blip>
          <a:srcRect b="0" l="0" r="0" t="0"/>
          <a:stretch/>
        </p:blipFill>
        <p:spPr>
          <a:xfrm>
            <a:off x="41822" y="47020"/>
            <a:ext cx="549324" cy="5547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1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501" name="Google Shape;2501;p151"/>
          <p:cNvSpPr txBox="1"/>
          <p:nvPr>
            <p:ph idx="4294967295" type="title"/>
          </p:nvPr>
        </p:nvSpPr>
        <p:spPr>
          <a:xfrm>
            <a:off x="708420" y="76174"/>
            <a:ext cx="8593932" cy="52806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sz="1800">
                <a:solidFill>
                  <a:srgbClr val="C00000"/>
                </a:solidFill>
                <a:latin typeface="Times New Roman"/>
                <a:ea typeface="Times New Roman"/>
                <a:cs typeface="Times New Roman"/>
                <a:sym typeface="Times New Roman"/>
              </a:rPr>
              <a:t>ARP </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Address Resolution Protocol</a:t>
            </a:r>
            <a:r>
              <a:rPr lang="en-US" sz="1800">
                <a:solidFill>
                  <a:schemeClr val="dk1"/>
                </a:solidFill>
                <a:latin typeface="Times New Roman"/>
                <a:ea typeface="Times New Roman"/>
                <a:cs typeface="Times New Roman"/>
                <a:sym typeface="Times New Roman"/>
              </a:rPr>
              <a:t>) and </a:t>
            </a:r>
            <a:r>
              <a:rPr b="1" lang="en-US" sz="1800">
                <a:solidFill>
                  <a:srgbClr val="C00000"/>
                </a:solidFill>
                <a:latin typeface="Times New Roman"/>
                <a:ea typeface="Times New Roman"/>
                <a:cs typeface="Times New Roman"/>
                <a:sym typeface="Times New Roman"/>
              </a:rPr>
              <a:t>RARP</a:t>
            </a:r>
            <a:r>
              <a:rPr lang="en-US" sz="1800">
                <a:solidFill>
                  <a:schemeClr val="dk1"/>
                </a:solidFill>
                <a:latin typeface="Times New Roman"/>
                <a:ea typeface="Times New Roman"/>
                <a:cs typeface="Times New Roman"/>
                <a:sym typeface="Times New Roman"/>
              </a:rPr>
              <a:t> (Reverse Address Resolution </a:t>
            </a:r>
            <a:r>
              <a:rPr b="1" lang="en-US" sz="1800">
                <a:solidFill>
                  <a:schemeClr val="dk1"/>
                </a:solidFill>
                <a:latin typeface="Times New Roman"/>
                <a:ea typeface="Times New Roman"/>
                <a:cs typeface="Times New Roman"/>
                <a:sym typeface="Times New Roman"/>
              </a:rPr>
              <a:t>Protocol</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2502" name="Google Shape;2502;p151"/>
          <p:cNvSpPr txBox="1"/>
          <p:nvPr>
            <p:ph idx="4294967295" type="body"/>
          </p:nvPr>
        </p:nvSpPr>
        <p:spPr>
          <a:xfrm>
            <a:off x="316483" y="677553"/>
            <a:ext cx="8686839" cy="3394075"/>
          </a:xfrm>
          <a:prstGeom prst="rect">
            <a:avLst/>
          </a:prstGeom>
          <a:noFill/>
          <a:ln>
            <a:noFill/>
          </a:ln>
        </p:spPr>
        <p:txBody>
          <a:bodyPr anchorCtr="0" anchor="t" bIns="34275" lIns="0" spcFirstLastPara="1" rIns="0" wrap="square" tIns="34275">
            <a:normAutofit/>
          </a:bodyPr>
          <a:lstStyle/>
          <a:p>
            <a:pPr indent="-323850" lvl="0" marL="457200" rtl="0" algn="just">
              <a:lnSpc>
                <a:spcPct val="90000"/>
              </a:lnSpc>
              <a:spcBef>
                <a:spcPts val="900"/>
              </a:spcBef>
              <a:spcAft>
                <a:spcPts val="0"/>
              </a:spcAft>
              <a:buClr>
                <a:schemeClr val="dk1"/>
              </a:buClr>
              <a:buSzPts val="4200"/>
              <a:buChar char=" "/>
            </a:pPr>
            <a:r>
              <a:rPr lang="en-US" sz="2800">
                <a:solidFill>
                  <a:schemeClr val="dk1"/>
                </a:solidFill>
                <a:latin typeface="Times New Roman"/>
                <a:ea typeface="Times New Roman"/>
                <a:cs typeface="Times New Roman"/>
                <a:sym typeface="Times New Roman"/>
              </a:rPr>
              <a:t>The logical addresses in TCP/IP protocol suite are IP addresses.</a:t>
            </a:r>
            <a:endParaRPr sz="2800">
              <a:solidFill>
                <a:schemeClr val="dk1"/>
              </a:solidFill>
              <a:latin typeface="Times New Roman"/>
              <a:ea typeface="Times New Roman"/>
              <a:cs typeface="Times New Roman"/>
              <a:sym typeface="Times New Roman"/>
            </a:endParaRPr>
          </a:p>
          <a:p>
            <a:pPr indent="-323850" lvl="0" marL="457200" rtl="0" algn="just">
              <a:lnSpc>
                <a:spcPct val="90000"/>
              </a:lnSpc>
              <a:spcBef>
                <a:spcPts val="900"/>
              </a:spcBef>
              <a:spcAft>
                <a:spcPts val="0"/>
              </a:spcAft>
              <a:buClr>
                <a:schemeClr val="dk1"/>
              </a:buClr>
              <a:buSzPts val="4200"/>
              <a:buChar char=" "/>
            </a:pPr>
            <a:r>
              <a:rPr lang="en-US" sz="2800">
                <a:solidFill>
                  <a:schemeClr val="dk1"/>
                </a:solidFill>
                <a:latin typeface="Times New Roman"/>
                <a:ea typeface="Times New Roman"/>
                <a:cs typeface="Times New Roman"/>
                <a:sym typeface="Times New Roman"/>
              </a:rPr>
              <a:t> Physical address is usually implemented in hardware.</a:t>
            </a:r>
            <a:endParaRPr sz="2800">
              <a:solidFill>
                <a:schemeClr val="dk1"/>
              </a:solidFill>
              <a:latin typeface="Times New Roman"/>
              <a:ea typeface="Times New Roman"/>
              <a:cs typeface="Times New Roman"/>
              <a:sym typeface="Times New Roman"/>
            </a:endParaRPr>
          </a:p>
          <a:p>
            <a:pPr indent="0" lvl="1" marL="342900" rtl="0" algn="just">
              <a:lnSpc>
                <a:spcPct val="90000"/>
              </a:lnSpc>
              <a:spcBef>
                <a:spcPts val="200"/>
              </a:spcBef>
              <a:spcAft>
                <a:spcPts val="0"/>
              </a:spcAft>
              <a:buClr>
                <a:schemeClr val="dk1"/>
              </a:buClr>
              <a:buSzPts val="4200"/>
              <a:buNone/>
            </a:pPr>
            <a:r>
              <a:rPr lang="en-US" sz="2800">
                <a:solidFill>
                  <a:schemeClr val="dk1"/>
                </a:solidFill>
                <a:latin typeface="Times New Roman"/>
                <a:ea typeface="Times New Roman"/>
                <a:cs typeface="Times New Roman"/>
                <a:sym typeface="Times New Roman"/>
              </a:rPr>
              <a:t> Ex:  48-bit MAC addresses in Ethernet is imprinted on the NIC installed in the host.</a:t>
            </a:r>
            <a:endParaRPr/>
          </a:p>
          <a:p>
            <a:pPr indent="-228600" lvl="0" marL="457200" rtl="0" algn="just">
              <a:lnSpc>
                <a:spcPct val="90000"/>
              </a:lnSpc>
              <a:spcBef>
                <a:spcPts val="900"/>
              </a:spcBef>
              <a:spcAft>
                <a:spcPts val="0"/>
              </a:spcAft>
              <a:buSzPts val="1500"/>
              <a:buNone/>
            </a:pPr>
            <a:r>
              <a:t/>
            </a:r>
            <a:endParaRPr sz="2800">
              <a:solidFill>
                <a:schemeClr val="dk1"/>
              </a:solidFill>
              <a:latin typeface="Times New Roman"/>
              <a:ea typeface="Times New Roman"/>
              <a:cs typeface="Times New Roman"/>
              <a:sym typeface="Times New Roman"/>
            </a:endParaRPr>
          </a:p>
        </p:txBody>
      </p:sp>
      <p:sp>
        <p:nvSpPr>
          <p:cNvPr id="2503" name="Google Shape;2503;p1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504" name="Google Shape;2504;p1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505" name="Google Shape;2505;p15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06" name="Google Shape;2506;p1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507" name="Google Shape;2507;p1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08" name="Google Shape;2508;p1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09" name="Google Shape;2509;p151"/>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transition>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1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2515" name="Google Shape;2515;p152"/>
          <p:cNvSpPr txBox="1"/>
          <p:nvPr>
            <p:ph idx="4294967295" type="title"/>
          </p:nvPr>
        </p:nvSpPr>
        <p:spPr>
          <a:xfrm>
            <a:off x="708420" y="15950"/>
            <a:ext cx="8435580" cy="593725"/>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r>
              <a:rPr b="1" lang="en-US">
                <a:solidFill>
                  <a:srgbClr val="C00000"/>
                </a:solidFill>
                <a:latin typeface="Times New Roman"/>
                <a:ea typeface="Times New Roman"/>
                <a:cs typeface="Times New Roman"/>
                <a:sym typeface="Times New Roman"/>
              </a:rPr>
              <a:t>ARP</a:t>
            </a:r>
            <a:r>
              <a:rPr lang="en-US"/>
              <a:t> (</a:t>
            </a:r>
            <a:r>
              <a:rPr lang="en-US">
                <a:solidFill>
                  <a:schemeClr val="dk1"/>
                </a:solidFill>
                <a:latin typeface="Times New Roman"/>
                <a:ea typeface="Times New Roman"/>
                <a:cs typeface="Times New Roman"/>
                <a:sym typeface="Times New Roman"/>
              </a:rPr>
              <a:t>Address Resolution Protocol)</a:t>
            </a:r>
            <a:r>
              <a:rPr lang="en-US"/>
              <a:t> Operation</a:t>
            </a:r>
            <a:endParaRPr/>
          </a:p>
        </p:txBody>
      </p:sp>
      <p:pic>
        <p:nvPicPr>
          <p:cNvPr id="2516" name="Google Shape;2516;p152"/>
          <p:cNvPicPr preferRelativeResize="0"/>
          <p:nvPr/>
        </p:nvPicPr>
        <p:blipFill rotWithShape="1">
          <a:blip r:embed="rId3">
            <a:alphaModFix/>
          </a:blip>
          <a:srcRect b="0" l="0" r="0" t="0"/>
          <a:stretch/>
        </p:blipFill>
        <p:spPr>
          <a:xfrm>
            <a:off x="1129752" y="881070"/>
            <a:ext cx="7883619" cy="3783946"/>
          </a:xfrm>
          <a:prstGeom prst="rect">
            <a:avLst/>
          </a:prstGeom>
          <a:noFill/>
          <a:ln>
            <a:noFill/>
          </a:ln>
        </p:spPr>
      </p:pic>
      <p:sp>
        <p:nvSpPr>
          <p:cNvPr id="2517" name="Google Shape;2517;p1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518" name="Google Shape;2518;p1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519" name="Google Shape;2519;p15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20" name="Google Shape;2520;p1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521" name="Google Shape;2521;p1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22" name="Google Shape;2522;p1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23" name="Google Shape;2523;p152"/>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pic>
        <p:nvPicPr>
          <p:cNvPr id="2524" name="Google Shape;2524;p152"/>
          <p:cNvPicPr preferRelativeResize="0"/>
          <p:nvPr/>
        </p:nvPicPr>
        <p:blipFill rotWithShape="1">
          <a:blip r:embed="rId5">
            <a:alphaModFix/>
          </a:blip>
          <a:srcRect b="0" l="0" r="0" t="0"/>
          <a:stretch/>
        </p:blipFill>
        <p:spPr>
          <a:xfrm>
            <a:off x="4297561" y="347359"/>
            <a:ext cx="1181100" cy="533400"/>
          </a:xfrm>
          <a:prstGeom prst="rect">
            <a:avLst/>
          </a:prstGeom>
          <a:noFill/>
          <a:ln>
            <a:noFill/>
          </a:ln>
        </p:spPr>
      </p:pic>
      <p:pic>
        <p:nvPicPr>
          <p:cNvPr id="2525" name="Google Shape;2525;p152"/>
          <p:cNvPicPr preferRelativeResize="0"/>
          <p:nvPr/>
        </p:nvPicPr>
        <p:blipFill rotWithShape="1">
          <a:blip r:embed="rId6">
            <a:alphaModFix/>
          </a:blip>
          <a:srcRect b="0" l="0" r="0" t="0"/>
          <a:stretch/>
        </p:blipFill>
        <p:spPr>
          <a:xfrm>
            <a:off x="7322040" y="2364469"/>
            <a:ext cx="1190625" cy="6096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1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(CET2005B)       SY BTech    Semester-3               2022-23</a:t>
            </a:r>
            <a:endParaRPr>
              <a:latin typeface="Times New Roman"/>
              <a:ea typeface="Times New Roman"/>
              <a:cs typeface="Times New Roman"/>
              <a:sym typeface="Times New Roman"/>
            </a:endParaRPr>
          </a:p>
        </p:txBody>
      </p:sp>
      <p:sp>
        <p:nvSpPr>
          <p:cNvPr id="2531" name="Google Shape;2531;p153"/>
          <p:cNvSpPr txBox="1"/>
          <p:nvPr>
            <p:ph idx="4294967295" type="title"/>
          </p:nvPr>
        </p:nvSpPr>
        <p:spPr>
          <a:xfrm>
            <a:off x="822960" y="-216910"/>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ARP Packet</a:t>
            </a:r>
            <a:endParaRPr/>
          </a:p>
        </p:txBody>
      </p:sp>
      <p:pic>
        <p:nvPicPr>
          <p:cNvPr id="2532" name="Google Shape;2532;p153"/>
          <p:cNvPicPr preferRelativeResize="0"/>
          <p:nvPr>
            <p:ph idx="4294967295" type="body"/>
          </p:nvPr>
        </p:nvPicPr>
        <p:blipFill rotWithShape="1">
          <a:blip r:embed="rId3">
            <a:alphaModFix/>
          </a:blip>
          <a:srcRect b="0" l="0" r="0" t="0"/>
          <a:stretch/>
        </p:blipFill>
        <p:spPr>
          <a:xfrm>
            <a:off x="708420" y="2967240"/>
            <a:ext cx="5501461" cy="1730965"/>
          </a:xfrm>
          <a:prstGeom prst="rect">
            <a:avLst/>
          </a:prstGeom>
          <a:noFill/>
          <a:ln>
            <a:noFill/>
          </a:ln>
        </p:spPr>
      </p:pic>
      <p:sp>
        <p:nvSpPr>
          <p:cNvPr id="2533" name="Google Shape;2533;p153"/>
          <p:cNvSpPr txBox="1"/>
          <p:nvPr/>
        </p:nvSpPr>
        <p:spPr>
          <a:xfrm>
            <a:off x="6441644" y="824288"/>
            <a:ext cx="2610916" cy="2631490"/>
          </a:xfrm>
          <a:prstGeom prst="rect">
            <a:avLst/>
          </a:prstGeom>
          <a:solidFill>
            <a:srgbClr val="92D050"/>
          </a:solidFill>
          <a:ln cap="flat" cmpd="sng" w="571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50" u="none" cap="none" strike="noStrike">
                <a:solidFill>
                  <a:srgbClr val="C00000"/>
                </a:solidFill>
                <a:latin typeface="Times New Roman"/>
                <a:ea typeface="Times New Roman"/>
                <a:cs typeface="Times New Roman"/>
                <a:sym typeface="Times New Roman"/>
              </a:rPr>
              <a:t>Hardware Type </a:t>
            </a:r>
            <a:r>
              <a:rPr b="0" i="0" lang="en-US" sz="1650" u="none" cap="none" strike="noStrike">
                <a:solidFill>
                  <a:srgbClr val="000000"/>
                </a:solidFill>
                <a:latin typeface="Times New Roman"/>
                <a:ea typeface="Times New Roman"/>
                <a:cs typeface="Times New Roman"/>
                <a:sym typeface="Times New Roman"/>
              </a:rPr>
              <a:t>– Ethernet is type 1</a:t>
            </a:r>
            <a:endParaRPr/>
          </a:p>
          <a:p>
            <a:pPr indent="0" lvl="0" marL="0" marR="0" rtl="0" algn="l">
              <a:lnSpc>
                <a:spcPct val="100000"/>
              </a:lnSpc>
              <a:spcBef>
                <a:spcPts val="0"/>
              </a:spcBef>
              <a:spcAft>
                <a:spcPts val="0"/>
              </a:spcAft>
              <a:buNone/>
            </a:pPr>
            <a:r>
              <a:t/>
            </a:r>
            <a:endParaRPr b="0" i="0" sz="16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50" u="none" cap="none" strike="noStrike">
                <a:solidFill>
                  <a:srgbClr val="C00000"/>
                </a:solidFill>
                <a:latin typeface="Times New Roman"/>
                <a:ea typeface="Times New Roman"/>
                <a:cs typeface="Times New Roman"/>
                <a:sym typeface="Times New Roman"/>
              </a:rPr>
              <a:t>Protocol Type- </a:t>
            </a:r>
            <a:r>
              <a:rPr b="0" i="0" lang="en-US" sz="1650" u="none" cap="none" strike="noStrike">
                <a:solidFill>
                  <a:srgbClr val="000000"/>
                </a:solidFill>
                <a:latin typeface="Times New Roman"/>
                <a:ea typeface="Times New Roman"/>
                <a:cs typeface="Times New Roman"/>
                <a:sym typeface="Times New Roman"/>
              </a:rPr>
              <a:t>IPv4=x0800</a:t>
            </a:r>
            <a:endParaRPr b="0" i="0" sz="16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50" u="none" cap="none" strike="noStrike">
                <a:solidFill>
                  <a:srgbClr val="C00000"/>
                </a:solidFill>
                <a:latin typeface="Times New Roman"/>
                <a:ea typeface="Times New Roman"/>
                <a:cs typeface="Times New Roman"/>
                <a:sym typeface="Times New Roman"/>
              </a:rPr>
              <a:t>Hardware Length: </a:t>
            </a:r>
            <a:r>
              <a:rPr b="0" i="0" lang="en-US" sz="1650" u="none" cap="none" strike="noStrike">
                <a:solidFill>
                  <a:srgbClr val="000000"/>
                </a:solidFill>
                <a:latin typeface="Times New Roman"/>
                <a:ea typeface="Times New Roman"/>
                <a:cs typeface="Times New Roman"/>
                <a:sym typeface="Times New Roman"/>
              </a:rPr>
              <a:t>length of Ethernet Address (6)</a:t>
            </a:r>
            <a:endParaRPr/>
          </a:p>
          <a:p>
            <a:pPr indent="0" lvl="0" marL="0" marR="0" rtl="0" algn="l">
              <a:lnSpc>
                <a:spcPct val="100000"/>
              </a:lnSpc>
              <a:spcBef>
                <a:spcPts val="0"/>
              </a:spcBef>
              <a:spcAft>
                <a:spcPts val="0"/>
              </a:spcAft>
              <a:buNone/>
            </a:pPr>
            <a:r>
              <a:t/>
            </a:r>
            <a:endParaRPr b="0" i="0" sz="16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50" u="none" cap="none" strike="noStrike">
                <a:solidFill>
                  <a:srgbClr val="C00000"/>
                </a:solidFill>
                <a:latin typeface="Times New Roman"/>
                <a:ea typeface="Times New Roman"/>
                <a:cs typeface="Times New Roman"/>
                <a:sym typeface="Times New Roman"/>
              </a:rPr>
              <a:t>Protocol Length: </a:t>
            </a:r>
            <a:r>
              <a:rPr b="0" i="0" lang="en-US" sz="1650" u="none" cap="none" strike="noStrike">
                <a:solidFill>
                  <a:srgbClr val="000000"/>
                </a:solidFill>
                <a:latin typeface="Times New Roman"/>
                <a:ea typeface="Times New Roman"/>
                <a:cs typeface="Times New Roman"/>
                <a:sym typeface="Times New Roman"/>
              </a:rPr>
              <a:t>length of</a:t>
            </a:r>
            <a:endParaRPr/>
          </a:p>
          <a:p>
            <a:pPr indent="0" lvl="0" marL="0" marR="0" rtl="0" algn="l">
              <a:lnSpc>
                <a:spcPct val="10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IPv4 address (4)</a:t>
            </a:r>
            <a:endParaRPr/>
          </a:p>
        </p:txBody>
      </p:sp>
      <p:sp>
        <p:nvSpPr>
          <p:cNvPr id="2534" name="Google Shape;2534;p1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2535" name="Google Shape;2535;p1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cxnSp>
        <p:nvCxnSpPr>
          <p:cNvPr id="2536" name="Google Shape;2536;p15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37" name="Google Shape;2537;p1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38" name="Google Shape;2538;p1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39" name="Google Shape;2539;p1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40" name="Google Shape;2540;p153"/>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pic>
        <p:nvPicPr>
          <p:cNvPr id="2541" name="Google Shape;2541;p153"/>
          <p:cNvPicPr preferRelativeResize="0"/>
          <p:nvPr/>
        </p:nvPicPr>
        <p:blipFill rotWithShape="1">
          <a:blip r:embed="rId5">
            <a:alphaModFix/>
          </a:blip>
          <a:srcRect b="0" l="0" r="0" t="0"/>
          <a:stretch/>
        </p:blipFill>
        <p:spPr>
          <a:xfrm>
            <a:off x="708420" y="807754"/>
            <a:ext cx="5673321" cy="20861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1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547" name="Google Shape;2547;p154"/>
          <p:cNvSpPr txBox="1"/>
          <p:nvPr>
            <p:ph idx="4294967295" type="title"/>
          </p:nvPr>
        </p:nvSpPr>
        <p:spPr>
          <a:xfrm>
            <a:off x="906663" y="-225662"/>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chemeClr val="dk1"/>
                </a:solidFill>
                <a:latin typeface="Times New Roman"/>
                <a:ea typeface="Times New Roman"/>
                <a:cs typeface="Times New Roman"/>
                <a:sym typeface="Times New Roman"/>
              </a:rPr>
              <a:t>Encapsulation of ARP Packet</a:t>
            </a:r>
            <a:endParaRPr>
              <a:solidFill>
                <a:schemeClr val="dk1"/>
              </a:solidFill>
              <a:latin typeface="Times New Roman"/>
              <a:ea typeface="Times New Roman"/>
              <a:cs typeface="Times New Roman"/>
              <a:sym typeface="Times New Roman"/>
            </a:endParaRPr>
          </a:p>
        </p:txBody>
      </p:sp>
      <p:pic>
        <p:nvPicPr>
          <p:cNvPr id="2548" name="Google Shape;2548;p154"/>
          <p:cNvPicPr preferRelativeResize="0"/>
          <p:nvPr>
            <p:ph idx="4294967295" type="body"/>
          </p:nvPr>
        </p:nvPicPr>
        <p:blipFill rotWithShape="1">
          <a:blip r:embed="rId3">
            <a:alphaModFix/>
          </a:blip>
          <a:srcRect b="0" l="0" r="0" t="0"/>
          <a:stretch/>
        </p:blipFill>
        <p:spPr>
          <a:xfrm>
            <a:off x="591144" y="816506"/>
            <a:ext cx="8371985" cy="2815378"/>
          </a:xfrm>
          <a:prstGeom prst="rect">
            <a:avLst/>
          </a:prstGeom>
          <a:noFill/>
          <a:ln>
            <a:noFill/>
          </a:ln>
        </p:spPr>
      </p:pic>
      <p:sp>
        <p:nvSpPr>
          <p:cNvPr id="2549" name="Google Shape;2549;p154"/>
          <p:cNvSpPr txBox="1"/>
          <p:nvPr/>
        </p:nvSpPr>
        <p:spPr>
          <a:xfrm>
            <a:off x="1314450" y="3795713"/>
            <a:ext cx="657744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chemeClr val="dk1"/>
                </a:solidFill>
                <a:latin typeface="Times New Roman"/>
                <a:ea typeface="Times New Roman"/>
                <a:cs typeface="Times New Roman"/>
                <a:sym typeface="Times New Roman"/>
              </a:rPr>
              <a:t>The ARP packet is encapsulated within an Ethernet packet.</a:t>
            </a:r>
            <a:endParaRPr/>
          </a:p>
          <a:p>
            <a:pPr indent="0" lvl="0" marL="0" marR="0" rtl="0" algn="l">
              <a:lnSpc>
                <a:spcPct val="100000"/>
              </a:lnSpc>
              <a:spcBef>
                <a:spcPts val="0"/>
              </a:spcBef>
              <a:spcAft>
                <a:spcPts val="0"/>
              </a:spcAft>
              <a:buNone/>
            </a:pPr>
            <a:r>
              <a:rPr b="0" i="0" lang="en-US" sz="2100" u="none" cap="none" strike="noStrike">
                <a:solidFill>
                  <a:schemeClr val="dk1"/>
                </a:solidFill>
                <a:latin typeface="Times New Roman"/>
                <a:ea typeface="Times New Roman"/>
                <a:cs typeface="Times New Roman"/>
                <a:sym typeface="Times New Roman"/>
              </a:rPr>
              <a:t>Note: Type field for Ethernet is x0806</a:t>
            </a:r>
            <a:endParaRPr/>
          </a:p>
        </p:txBody>
      </p:sp>
      <p:sp>
        <p:nvSpPr>
          <p:cNvPr id="2550" name="Google Shape;2550;p1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551" name="Google Shape;2551;p1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552" name="Google Shape;2552;p15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53" name="Google Shape;2553;p1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554" name="Google Shape;2554;p1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55" name="Google Shape;2555;p1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56" name="Google Shape;2556;p154"/>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1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562" name="Google Shape;2562;p155"/>
          <p:cNvSpPr txBox="1"/>
          <p:nvPr>
            <p:ph idx="4294967295" type="title"/>
          </p:nvPr>
        </p:nvSpPr>
        <p:spPr>
          <a:xfrm>
            <a:off x="822960" y="-180681"/>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chemeClr val="dk1"/>
                </a:solidFill>
                <a:latin typeface="Times New Roman"/>
                <a:ea typeface="Times New Roman"/>
                <a:cs typeface="Times New Roman"/>
                <a:sym typeface="Times New Roman"/>
              </a:rPr>
              <a:t>The Cache Table</a:t>
            </a:r>
            <a:endParaRPr/>
          </a:p>
        </p:txBody>
      </p:sp>
      <p:sp>
        <p:nvSpPr>
          <p:cNvPr id="2563" name="Google Shape;2563;p155"/>
          <p:cNvSpPr txBox="1"/>
          <p:nvPr>
            <p:ph idx="4294967295" type="body"/>
          </p:nvPr>
        </p:nvSpPr>
        <p:spPr>
          <a:xfrm>
            <a:off x="316483" y="786963"/>
            <a:ext cx="8819780" cy="339407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Clr>
                <a:schemeClr val="dk1"/>
              </a:buClr>
              <a:buSzPts val="4800"/>
              <a:buChar char=" "/>
            </a:pPr>
            <a:r>
              <a:rPr lang="en-US" sz="3200">
                <a:solidFill>
                  <a:schemeClr val="dk1"/>
                </a:solidFill>
                <a:latin typeface="Times New Roman"/>
                <a:ea typeface="Times New Roman"/>
                <a:cs typeface="Times New Roman"/>
                <a:sym typeface="Times New Roman"/>
              </a:rPr>
              <a:t>If ARP just resolved an IP address, chances are a few moments later someone is going </a:t>
            </a:r>
            <a:r>
              <a:rPr b="1" lang="en-US" sz="3200">
                <a:solidFill>
                  <a:srgbClr val="C00000"/>
                </a:solidFill>
                <a:latin typeface="Times New Roman"/>
                <a:ea typeface="Times New Roman"/>
                <a:cs typeface="Times New Roman"/>
                <a:sym typeface="Times New Roman"/>
              </a:rPr>
              <a:t>to ask to resolve the same IP address</a:t>
            </a:r>
            <a:endParaRPr/>
          </a:p>
          <a:p>
            <a:pPr indent="-19050" lvl="0" marL="457200" rtl="0" algn="l">
              <a:lnSpc>
                <a:spcPct val="90000"/>
              </a:lnSpc>
              <a:spcBef>
                <a:spcPts val="900"/>
              </a:spcBef>
              <a:spcAft>
                <a:spcPts val="0"/>
              </a:spcAft>
              <a:buClr>
                <a:schemeClr val="dk1"/>
              </a:buClr>
              <a:buSzPts val="4800"/>
              <a:buNone/>
            </a:pPr>
            <a:r>
              <a:t/>
            </a:r>
            <a:endParaRPr sz="3200">
              <a:solidFill>
                <a:schemeClr val="dk1"/>
              </a:solidFill>
              <a:latin typeface="Times New Roman"/>
              <a:ea typeface="Times New Roman"/>
              <a:cs typeface="Times New Roman"/>
              <a:sym typeface="Times New Roman"/>
            </a:endParaRPr>
          </a:p>
          <a:p>
            <a:pPr indent="-323850" lvl="0" marL="457200" rtl="0" algn="l">
              <a:lnSpc>
                <a:spcPct val="90000"/>
              </a:lnSpc>
              <a:spcBef>
                <a:spcPts val="900"/>
              </a:spcBef>
              <a:spcAft>
                <a:spcPts val="0"/>
              </a:spcAft>
              <a:buClr>
                <a:schemeClr val="dk1"/>
              </a:buClr>
              <a:buSzPts val="4800"/>
              <a:buChar char=" "/>
            </a:pPr>
            <a:r>
              <a:rPr lang="en-US" sz="3200">
                <a:solidFill>
                  <a:schemeClr val="dk1"/>
                </a:solidFill>
                <a:latin typeface="Times New Roman"/>
                <a:ea typeface="Times New Roman"/>
                <a:cs typeface="Times New Roman"/>
                <a:sym typeface="Times New Roman"/>
              </a:rPr>
              <a:t>When ARP returns a MAC address, </a:t>
            </a:r>
            <a:r>
              <a:rPr b="1" lang="en-US" sz="3200">
                <a:solidFill>
                  <a:schemeClr val="dk1"/>
                </a:solidFill>
                <a:latin typeface="Times New Roman"/>
                <a:ea typeface="Times New Roman"/>
                <a:cs typeface="Times New Roman"/>
                <a:sym typeface="Times New Roman"/>
              </a:rPr>
              <a:t>it is placed in a cache</a:t>
            </a:r>
            <a:r>
              <a:rPr lang="en-US" sz="3200">
                <a:solidFill>
                  <a:schemeClr val="dk1"/>
                </a:solidFill>
                <a:latin typeface="Times New Roman"/>
                <a:ea typeface="Times New Roman"/>
                <a:cs typeface="Times New Roman"/>
                <a:sym typeface="Times New Roman"/>
              </a:rPr>
              <a:t>.  When the next request comes in for the same IP address, look first in the cache</a:t>
            </a:r>
            <a:endParaRPr/>
          </a:p>
          <a:p>
            <a:pPr indent="-228600" lvl="0" marL="457200" rtl="0" algn="l">
              <a:lnSpc>
                <a:spcPct val="90000"/>
              </a:lnSpc>
              <a:spcBef>
                <a:spcPts val="900"/>
              </a:spcBef>
              <a:spcAft>
                <a:spcPts val="0"/>
              </a:spcAft>
              <a:buClr>
                <a:srgbClr val="C00000"/>
              </a:buClr>
              <a:buSzPts val="1500"/>
              <a:buFont typeface="Noto Sans Symbols"/>
              <a:buNone/>
            </a:pPr>
            <a:r>
              <a:t/>
            </a:r>
            <a:endParaRPr sz="2000">
              <a:solidFill>
                <a:schemeClr val="dk1"/>
              </a:solidFill>
              <a:latin typeface="Times New Roman"/>
              <a:ea typeface="Times New Roman"/>
              <a:cs typeface="Times New Roman"/>
              <a:sym typeface="Times New Roman"/>
            </a:endParaRPr>
          </a:p>
        </p:txBody>
      </p:sp>
      <p:sp>
        <p:nvSpPr>
          <p:cNvPr id="2564" name="Google Shape;2564;p1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565" name="Google Shape;2565;p1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566" name="Google Shape;2566;p15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67" name="Google Shape;2567;p1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568" name="Google Shape;2568;p1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69" name="Google Shape;2569;p1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70" name="Google Shape;2570;p155"/>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1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576" name="Google Shape;2576;p156"/>
          <p:cNvSpPr txBox="1"/>
          <p:nvPr>
            <p:ph idx="4294967295" type="title"/>
          </p:nvPr>
        </p:nvSpPr>
        <p:spPr>
          <a:xfrm>
            <a:off x="822960" y="83563"/>
            <a:ext cx="6172200" cy="6508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chemeClr val="dk1"/>
                </a:solidFill>
                <a:latin typeface="Times New Roman"/>
                <a:ea typeface="Times New Roman"/>
                <a:cs typeface="Times New Roman"/>
                <a:sym typeface="Times New Roman"/>
              </a:rPr>
              <a:t>RARP</a:t>
            </a:r>
            <a:endParaRPr>
              <a:solidFill>
                <a:schemeClr val="dk1"/>
              </a:solidFill>
              <a:latin typeface="Times New Roman"/>
              <a:ea typeface="Times New Roman"/>
              <a:cs typeface="Times New Roman"/>
              <a:sym typeface="Times New Roman"/>
            </a:endParaRPr>
          </a:p>
        </p:txBody>
      </p:sp>
      <p:sp>
        <p:nvSpPr>
          <p:cNvPr id="2577" name="Google Shape;2577;p1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578" name="Google Shape;2578;p1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579" name="Google Shape;2579;p15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80" name="Google Shape;2580;p1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581" name="Google Shape;2581;p1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82" name="Google Shape;2582;p1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83" name="Google Shape;2583;p156"/>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pic>
        <p:nvPicPr>
          <p:cNvPr id="2584" name="Google Shape;2584;p156"/>
          <p:cNvPicPr preferRelativeResize="0"/>
          <p:nvPr/>
        </p:nvPicPr>
        <p:blipFill rotWithShape="1">
          <a:blip r:embed="rId4">
            <a:alphaModFix/>
          </a:blip>
          <a:srcRect b="0" l="0" r="0" t="0"/>
          <a:stretch/>
        </p:blipFill>
        <p:spPr>
          <a:xfrm>
            <a:off x="708421" y="807976"/>
            <a:ext cx="4436336" cy="3743597"/>
          </a:xfrm>
          <a:prstGeom prst="rect">
            <a:avLst/>
          </a:prstGeom>
          <a:noFill/>
          <a:ln>
            <a:noFill/>
          </a:ln>
        </p:spPr>
      </p:pic>
      <p:pic>
        <p:nvPicPr>
          <p:cNvPr id="2585" name="Google Shape;2585;p156"/>
          <p:cNvPicPr preferRelativeResize="0"/>
          <p:nvPr/>
        </p:nvPicPr>
        <p:blipFill rotWithShape="1">
          <a:blip r:embed="rId5">
            <a:alphaModFix/>
          </a:blip>
          <a:srcRect b="0" l="0" r="0" t="0"/>
          <a:stretch/>
        </p:blipFill>
        <p:spPr>
          <a:xfrm>
            <a:off x="5214707" y="1046236"/>
            <a:ext cx="3921555" cy="32670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1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2591" name="Google Shape;2591;p157"/>
          <p:cNvSpPr txBox="1"/>
          <p:nvPr>
            <p:ph idx="4294967295" type="title"/>
          </p:nvPr>
        </p:nvSpPr>
        <p:spPr>
          <a:xfrm>
            <a:off x="1129752" y="16875"/>
            <a:ext cx="6172200" cy="5937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chemeClr val="dk1"/>
                </a:solidFill>
                <a:latin typeface="Times New Roman"/>
                <a:ea typeface="Times New Roman"/>
                <a:cs typeface="Times New Roman"/>
                <a:sym typeface="Times New Roman"/>
              </a:rPr>
              <a:t>RARP Operation</a:t>
            </a:r>
            <a:endParaRPr/>
          </a:p>
        </p:txBody>
      </p:sp>
      <p:pic>
        <p:nvPicPr>
          <p:cNvPr id="2592" name="Google Shape;2592;p157"/>
          <p:cNvPicPr preferRelativeResize="0"/>
          <p:nvPr>
            <p:ph idx="4294967295" type="body"/>
          </p:nvPr>
        </p:nvPicPr>
        <p:blipFill rotWithShape="1">
          <a:blip r:embed="rId3">
            <a:alphaModFix/>
          </a:blip>
          <a:srcRect b="0" l="0" r="0" t="0"/>
          <a:stretch/>
        </p:blipFill>
        <p:spPr>
          <a:xfrm>
            <a:off x="708420" y="807762"/>
            <a:ext cx="7981474" cy="3743811"/>
          </a:xfrm>
          <a:prstGeom prst="rect">
            <a:avLst/>
          </a:prstGeom>
          <a:noFill/>
          <a:ln>
            <a:noFill/>
          </a:ln>
        </p:spPr>
      </p:pic>
      <p:sp>
        <p:nvSpPr>
          <p:cNvPr id="2593" name="Google Shape;2593;p1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594" name="Google Shape;2594;p1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595" name="Google Shape;2595;p15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96" name="Google Shape;2596;p1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597" name="Google Shape;2597;p15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98" name="Google Shape;2598;p1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99" name="Google Shape;2599;p157"/>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1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605" name="Google Shape;2605;p158"/>
          <p:cNvSpPr txBox="1"/>
          <p:nvPr>
            <p:ph idx="4294967295" type="title"/>
          </p:nvPr>
        </p:nvSpPr>
        <p:spPr>
          <a:xfrm>
            <a:off x="822960" y="83563"/>
            <a:ext cx="6172200" cy="6508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chemeClr val="dk1"/>
                </a:solidFill>
                <a:latin typeface="Times New Roman"/>
                <a:ea typeface="Times New Roman"/>
                <a:cs typeface="Times New Roman"/>
                <a:sym typeface="Times New Roman"/>
              </a:rPr>
              <a:t>RARP</a:t>
            </a:r>
            <a:endParaRPr/>
          </a:p>
        </p:txBody>
      </p:sp>
      <p:sp>
        <p:nvSpPr>
          <p:cNvPr id="2606" name="Google Shape;2606;p158"/>
          <p:cNvSpPr txBox="1"/>
          <p:nvPr>
            <p:ph idx="4294967295" type="body"/>
          </p:nvPr>
        </p:nvSpPr>
        <p:spPr>
          <a:xfrm>
            <a:off x="269967" y="677553"/>
            <a:ext cx="8606445" cy="3246438"/>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Clr>
                <a:schemeClr val="dk1"/>
              </a:buClr>
              <a:buSzPts val="3600"/>
              <a:buChar char=" "/>
            </a:pPr>
            <a:r>
              <a:rPr lang="en-US" sz="2400">
                <a:solidFill>
                  <a:schemeClr val="dk1"/>
                </a:solidFill>
                <a:latin typeface="Times New Roman"/>
                <a:ea typeface="Times New Roman"/>
                <a:cs typeface="Times New Roman"/>
                <a:sym typeface="Times New Roman"/>
              </a:rPr>
              <a:t>To create an IP datagram, a host or a router needs to know its own IP address or addresses</a:t>
            </a:r>
            <a:endParaRPr/>
          </a:p>
          <a:p>
            <a:pPr indent="-323850" lvl="0" marL="457200" rtl="0" algn="l">
              <a:lnSpc>
                <a:spcPct val="90000"/>
              </a:lnSpc>
              <a:spcBef>
                <a:spcPts val="900"/>
              </a:spcBef>
              <a:spcAft>
                <a:spcPts val="0"/>
              </a:spcAft>
              <a:buClr>
                <a:schemeClr val="dk1"/>
              </a:buClr>
              <a:buSzPts val="3600"/>
              <a:buChar char=" "/>
            </a:pPr>
            <a:r>
              <a:rPr lang="en-US" sz="2400">
                <a:solidFill>
                  <a:schemeClr val="dk1"/>
                </a:solidFill>
                <a:latin typeface="Times New Roman"/>
                <a:ea typeface="Times New Roman"/>
                <a:cs typeface="Times New Roman"/>
                <a:sym typeface="Times New Roman"/>
              </a:rPr>
              <a:t> The IP address of a machine is usually read from its configuration file stored on a disk file</a:t>
            </a:r>
            <a:endParaRPr/>
          </a:p>
          <a:p>
            <a:pPr indent="-323850" lvl="0" marL="457200" rtl="0" algn="l">
              <a:lnSpc>
                <a:spcPct val="90000"/>
              </a:lnSpc>
              <a:spcBef>
                <a:spcPts val="900"/>
              </a:spcBef>
              <a:spcAft>
                <a:spcPts val="0"/>
              </a:spcAft>
              <a:buClr>
                <a:schemeClr val="dk1"/>
              </a:buClr>
              <a:buSzPts val="3600"/>
              <a:buChar char=" "/>
            </a:pPr>
            <a:r>
              <a:rPr lang="en-US" sz="2400">
                <a:solidFill>
                  <a:schemeClr val="dk1"/>
                </a:solidFill>
                <a:latin typeface="Times New Roman"/>
                <a:ea typeface="Times New Roman"/>
                <a:cs typeface="Times New Roman"/>
                <a:sym typeface="Times New Roman"/>
              </a:rPr>
              <a:t> A diskless machine is usually booted from ROM, which has minimum booting information</a:t>
            </a:r>
            <a:endParaRPr/>
          </a:p>
          <a:p>
            <a:pPr indent="-317500" lvl="1" marL="914400" rtl="0" algn="l">
              <a:lnSpc>
                <a:spcPct val="90000"/>
              </a:lnSpc>
              <a:spcBef>
                <a:spcPts val="200"/>
              </a:spcBef>
              <a:spcAft>
                <a:spcPts val="0"/>
              </a:spcAft>
              <a:buClr>
                <a:schemeClr val="dk1"/>
              </a:buClr>
              <a:buSzPts val="3600"/>
              <a:buFont typeface="Noto Sans Symbols"/>
              <a:buChar char="⮚"/>
            </a:pPr>
            <a:r>
              <a:rPr lang="en-US" sz="2400">
                <a:solidFill>
                  <a:schemeClr val="dk1"/>
                </a:solidFill>
                <a:latin typeface="Times New Roman"/>
                <a:ea typeface="Times New Roman"/>
                <a:cs typeface="Times New Roman"/>
                <a:sym typeface="Times New Roman"/>
              </a:rPr>
              <a:t>  It cannot include the IP address because the IP addresses on     a network  are assigned by the administrator.</a:t>
            </a:r>
            <a:endParaRPr/>
          </a:p>
          <a:p>
            <a:pPr indent="-317500" lvl="1" marL="914400" rtl="0" algn="l">
              <a:lnSpc>
                <a:spcPct val="90000"/>
              </a:lnSpc>
              <a:spcBef>
                <a:spcPts val="200"/>
              </a:spcBef>
              <a:spcAft>
                <a:spcPts val="0"/>
              </a:spcAft>
              <a:buClr>
                <a:schemeClr val="dk1"/>
              </a:buClr>
              <a:buSzPts val="3600"/>
              <a:buFont typeface="Noto Sans Symbols"/>
              <a:buChar char="⮚"/>
            </a:pPr>
            <a:r>
              <a:rPr lang="en-US" sz="2400">
                <a:solidFill>
                  <a:schemeClr val="dk1"/>
                </a:solidFill>
                <a:latin typeface="Times New Roman"/>
                <a:ea typeface="Times New Roman"/>
                <a:cs typeface="Times New Roman"/>
                <a:sym typeface="Times New Roman"/>
              </a:rPr>
              <a:t> The machine can get its physical address by reading its NIC.</a:t>
            </a:r>
            <a:endParaRPr sz="1600">
              <a:solidFill>
                <a:schemeClr val="dk1"/>
              </a:solidFill>
              <a:latin typeface="Times New Roman"/>
              <a:ea typeface="Times New Roman"/>
              <a:cs typeface="Times New Roman"/>
              <a:sym typeface="Times New Roman"/>
            </a:endParaRPr>
          </a:p>
        </p:txBody>
      </p:sp>
      <p:sp>
        <p:nvSpPr>
          <p:cNvPr id="2607" name="Google Shape;2607;p1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608" name="Google Shape;2608;p1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609" name="Google Shape;2609;p15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610" name="Google Shape;2610;p1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611" name="Google Shape;2611;p1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12" name="Google Shape;2612;p1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613" name="Google Shape;2613;p158"/>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1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Computer Networks (CET2005B)       SY BTech    Semester-3               2022-23</a:t>
            </a:r>
            <a:endParaRPr>
              <a:solidFill>
                <a:schemeClr val="dk1"/>
              </a:solidFill>
              <a:latin typeface="Times New Roman"/>
              <a:ea typeface="Times New Roman"/>
              <a:cs typeface="Times New Roman"/>
              <a:sym typeface="Times New Roman"/>
            </a:endParaRPr>
          </a:p>
        </p:txBody>
      </p:sp>
      <p:sp>
        <p:nvSpPr>
          <p:cNvPr id="2619" name="Google Shape;2619;p159"/>
          <p:cNvSpPr txBox="1"/>
          <p:nvPr>
            <p:ph idx="4294967295" type="title"/>
          </p:nvPr>
        </p:nvSpPr>
        <p:spPr>
          <a:xfrm>
            <a:off x="708420" y="83563"/>
            <a:ext cx="6172200" cy="6508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chemeClr val="dk1"/>
                </a:solidFill>
                <a:latin typeface="Times New Roman"/>
                <a:ea typeface="Times New Roman"/>
                <a:cs typeface="Times New Roman"/>
                <a:sym typeface="Times New Roman"/>
              </a:rPr>
              <a:t>RARP</a:t>
            </a:r>
            <a:endParaRPr/>
          </a:p>
        </p:txBody>
      </p:sp>
      <p:sp>
        <p:nvSpPr>
          <p:cNvPr id="2620" name="Google Shape;2620;p159"/>
          <p:cNvSpPr txBox="1"/>
          <p:nvPr>
            <p:ph idx="4294967295" type="body"/>
          </p:nvPr>
        </p:nvSpPr>
        <p:spPr>
          <a:xfrm>
            <a:off x="451871" y="682750"/>
            <a:ext cx="8322412" cy="3587750"/>
          </a:xfrm>
          <a:prstGeom prst="rect">
            <a:avLst/>
          </a:prstGeom>
          <a:noFill/>
          <a:ln>
            <a:noFill/>
          </a:ln>
        </p:spPr>
        <p:txBody>
          <a:bodyPr anchorCtr="0" anchor="t" bIns="34275" lIns="0" spcFirstLastPara="1" rIns="0" wrap="square" tIns="34275">
            <a:noAutofit/>
          </a:bodyPr>
          <a:lstStyle/>
          <a:p>
            <a:pPr indent="-323850" lvl="0" marL="457200" rtl="0" algn="just">
              <a:lnSpc>
                <a:spcPct val="90000"/>
              </a:lnSpc>
              <a:spcBef>
                <a:spcPts val="900"/>
              </a:spcBef>
              <a:spcAft>
                <a:spcPts val="0"/>
              </a:spcAft>
              <a:buClr>
                <a:schemeClr val="dk1"/>
              </a:buClr>
              <a:buSzPts val="3150"/>
              <a:buFont typeface="Noto Sans Symbols"/>
              <a:buChar char="⮚"/>
            </a:pPr>
            <a:r>
              <a:rPr lang="en-US" sz="2100">
                <a:solidFill>
                  <a:schemeClr val="dk1"/>
                </a:solidFill>
                <a:latin typeface="Times New Roman"/>
                <a:ea typeface="Times New Roman"/>
                <a:cs typeface="Times New Roman"/>
                <a:sym typeface="Times New Roman"/>
              </a:rPr>
              <a:t>RARP finds the logical address for a machine that only knows its physical address.</a:t>
            </a:r>
            <a:endParaRPr/>
          </a:p>
          <a:p>
            <a:pPr indent="-323850" lvl="0" marL="457200" rtl="0" algn="just">
              <a:lnSpc>
                <a:spcPct val="90000"/>
              </a:lnSpc>
              <a:spcBef>
                <a:spcPts val="900"/>
              </a:spcBef>
              <a:spcAft>
                <a:spcPts val="0"/>
              </a:spcAft>
              <a:buClr>
                <a:schemeClr val="dk1"/>
              </a:buClr>
              <a:buSzPts val="3150"/>
              <a:buFont typeface="Noto Sans Symbols"/>
              <a:buChar char="⮚"/>
            </a:pPr>
            <a:r>
              <a:rPr lang="en-US" sz="2100">
                <a:solidFill>
                  <a:schemeClr val="dk1"/>
                </a:solidFill>
                <a:latin typeface="Times New Roman"/>
                <a:ea typeface="Times New Roman"/>
                <a:cs typeface="Times New Roman"/>
                <a:sym typeface="Times New Roman"/>
              </a:rPr>
              <a:t>This if often encountered on thin-client workstations.  No disk, so when machine is booted, it needs to know its IP address (don’t want to burn the IP address into the ROM).</a:t>
            </a:r>
            <a:endParaRPr/>
          </a:p>
          <a:p>
            <a:pPr indent="-323850" lvl="0" marL="457200" rtl="0" algn="just">
              <a:lnSpc>
                <a:spcPct val="90000"/>
              </a:lnSpc>
              <a:spcBef>
                <a:spcPts val="900"/>
              </a:spcBef>
              <a:spcAft>
                <a:spcPts val="0"/>
              </a:spcAft>
              <a:buClr>
                <a:schemeClr val="dk1"/>
              </a:buClr>
              <a:buSzPts val="3600"/>
              <a:buFont typeface="Noto Sans Symbols"/>
              <a:buChar char="⮚"/>
            </a:pPr>
            <a:r>
              <a:rPr b="1" lang="en-US" sz="2400">
                <a:solidFill>
                  <a:srgbClr val="002060"/>
                </a:solidFill>
                <a:latin typeface="Times New Roman"/>
                <a:ea typeface="Times New Roman"/>
                <a:cs typeface="Times New Roman"/>
                <a:sym typeface="Times New Roman"/>
              </a:rPr>
              <a:t>RARP requests are broadcast, RARP replies are unicast.</a:t>
            </a:r>
            <a:endParaRPr/>
          </a:p>
          <a:p>
            <a:pPr indent="-323850" lvl="0" marL="457200" rtl="0" algn="just">
              <a:lnSpc>
                <a:spcPct val="90000"/>
              </a:lnSpc>
              <a:spcBef>
                <a:spcPts val="900"/>
              </a:spcBef>
              <a:spcAft>
                <a:spcPts val="0"/>
              </a:spcAft>
              <a:buClr>
                <a:schemeClr val="dk1"/>
              </a:buClr>
              <a:buSzPts val="3150"/>
              <a:buFont typeface="Noto Sans Symbols"/>
              <a:buChar char="⮚"/>
            </a:pPr>
            <a:r>
              <a:rPr lang="en-US" sz="2100">
                <a:solidFill>
                  <a:schemeClr val="dk1"/>
                </a:solidFill>
                <a:latin typeface="Times New Roman"/>
                <a:ea typeface="Times New Roman"/>
                <a:cs typeface="Times New Roman"/>
                <a:sym typeface="Times New Roman"/>
              </a:rPr>
              <a:t>If a thin-client workstation needs to know its IP address, it probably </a:t>
            </a:r>
            <a:endParaRPr/>
          </a:p>
          <a:p>
            <a:pPr indent="0" lvl="0" marL="133350" rtl="0" algn="just">
              <a:lnSpc>
                <a:spcPct val="90000"/>
              </a:lnSpc>
              <a:spcBef>
                <a:spcPts val="900"/>
              </a:spcBef>
              <a:spcAft>
                <a:spcPts val="0"/>
              </a:spcAft>
              <a:buClr>
                <a:schemeClr val="dk1"/>
              </a:buClr>
              <a:buSzPts val="3150"/>
              <a:buNone/>
            </a:pPr>
            <a:r>
              <a:rPr lang="en-US" sz="2100">
                <a:solidFill>
                  <a:schemeClr val="dk1"/>
                </a:solidFill>
                <a:latin typeface="Times New Roman"/>
                <a:ea typeface="Times New Roman"/>
                <a:cs typeface="Times New Roman"/>
                <a:sym typeface="Times New Roman"/>
              </a:rPr>
              <a:t>     also needs to know its subnet mask, router address, DNS address, etc.</a:t>
            </a:r>
            <a:endParaRPr/>
          </a:p>
          <a:p>
            <a:pPr indent="-323850" lvl="0" marL="457200" rtl="0" algn="just">
              <a:lnSpc>
                <a:spcPct val="90000"/>
              </a:lnSpc>
              <a:spcBef>
                <a:spcPts val="900"/>
              </a:spcBef>
              <a:spcAft>
                <a:spcPts val="0"/>
              </a:spcAft>
              <a:buClr>
                <a:schemeClr val="dk1"/>
              </a:buClr>
              <a:buSzPts val="4200"/>
              <a:buFont typeface="Noto Sans Symbols"/>
              <a:buChar char="⮚"/>
            </a:pPr>
            <a:r>
              <a:rPr b="1" lang="en-US" sz="2800">
                <a:solidFill>
                  <a:srgbClr val="C00000"/>
                </a:solidFill>
                <a:latin typeface="Times New Roman"/>
                <a:ea typeface="Times New Roman"/>
                <a:cs typeface="Times New Roman"/>
                <a:sym typeface="Times New Roman"/>
              </a:rPr>
              <a:t>So we need something more than RARP.  BOOTP, and now DHCP have replaced RARP.</a:t>
            </a:r>
            <a:endParaRPr/>
          </a:p>
        </p:txBody>
      </p:sp>
      <p:sp>
        <p:nvSpPr>
          <p:cNvPr id="2621" name="Google Shape;2621;p1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solidFill>
                  <a:schemeClr val="dk1"/>
                </a:solidFill>
                <a:latin typeface="Times New Roman"/>
                <a:ea typeface="Times New Roman"/>
                <a:cs typeface="Times New Roman"/>
                <a:sym typeface="Times New Roman"/>
              </a:rPr>
              <a:t>11/21/2022</a:t>
            </a:r>
            <a:endParaRPr>
              <a:solidFill>
                <a:schemeClr val="dk1"/>
              </a:solidFill>
              <a:latin typeface="Times New Roman"/>
              <a:ea typeface="Times New Roman"/>
              <a:cs typeface="Times New Roman"/>
              <a:sym typeface="Times New Roman"/>
            </a:endParaRPr>
          </a:p>
        </p:txBody>
      </p:sp>
      <p:sp>
        <p:nvSpPr>
          <p:cNvPr id="2622" name="Google Shape;2622;p1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solidFill>
                  <a:schemeClr val="dk1"/>
                </a:solidFill>
                <a:latin typeface="Times New Roman"/>
                <a:ea typeface="Times New Roman"/>
                <a:cs typeface="Times New Roman"/>
                <a:sym typeface="Times New Roman"/>
              </a:rPr>
              <a:t>‹#›</a:t>
            </a:fld>
            <a:endParaRPr>
              <a:solidFill>
                <a:schemeClr val="dk1"/>
              </a:solidFill>
              <a:latin typeface="Times New Roman"/>
              <a:ea typeface="Times New Roman"/>
              <a:cs typeface="Times New Roman"/>
              <a:sym typeface="Times New Roman"/>
            </a:endParaRPr>
          </a:p>
        </p:txBody>
      </p:sp>
      <p:cxnSp>
        <p:nvCxnSpPr>
          <p:cNvPr id="2623" name="Google Shape;2623;p15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624" name="Google Shape;2624;p1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625" name="Google Shape;2625;p1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26" name="Google Shape;2626;p1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627" name="Google Shape;2627;p159"/>
          <p:cNvPicPr preferRelativeResize="0"/>
          <p:nvPr/>
        </p:nvPicPr>
        <p:blipFill rotWithShape="1">
          <a:blip r:embed="rId3">
            <a:alphaModFix/>
          </a:blip>
          <a:srcRect b="0" l="0" r="0" t="0"/>
          <a:stretch/>
        </p:blipFill>
        <p:spPr>
          <a:xfrm>
            <a:off x="41822" y="47020"/>
            <a:ext cx="549324" cy="5933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97" name="Google Shape;297;p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98" name="Google Shape;298;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9" name="Google Shape;299;p16"/>
          <p:cNvSpPr txBox="1"/>
          <p:nvPr>
            <p:ph idx="4294967295" type="title"/>
          </p:nvPr>
        </p:nvSpPr>
        <p:spPr>
          <a:xfrm>
            <a:off x="1045369" y="4702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Network Layer Services</a:t>
            </a:r>
            <a:endParaRPr>
              <a:latin typeface="Times New Roman"/>
              <a:ea typeface="Times New Roman"/>
              <a:cs typeface="Times New Roman"/>
              <a:sym typeface="Times New Roman"/>
            </a:endParaRPr>
          </a:p>
        </p:txBody>
      </p:sp>
      <p:sp>
        <p:nvSpPr>
          <p:cNvPr id="300" name="Google Shape;300;p16"/>
          <p:cNvSpPr txBox="1"/>
          <p:nvPr>
            <p:ph idx="4294967295" type="body"/>
          </p:nvPr>
        </p:nvSpPr>
        <p:spPr>
          <a:xfrm>
            <a:off x="286346" y="713656"/>
            <a:ext cx="8350250" cy="3341688"/>
          </a:xfrm>
          <a:prstGeom prst="rect">
            <a:avLst/>
          </a:prstGeom>
          <a:noFill/>
          <a:ln>
            <a:noFill/>
          </a:ln>
        </p:spPr>
        <p:txBody>
          <a:bodyPr anchorCtr="0" anchor="t" bIns="34275" lIns="0" spcFirstLastPara="1" rIns="0" wrap="square" tIns="34275">
            <a:noAutofit/>
          </a:bodyPr>
          <a:lstStyle/>
          <a:p>
            <a:pPr indent="-114300" lvl="0" marL="457200" rtl="0" algn="just">
              <a:lnSpc>
                <a:spcPct val="100000"/>
              </a:lnSpc>
              <a:spcBef>
                <a:spcPts val="500"/>
              </a:spcBef>
              <a:spcAft>
                <a:spcPts val="0"/>
              </a:spcAft>
              <a:buClr>
                <a:schemeClr val="dk1"/>
              </a:buClr>
              <a:buSzPts val="1800"/>
              <a:buFont typeface="Noto Sans Symbols"/>
              <a:buChar char="⮚"/>
            </a:pPr>
            <a:r>
              <a:rPr b="1" lang="en-US" sz="2000">
                <a:solidFill>
                  <a:schemeClr val="dk1"/>
                </a:solidFill>
                <a:latin typeface="Times New Roman"/>
                <a:ea typeface="Times New Roman"/>
                <a:cs typeface="Times New Roman"/>
                <a:sym typeface="Times New Roman"/>
              </a:rPr>
              <a:t>Packetizing</a:t>
            </a:r>
            <a:endParaRPr b="1" sz="2000">
              <a:solidFill>
                <a:schemeClr val="dk1"/>
              </a:solidFill>
              <a:latin typeface="Times New Roman"/>
              <a:ea typeface="Times New Roman"/>
              <a:cs typeface="Times New Roman"/>
              <a:sym typeface="Times New Roman"/>
            </a:endParaRPr>
          </a:p>
          <a:p>
            <a:pPr indent="-114300" lvl="0" marL="457200" rtl="0" algn="just">
              <a:lnSpc>
                <a:spcPct val="100000"/>
              </a:lnSpc>
              <a:spcBef>
                <a:spcPts val="0"/>
              </a:spcBef>
              <a:spcAft>
                <a:spcPts val="0"/>
              </a:spcAft>
              <a:buClr>
                <a:schemeClr val="dk1"/>
              </a:buClr>
              <a:buSzPts val="1800"/>
              <a:buFont typeface="Noto Sans Symbols"/>
              <a:buChar char="⮚"/>
            </a:pPr>
            <a:r>
              <a:rPr b="1" lang="en-US" sz="2000">
                <a:solidFill>
                  <a:schemeClr val="dk1"/>
                </a:solidFill>
                <a:latin typeface="Times New Roman"/>
                <a:ea typeface="Times New Roman"/>
                <a:cs typeface="Times New Roman"/>
                <a:sym typeface="Times New Roman"/>
              </a:rPr>
              <a:t>Routing and Forwarding</a:t>
            </a:r>
            <a:endParaRPr b="1" sz="2000">
              <a:solidFill>
                <a:schemeClr val="dk1"/>
              </a:solidFill>
              <a:latin typeface="Times New Roman"/>
              <a:ea typeface="Times New Roman"/>
              <a:cs typeface="Times New Roman"/>
              <a:sym typeface="Times New Roman"/>
            </a:endParaRPr>
          </a:p>
          <a:p>
            <a:pPr indent="-114300" lvl="1" marL="914400" rtl="0" algn="just">
              <a:lnSpc>
                <a:spcPct val="100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Implements </a:t>
            </a:r>
            <a:r>
              <a:rPr lang="en-US" sz="2000">
                <a:solidFill>
                  <a:srgbClr val="FF0000"/>
                </a:solidFill>
                <a:latin typeface="Times New Roman"/>
                <a:ea typeface="Times New Roman"/>
                <a:cs typeface="Times New Roman"/>
                <a:sym typeface="Times New Roman"/>
              </a:rPr>
              <a:t>routing of frames </a:t>
            </a:r>
            <a:r>
              <a:rPr lang="en-US" sz="2000">
                <a:solidFill>
                  <a:schemeClr val="dk1"/>
                </a:solidFill>
                <a:latin typeface="Times New Roman"/>
                <a:ea typeface="Times New Roman"/>
                <a:cs typeface="Times New Roman"/>
                <a:sym typeface="Times New Roman"/>
              </a:rPr>
              <a:t>(packets) through the network.</a:t>
            </a:r>
            <a:endParaRPr sz="2000">
              <a:solidFill>
                <a:schemeClr val="dk1"/>
              </a:solidFill>
              <a:latin typeface="Times New Roman"/>
              <a:ea typeface="Times New Roman"/>
              <a:cs typeface="Times New Roman"/>
              <a:sym typeface="Times New Roman"/>
            </a:endParaRPr>
          </a:p>
          <a:p>
            <a:pPr indent="-114300" lvl="1" marL="914400" rtl="0" algn="just">
              <a:lnSpc>
                <a:spcPct val="100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Defines the </a:t>
            </a:r>
            <a:r>
              <a:rPr lang="en-US" sz="2000">
                <a:solidFill>
                  <a:srgbClr val="FF0000"/>
                </a:solidFill>
                <a:latin typeface="Times New Roman"/>
                <a:ea typeface="Times New Roman"/>
                <a:cs typeface="Times New Roman"/>
                <a:sym typeface="Times New Roman"/>
              </a:rPr>
              <a:t>most optimum path </a:t>
            </a:r>
            <a:r>
              <a:rPr lang="en-US" sz="2000">
                <a:solidFill>
                  <a:schemeClr val="dk1"/>
                </a:solidFill>
                <a:latin typeface="Times New Roman"/>
                <a:ea typeface="Times New Roman"/>
                <a:cs typeface="Times New Roman"/>
                <a:sym typeface="Times New Roman"/>
              </a:rPr>
              <a:t>the packet should take from the source to the destination.</a:t>
            </a:r>
            <a:endParaRPr sz="2000">
              <a:solidFill>
                <a:schemeClr val="dk1"/>
              </a:solidFill>
              <a:latin typeface="Times New Roman"/>
              <a:ea typeface="Times New Roman"/>
              <a:cs typeface="Times New Roman"/>
              <a:sym typeface="Times New Roman"/>
            </a:endParaRPr>
          </a:p>
          <a:p>
            <a:pPr indent="-114300" lvl="0" marL="457200" rtl="0" algn="just">
              <a:lnSpc>
                <a:spcPct val="100000"/>
              </a:lnSpc>
              <a:spcBef>
                <a:spcPts val="0"/>
              </a:spcBef>
              <a:spcAft>
                <a:spcPts val="0"/>
              </a:spcAft>
              <a:buClr>
                <a:schemeClr val="dk1"/>
              </a:buClr>
              <a:buSzPts val="1800"/>
              <a:buFont typeface="Noto Sans Symbols"/>
              <a:buChar char="⮚"/>
            </a:pPr>
            <a:r>
              <a:rPr b="1" lang="en-US" sz="2000">
                <a:solidFill>
                  <a:schemeClr val="dk1"/>
                </a:solidFill>
                <a:latin typeface="Times New Roman"/>
                <a:ea typeface="Times New Roman"/>
                <a:cs typeface="Times New Roman"/>
                <a:sym typeface="Times New Roman"/>
              </a:rPr>
              <a:t>Addressing: </a:t>
            </a:r>
            <a:r>
              <a:rPr lang="en-US" sz="2000">
                <a:solidFill>
                  <a:schemeClr val="dk1"/>
                </a:solidFill>
                <a:latin typeface="Times New Roman"/>
                <a:ea typeface="Times New Roman"/>
                <a:cs typeface="Times New Roman"/>
                <a:sym typeface="Times New Roman"/>
              </a:rPr>
              <a:t>Defines </a:t>
            </a:r>
            <a:r>
              <a:rPr lang="en-US" sz="2000">
                <a:solidFill>
                  <a:srgbClr val="FF0000"/>
                </a:solidFill>
                <a:latin typeface="Times New Roman"/>
                <a:ea typeface="Times New Roman"/>
                <a:cs typeface="Times New Roman"/>
                <a:sym typeface="Times New Roman"/>
              </a:rPr>
              <a:t>logical addressing </a:t>
            </a:r>
            <a:r>
              <a:rPr lang="en-US" sz="2000">
                <a:solidFill>
                  <a:schemeClr val="dk1"/>
                </a:solidFill>
                <a:latin typeface="Times New Roman"/>
                <a:ea typeface="Times New Roman"/>
                <a:cs typeface="Times New Roman"/>
                <a:sym typeface="Times New Roman"/>
              </a:rPr>
              <a:t>so that any </a:t>
            </a:r>
            <a:r>
              <a:rPr lang="en-US" sz="2000">
                <a:solidFill>
                  <a:srgbClr val="FF0000"/>
                </a:solidFill>
                <a:latin typeface="Times New Roman"/>
                <a:ea typeface="Times New Roman"/>
                <a:cs typeface="Times New Roman"/>
                <a:sym typeface="Times New Roman"/>
              </a:rPr>
              <a:t>endpoint can be identified.</a:t>
            </a:r>
            <a:endParaRPr sz="2000">
              <a:solidFill>
                <a:srgbClr val="FF0000"/>
              </a:solidFill>
              <a:latin typeface="Times New Roman"/>
              <a:ea typeface="Times New Roman"/>
              <a:cs typeface="Times New Roman"/>
              <a:sym typeface="Times New Roman"/>
            </a:endParaRPr>
          </a:p>
          <a:p>
            <a:pPr indent="-107950" lvl="0" marL="457200" rtl="0" algn="just">
              <a:lnSpc>
                <a:spcPct val="100000"/>
              </a:lnSpc>
              <a:spcBef>
                <a:spcPts val="0"/>
              </a:spcBef>
              <a:spcAft>
                <a:spcPts val="0"/>
              </a:spcAft>
              <a:buClr>
                <a:schemeClr val="dk1"/>
              </a:buClr>
              <a:buSzPts val="1700"/>
              <a:buFont typeface="Noto Sans Symbols"/>
              <a:buChar char="⮚"/>
            </a:pPr>
            <a:r>
              <a:rPr lang="en-US" sz="2000">
                <a:solidFill>
                  <a:schemeClr val="dk1"/>
                </a:solidFill>
                <a:latin typeface="Times New Roman"/>
                <a:ea typeface="Times New Roman"/>
                <a:cs typeface="Times New Roman"/>
                <a:sym typeface="Times New Roman"/>
              </a:rPr>
              <a:t>Facilitates </a:t>
            </a:r>
            <a:r>
              <a:rPr lang="en-US" sz="2000">
                <a:solidFill>
                  <a:srgbClr val="FF0000"/>
                </a:solidFill>
                <a:latin typeface="Times New Roman"/>
                <a:ea typeface="Times New Roman"/>
                <a:cs typeface="Times New Roman"/>
                <a:sym typeface="Times New Roman"/>
              </a:rPr>
              <a:t>interconnection between heterogeneous networks </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Internetworking</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107950" lvl="0" marL="457200" rtl="0" algn="just">
              <a:lnSpc>
                <a:spcPct val="100000"/>
              </a:lnSpc>
              <a:spcBef>
                <a:spcPts val="0"/>
              </a:spcBef>
              <a:spcAft>
                <a:spcPts val="0"/>
              </a:spcAft>
              <a:buClr>
                <a:schemeClr val="dk1"/>
              </a:buClr>
              <a:buSzPts val="1700"/>
              <a:buFont typeface="Noto Sans Symbols"/>
              <a:buChar char="⮚"/>
            </a:pPr>
            <a:r>
              <a:rPr lang="en-US" sz="2000">
                <a:solidFill>
                  <a:schemeClr val="dk1"/>
                </a:solidFill>
                <a:latin typeface="Times New Roman"/>
                <a:ea typeface="Times New Roman"/>
                <a:cs typeface="Times New Roman"/>
                <a:sym typeface="Times New Roman"/>
              </a:rPr>
              <a:t>Defines how to </a:t>
            </a:r>
            <a:r>
              <a:rPr b="1" lang="en-US" sz="2000">
                <a:solidFill>
                  <a:schemeClr val="dk1"/>
                </a:solidFill>
                <a:latin typeface="Times New Roman"/>
                <a:ea typeface="Times New Roman"/>
                <a:cs typeface="Times New Roman"/>
                <a:sym typeface="Times New Roman"/>
              </a:rPr>
              <a:t>fragment a packet into smaller packets </a:t>
            </a:r>
            <a:r>
              <a:rPr lang="en-US" sz="2000">
                <a:solidFill>
                  <a:schemeClr val="dk1"/>
                </a:solidFill>
                <a:latin typeface="Times New Roman"/>
                <a:ea typeface="Times New Roman"/>
                <a:cs typeface="Times New Roman"/>
                <a:sym typeface="Times New Roman"/>
              </a:rPr>
              <a:t>to accommodate different media</a:t>
            </a:r>
            <a:endParaRPr sz="2000">
              <a:solidFill>
                <a:schemeClr val="dk1"/>
              </a:solidFill>
              <a:latin typeface="Times New Roman"/>
              <a:ea typeface="Times New Roman"/>
              <a:cs typeface="Times New Roman"/>
              <a:sym typeface="Times New Roman"/>
            </a:endParaRPr>
          </a:p>
          <a:p>
            <a:pPr indent="-114300" lvl="0" marL="457200" rtl="0" algn="just">
              <a:lnSpc>
                <a:spcPct val="100000"/>
              </a:lnSpc>
              <a:spcBef>
                <a:spcPts val="0"/>
              </a:spcBef>
              <a:spcAft>
                <a:spcPts val="0"/>
              </a:spcAft>
              <a:buClr>
                <a:schemeClr val="dk1"/>
              </a:buClr>
              <a:buSzPts val="1800"/>
              <a:buFont typeface="Noto Sans Symbols"/>
              <a:buChar char="⮚"/>
            </a:pPr>
            <a:r>
              <a:rPr b="1" lang="en-US" sz="2000">
                <a:solidFill>
                  <a:schemeClr val="dk1"/>
                </a:solidFill>
                <a:latin typeface="Times New Roman"/>
                <a:ea typeface="Times New Roman"/>
                <a:cs typeface="Times New Roman"/>
                <a:sym typeface="Times New Roman"/>
              </a:rPr>
              <a:t>Error Control</a:t>
            </a:r>
            <a:endParaRPr b="1" sz="2000">
              <a:solidFill>
                <a:schemeClr val="dk1"/>
              </a:solidFill>
              <a:latin typeface="Times New Roman"/>
              <a:ea typeface="Times New Roman"/>
              <a:cs typeface="Times New Roman"/>
              <a:sym typeface="Times New Roman"/>
            </a:endParaRPr>
          </a:p>
        </p:txBody>
      </p:sp>
      <p:pic>
        <p:nvPicPr>
          <p:cNvPr id="301" name="Google Shape;301;p16"/>
          <p:cNvPicPr preferRelativeResize="0"/>
          <p:nvPr/>
        </p:nvPicPr>
        <p:blipFill rotWithShape="1">
          <a:blip r:embed="rId3">
            <a:alphaModFix/>
          </a:blip>
          <a:srcRect b="0" l="0" r="0" t="0"/>
          <a:stretch/>
        </p:blipFill>
        <p:spPr>
          <a:xfrm>
            <a:off x="41822" y="47021"/>
            <a:ext cx="630208" cy="597580"/>
          </a:xfrm>
          <a:prstGeom prst="rect">
            <a:avLst/>
          </a:prstGeom>
          <a:noFill/>
          <a:ln>
            <a:noFill/>
          </a:ln>
        </p:spPr>
      </p:pic>
      <p:cxnSp>
        <p:nvCxnSpPr>
          <p:cNvPr id="302" name="Google Shape;302;p1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03" name="Google Shape;303;p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4" name="Google Shape;304;p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5" name="Google Shape;305;p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1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2633" name="Google Shape;2633;p160"/>
          <p:cNvSpPr txBox="1"/>
          <p:nvPr>
            <p:ph idx="4294967295" type="title"/>
          </p:nvPr>
        </p:nvSpPr>
        <p:spPr>
          <a:xfrm>
            <a:off x="708420" y="119931"/>
            <a:ext cx="6172200" cy="5937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chemeClr val="dk1"/>
                </a:solidFill>
                <a:latin typeface="Times New Roman"/>
                <a:ea typeface="Times New Roman"/>
                <a:cs typeface="Times New Roman"/>
                <a:sym typeface="Times New Roman"/>
              </a:rPr>
              <a:t>RARP </a:t>
            </a:r>
            <a:r>
              <a:rPr b="1" lang="en-US">
                <a:solidFill>
                  <a:srgbClr val="C00000"/>
                </a:solidFill>
                <a:latin typeface="Times New Roman"/>
                <a:ea typeface="Times New Roman"/>
                <a:cs typeface="Times New Roman"/>
                <a:sym typeface="Times New Roman"/>
              </a:rPr>
              <a:t>Packet</a:t>
            </a:r>
            <a:r>
              <a:rPr b="1" lang="en-US">
                <a:solidFill>
                  <a:schemeClr val="dk1"/>
                </a:solidFill>
                <a:latin typeface="Times New Roman"/>
                <a:ea typeface="Times New Roman"/>
                <a:cs typeface="Times New Roman"/>
                <a:sym typeface="Times New Roman"/>
              </a:rPr>
              <a:t> Format</a:t>
            </a:r>
            <a:endParaRPr/>
          </a:p>
        </p:txBody>
      </p:sp>
      <p:pic>
        <p:nvPicPr>
          <p:cNvPr id="2634" name="Google Shape;2634;p160"/>
          <p:cNvPicPr preferRelativeResize="0"/>
          <p:nvPr>
            <p:ph idx="4294967295" type="body"/>
          </p:nvPr>
        </p:nvPicPr>
        <p:blipFill rotWithShape="1">
          <a:blip r:embed="rId3">
            <a:alphaModFix/>
          </a:blip>
          <a:srcRect b="0" l="0" r="0" t="0"/>
          <a:stretch/>
        </p:blipFill>
        <p:spPr>
          <a:xfrm>
            <a:off x="768430" y="826149"/>
            <a:ext cx="7923394" cy="3851275"/>
          </a:xfrm>
          <a:prstGeom prst="rect">
            <a:avLst/>
          </a:prstGeom>
          <a:noFill/>
          <a:ln>
            <a:noFill/>
          </a:ln>
        </p:spPr>
      </p:pic>
      <p:sp>
        <p:nvSpPr>
          <p:cNvPr id="2635" name="Google Shape;2635;p1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636" name="Google Shape;2636;p1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2637" name="Google Shape;2637;p16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638" name="Google Shape;2638;p1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39" name="Google Shape;2639;p1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40" name="Google Shape;2640;p1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641" name="Google Shape;2641;p160"/>
          <p:cNvPicPr preferRelativeResize="0"/>
          <p:nvPr/>
        </p:nvPicPr>
        <p:blipFill rotWithShape="1">
          <a:blip r:embed="rId4">
            <a:alphaModFix/>
          </a:blip>
          <a:srcRect b="0" l="0" r="0" t="0"/>
          <a:stretch/>
        </p:blipFill>
        <p:spPr>
          <a:xfrm>
            <a:off x="41822" y="47020"/>
            <a:ext cx="549324" cy="59331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1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649" name="Google Shape;2649;p1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650" name="Google Shape;2650;p1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51" name="Google Shape;2651;p161"/>
          <p:cNvSpPr txBox="1"/>
          <p:nvPr>
            <p:ph idx="4294967295" type="title"/>
          </p:nvPr>
        </p:nvSpPr>
        <p:spPr>
          <a:xfrm>
            <a:off x="922825" y="21161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sp>
        <p:nvSpPr>
          <p:cNvPr id="2652" name="Google Shape;2652;p161"/>
          <p:cNvSpPr txBox="1"/>
          <p:nvPr>
            <p:ph idx="4294967295" type="body"/>
          </p:nvPr>
        </p:nvSpPr>
        <p:spPr>
          <a:xfrm>
            <a:off x="637063" y="751080"/>
            <a:ext cx="4018063" cy="3214688"/>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lang="en-US" sz="2200">
                <a:solidFill>
                  <a:schemeClr val="dk1"/>
                </a:solidFill>
                <a:latin typeface="Times New Roman"/>
                <a:ea typeface="Times New Roman"/>
                <a:cs typeface="Times New Roman"/>
                <a:sym typeface="Times New Roman"/>
              </a:rPr>
              <a:t>ICMP’s most common uses are </a:t>
            </a:r>
            <a:r>
              <a:rPr b="1" lang="en-US" sz="2200">
                <a:solidFill>
                  <a:srgbClr val="002060"/>
                </a:solidFill>
                <a:latin typeface="Times New Roman"/>
                <a:ea typeface="Times New Roman"/>
                <a:cs typeface="Times New Roman"/>
                <a:sym typeface="Times New Roman"/>
              </a:rPr>
              <a:t>Testing and Troubleshooting.</a:t>
            </a:r>
            <a:endParaRPr b="1" sz="2200">
              <a:solidFill>
                <a:srgbClr val="002060"/>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2200">
                <a:solidFill>
                  <a:schemeClr val="dk1"/>
                </a:solidFill>
                <a:latin typeface="Times New Roman"/>
                <a:ea typeface="Times New Roman"/>
                <a:cs typeface="Times New Roman"/>
                <a:sym typeface="Times New Roman"/>
              </a:rPr>
              <a:t>Two of the most well-known utilities, </a:t>
            </a:r>
            <a:r>
              <a:rPr b="1" lang="en-US" sz="2200">
                <a:solidFill>
                  <a:srgbClr val="C00000"/>
                </a:solidFill>
                <a:latin typeface="Times New Roman"/>
                <a:ea typeface="Times New Roman"/>
                <a:cs typeface="Times New Roman"/>
                <a:sym typeface="Times New Roman"/>
              </a:rPr>
              <a:t>PING</a:t>
            </a:r>
            <a:r>
              <a:rPr lang="en-US" sz="2200">
                <a:solidFill>
                  <a:schemeClr val="dk1"/>
                </a:solidFill>
                <a:latin typeface="Times New Roman"/>
                <a:ea typeface="Times New Roman"/>
                <a:cs typeface="Times New Roman"/>
                <a:sym typeface="Times New Roman"/>
              </a:rPr>
              <a:t> and </a:t>
            </a:r>
            <a:r>
              <a:rPr b="1" lang="en-US" sz="2200">
                <a:solidFill>
                  <a:srgbClr val="C00000"/>
                </a:solidFill>
                <a:latin typeface="Times New Roman"/>
                <a:ea typeface="Times New Roman"/>
                <a:cs typeface="Times New Roman"/>
                <a:sym typeface="Times New Roman"/>
              </a:rPr>
              <a:t>TRACEROUTE</a:t>
            </a:r>
            <a:r>
              <a:rPr lang="en-US" sz="2200">
                <a:solidFill>
                  <a:schemeClr val="dk1"/>
                </a:solidFill>
                <a:latin typeface="Times New Roman"/>
                <a:ea typeface="Times New Roman"/>
                <a:cs typeface="Times New Roman"/>
                <a:sym typeface="Times New Roman"/>
              </a:rPr>
              <a:t>, rely on ICMP to perform connectivity tests and path discovery.</a:t>
            </a:r>
            <a:endParaRPr sz="2200">
              <a:solidFill>
                <a:schemeClr val="dk1"/>
              </a:solidFill>
              <a:latin typeface="Times New Roman"/>
              <a:ea typeface="Times New Roman"/>
              <a:cs typeface="Times New Roman"/>
              <a:sym typeface="Times New Roman"/>
            </a:endParaRPr>
          </a:p>
        </p:txBody>
      </p:sp>
      <p:pic>
        <p:nvPicPr>
          <p:cNvPr id="2653" name="Google Shape;2653;p161"/>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pic>
        <p:nvPicPr>
          <p:cNvPr id="2654" name="Google Shape;2654;p161"/>
          <p:cNvPicPr preferRelativeResize="0"/>
          <p:nvPr/>
        </p:nvPicPr>
        <p:blipFill rotWithShape="1">
          <a:blip r:embed="rId4">
            <a:alphaModFix/>
          </a:blip>
          <a:srcRect b="0" l="0" r="0" t="0"/>
          <a:stretch/>
        </p:blipFill>
        <p:spPr>
          <a:xfrm>
            <a:off x="4758243" y="789536"/>
            <a:ext cx="4317982" cy="3291900"/>
          </a:xfrm>
          <a:prstGeom prst="rect">
            <a:avLst/>
          </a:prstGeom>
          <a:noFill/>
          <a:ln>
            <a:noFill/>
          </a:ln>
        </p:spPr>
      </p:pic>
      <p:cxnSp>
        <p:nvCxnSpPr>
          <p:cNvPr id="2655" name="Google Shape;2655;p161"/>
          <p:cNvCxnSpPr/>
          <p:nvPr/>
        </p:nvCxnSpPr>
        <p:spPr>
          <a:xfrm flipH="1" rot="10800000">
            <a:off x="109539" y="765525"/>
            <a:ext cx="9144000" cy="20782"/>
          </a:xfrm>
          <a:prstGeom prst="straightConnector1">
            <a:avLst/>
          </a:prstGeom>
          <a:noFill/>
          <a:ln cap="flat" cmpd="sng" w="9525">
            <a:solidFill>
              <a:srgbClr val="00B050"/>
            </a:solidFill>
            <a:prstDash val="solid"/>
            <a:round/>
            <a:headEnd len="sm" w="sm" type="none"/>
            <a:tailEnd len="sm" w="sm" type="none"/>
          </a:ln>
        </p:spPr>
      </p:cxnSp>
      <p:sp>
        <p:nvSpPr>
          <p:cNvPr id="2656" name="Google Shape;2656;p1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57" name="Google Shape;2657;p1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58" name="Google Shape;2658;p1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659" name="Google Shape;2659;p161"/>
          <p:cNvSpPr/>
          <p:nvPr/>
        </p:nvSpPr>
        <p:spPr>
          <a:xfrm>
            <a:off x="591145" y="4185889"/>
            <a:ext cx="6010382"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FF00"/>
                </a:solidFill>
                <a:latin typeface="Arial"/>
                <a:ea typeface="Arial"/>
                <a:cs typeface="Arial"/>
                <a:sym typeface="Arial"/>
              </a:rPr>
              <a:t>ICMP-----Error Reporting messages</a:t>
            </a:r>
            <a:endParaRPr b="1" i="0" sz="2400" u="none" cap="none" strike="noStrike">
              <a:solidFill>
                <a:srgbClr val="FF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1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667" name="Google Shape;2667;p1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668" name="Google Shape;2668;p1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69" name="Google Shape;2669;p162"/>
          <p:cNvSpPr txBox="1"/>
          <p:nvPr>
            <p:ph idx="4294967295" type="title"/>
          </p:nvPr>
        </p:nvSpPr>
        <p:spPr>
          <a:xfrm>
            <a:off x="982863" y="194761"/>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670" name="Google Shape;2670;p162"/>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pic>
        <p:nvPicPr>
          <p:cNvPr id="2671" name="Google Shape;2671;p162"/>
          <p:cNvPicPr preferRelativeResize="0"/>
          <p:nvPr/>
        </p:nvPicPr>
        <p:blipFill rotWithShape="1">
          <a:blip r:embed="rId4">
            <a:alphaModFix/>
          </a:blip>
          <a:srcRect b="0" l="0" r="0" t="0"/>
          <a:stretch/>
        </p:blipFill>
        <p:spPr>
          <a:xfrm>
            <a:off x="517920" y="3102796"/>
            <a:ext cx="7837843" cy="1099335"/>
          </a:xfrm>
          <a:prstGeom prst="rect">
            <a:avLst/>
          </a:prstGeom>
          <a:noFill/>
          <a:ln>
            <a:noFill/>
          </a:ln>
        </p:spPr>
      </p:pic>
      <p:sp>
        <p:nvSpPr>
          <p:cNvPr id="2672" name="Google Shape;2672;p162"/>
          <p:cNvSpPr/>
          <p:nvPr/>
        </p:nvSpPr>
        <p:spPr>
          <a:xfrm>
            <a:off x="3616504" y="3471340"/>
            <a:ext cx="2958957" cy="701430"/>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73" name="Google Shape;2673;p162"/>
          <p:cNvPicPr preferRelativeResize="0"/>
          <p:nvPr/>
        </p:nvPicPr>
        <p:blipFill rotWithShape="1">
          <a:blip r:embed="rId5">
            <a:alphaModFix/>
          </a:blip>
          <a:srcRect b="0" l="0" r="0" t="0"/>
          <a:stretch/>
        </p:blipFill>
        <p:spPr>
          <a:xfrm>
            <a:off x="571500" y="1315640"/>
            <a:ext cx="7837844" cy="1516602"/>
          </a:xfrm>
          <a:prstGeom prst="rect">
            <a:avLst/>
          </a:prstGeom>
          <a:noFill/>
          <a:ln>
            <a:noFill/>
          </a:ln>
        </p:spPr>
      </p:pic>
      <p:sp>
        <p:nvSpPr>
          <p:cNvPr id="2674" name="Google Shape;2674;p162"/>
          <p:cNvSpPr/>
          <p:nvPr/>
        </p:nvSpPr>
        <p:spPr>
          <a:xfrm>
            <a:off x="1335640" y="1217650"/>
            <a:ext cx="6421349" cy="701430"/>
          </a:xfrm>
          <a:prstGeom prst="ellipse">
            <a:avLst/>
          </a:prstGeom>
          <a:noFill/>
          <a:ln cap="flat" cmpd="sng" w="571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675" name="Google Shape;2675;p16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676" name="Google Shape;2676;p16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77" name="Google Shape;2677;p16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78" name="Google Shape;2678;p16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1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686" name="Google Shape;2686;p1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687" name="Google Shape;2687;p1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88" name="Google Shape;2688;p163"/>
          <p:cNvSpPr txBox="1"/>
          <p:nvPr>
            <p:ph idx="4294967295" type="title"/>
          </p:nvPr>
        </p:nvSpPr>
        <p:spPr>
          <a:xfrm>
            <a:off x="811411" y="209739"/>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sp>
        <p:nvSpPr>
          <p:cNvPr id="2689" name="Google Shape;2689;p163"/>
          <p:cNvSpPr txBox="1"/>
          <p:nvPr>
            <p:ph idx="4294967295" type="body"/>
          </p:nvPr>
        </p:nvSpPr>
        <p:spPr>
          <a:xfrm>
            <a:off x="1600200" y="1384300"/>
            <a:ext cx="7543800" cy="3017838"/>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a:t>  </a:t>
            </a:r>
            <a:endParaRPr/>
          </a:p>
        </p:txBody>
      </p:sp>
      <p:pic>
        <p:nvPicPr>
          <p:cNvPr id="2690" name="Google Shape;2690;p163"/>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pic>
        <p:nvPicPr>
          <p:cNvPr id="2691" name="Google Shape;2691;p163"/>
          <p:cNvPicPr preferRelativeResize="0"/>
          <p:nvPr/>
        </p:nvPicPr>
        <p:blipFill rotWithShape="1">
          <a:blip r:embed="rId4">
            <a:alphaModFix/>
          </a:blip>
          <a:srcRect b="0" l="0" r="0" t="0"/>
          <a:stretch/>
        </p:blipFill>
        <p:spPr>
          <a:xfrm>
            <a:off x="813226" y="1363108"/>
            <a:ext cx="7899800" cy="2848652"/>
          </a:xfrm>
          <a:prstGeom prst="rect">
            <a:avLst/>
          </a:prstGeom>
          <a:noFill/>
          <a:ln>
            <a:noFill/>
          </a:ln>
        </p:spPr>
      </p:pic>
      <p:sp>
        <p:nvSpPr>
          <p:cNvPr id="2692" name="Google Shape;2692;p163"/>
          <p:cNvSpPr/>
          <p:nvPr/>
        </p:nvSpPr>
        <p:spPr>
          <a:xfrm>
            <a:off x="1458930" y="1384301"/>
            <a:ext cx="5794625" cy="38285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3" name="Google Shape;2693;p163"/>
          <p:cNvSpPr/>
          <p:nvPr/>
        </p:nvSpPr>
        <p:spPr>
          <a:xfrm>
            <a:off x="3349375" y="1808245"/>
            <a:ext cx="5260369" cy="382854"/>
          </a:xfrm>
          <a:prstGeom prst="rect">
            <a:avLst/>
          </a:prstGeom>
          <a:noFill/>
          <a:ln cap="flat" cmpd="sng" w="25400">
            <a:solidFill>
              <a:srgbClr val="0E57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4" name="Google Shape;2694;p163"/>
          <p:cNvSpPr/>
          <p:nvPr/>
        </p:nvSpPr>
        <p:spPr>
          <a:xfrm>
            <a:off x="1138719" y="2232189"/>
            <a:ext cx="7471025" cy="38285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5" name="Google Shape;2695;p163"/>
          <p:cNvSpPr/>
          <p:nvPr/>
        </p:nvSpPr>
        <p:spPr>
          <a:xfrm>
            <a:off x="1107896" y="3052248"/>
            <a:ext cx="6536077" cy="38285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696" name="Google Shape;2696;p16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697" name="Google Shape;2697;p1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98" name="Google Shape;2698;p1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99" name="Google Shape;2699;p1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1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707" name="Google Shape;2707;p1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708" name="Google Shape;2708;p1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09" name="Google Shape;2709;p164"/>
          <p:cNvSpPr txBox="1"/>
          <p:nvPr>
            <p:ph idx="4294967295" type="title"/>
          </p:nvPr>
        </p:nvSpPr>
        <p:spPr>
          <a:xfrm>
            <a:off x="822960" y="126777"/>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710" name="Google Shape;2710;p164"/>
          <p:cNvPicPr preferRelativeResize="0"/>
          <p:nvPr/>
        </p:nvPicPr>
        <p:blipFill rotWithShape="1">
          <a:blip r:embed="rId3">
            <a:alphaModFix/>
          </a:blip>
          <a:srcRect b="0" l="0" r="0" t="0"/>
          <a:stretch/>
        </p:blipFill>
        <p:spPr>
          <a:xfrm>
            <a:off x="41822" y="47020"/>
            <a:ext cx="529678" cy="666636"/>
          </a:xfrm>
          <a:prstGeom prst="rect">
            <a:avLst/>
          </a:prstGeom>
          <a:noFill/>
          <a:ln>
            <a:noFill/>
          </a:ln>
        </p:spPr>
      </p:pic>
      <p:pic>
        <p:nvPicPr>
          <p:cNvPr id="2711" name="Google Shape;2711;p164"/>
          <p:cNvPicPr preferRelativeResize="0"/>
          <p:nvPr/>
        </p:nvPicPr>
        <p:blipFill rotWithShape="1">
          <a:blip r:embed="rId4">
            <a:alphaModFix/>
          </a:blip>
          <a:srcRect b="0" l="0" r="0" t="0"/>
          <a:stretch/>
        </p:blipFill>
        <p:spPr>
          <a:xfrm>
            <a:off x="571499" y="1537598"/>
            <a:ext cx="7837843" cy="1099335"/>
          </a:xfrm>
          <a:prstGeom prst="rect">
            <a:avLst/>
          </a:prstGeom>
          <a:noFill/>
          <a:ln>
            <a:noFill/>
          </a:ln>
        </p:spPr>
      </p:pic>
      <p:sp>
        <p:nvSpPr>
          <p:cNvPr id="2712" name="Google Shape;2712;p164"/>
          <p:cNvSpPr/>
          <p:nvPr/>
        </p:nvSpPr>
        <p:spPr>
          <a:xfrm>
            <a:off x="3750068" y="1915693"/>
            <a:ext cx="2958957" cy="701430"/>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13" name="Google Shape;2713;p164"/>
          <p:cNvPicPr preferRelativeResize="0"/>
          <p:nvPr/>
        </p:nvPicPr>
        <p:blipFill rotWithShape="1">
          <a:blip r:embed="rId5">
            <a:alphaModFix/>
          </a:blip>
          <a:srcRect b="0" l="0" r="0" t="0"/>
          <a:stretch/>
        </p:blipFill>
        <p:spPr>
          <a:xfrm>
            <a:off x="654267" y="2787531"/>
            <a:ext cx="7755077" cy="1311858"/>
          </a:xfrm>
          <a:prstGeom prst="rect">
            <a:avLst/>
          </a:prstGeom>
          <a:noFill/>
          <a:ln>
            <a:noFill/>
          </a:ln>
        </p:spPr>
      </p:pic>
      <p:sp>
        <p:nvSpPr>
          <p:cNvPr id="2714" name="Google Shape;2714;p164"/>
          <p:cNvSpPr/>
          <p:nvPr/>
        </p:nvSpPr>
        <p:spPr>
          <a:xfrm>
            <a:off x="5450388" y="3200876"/>
            <a:ext cx="2429892" cy="701430"/>
          </a:xfrm>
          <a:prstGeom prst="ellipse">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5" name="Google Shape;2715;p164"/>
          <p:cNvSpPr/>
          <p:nvPr/>
        </p:nvSpPr>
        <p:spPr>
          <a:xfrm>
            <a:off x="571499" y="3748674"/>
            <a:ext cx="2057401" cy="518336"/>
          </a:xfrm>
          <a:prstGeom prst="ellipse">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6" name="Google Shape;2716;p164"/>
          <p:cNvSpPr/>
          <p:nvPr/>
        </p:nvSpPr>
        <p:spPr>
          <a:xfrm>
            <a:off x="654267" y="2787531"/>
            <a:ext cx="3095801" cy="561844"/>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FFF00"/>
                </a:solidFill>
                <a:latin typeface="Arial"/>
                <a:ea typeface="Arial"/>
                <a:cs typeface="Arial"/>
                <a:sym typeface="Arial"/>
              </a:rPr>
              <a:t>Types of Messages</a:t>
            </a:r>
            <a:endParaRPr b="1" i="0" sz="2000" u="none" cap="none" strike="noStrike">
              <a:solidFill>
                <a:srgbClr val="FFFF00"/>
              </a:solidFill>
              <a:latin typeface="Arial"/>
              <a:ea typeface="Arial"/>
              <a:cs typeface="Arial"/>
              <a:sym typeface="Arial"/>
            </a:endParaRPr>
          </a:p>
        </p:txBody>
      </p:sp>
      <p:cxnSp>
        <p:nvCxnSpPr>
          <p:cNvPr id="2717" name="Google Shape;2717;p16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718" name="Google Shape;2718;p16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19" name="Google Shape;2719;p16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20" name="Google Shape;2720;p16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1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728" name="Google Shape;2728;p1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729" name="Google Shape;2729;p1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30" name="Google Shape;2730;p165"/>
          <p:cNvSpPr txBox="1"/>
          <p:nvPr>
            <p:ph idx="4294967295" type="title"/>
          </p:nvPr>
        </p:nvSpPr>
        <p:spPr>
          <a:xfrm>
            <a:off x="990600" y="31432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731" name="Google Shape;2731;p165"/>
          <p:cNvPicPr preferRelativeResize="0"/>
          <p:nvPr/>
        </p:nvPicPr>
        <p:blipFill rotWithShape="1">
          <a:blip r:embed="rId3">
            <a:alphaModFix/>
          </a:blip>
          <a:srcRect b="0" l="0" r="0" t="0"/>
          <a:stretch/>
        </p:blipFill>
        <p:spPr>
          <a:xfrm>
            <a:off x="41822" y="47020"/>
            <a:ext cx="538607" cy="687418"/>
          </a:xfrm>
          <a:prstGeom prst="rect">
            <a:avLst/>
          </a:prstGeom>
          <a:noFill/>
          <a:ln>
            <a:noFill/>
          </a:ln>
        </p:spPr>
      </p:pic>
      <p:sp>
        <p:nvSpPr>
          <p:cNvPr id="2732" name="Google Shape;2732;p165"/>
          <p:cNvSpPr/>
          <p:nvPr/>
        </p:nvSpPr>
        <p:spPr>
          <a:xfrm>
            <a:off x="1818525" y="761602"/>
            <a:ext cx="6010382"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FF00"/>
                </a:solidFill>
                <a:latin typeface="Arial"/>
                <a:ea typeface="Arial"/>
                <a:cs typeface="Arial"/>
                <a:sym typeface="Arial"/>
              </a:rPr>
              <a:t>General Format of ICMP messages</a:t>
            </a:r>
            <a:endParaRPr b="1" i="0" sz="2400" u="none" cap="none" strike="noStrike">
              <a:solidFill>
                <a:srgbClr val="FFFF00"/>
              </a:solidFill>
              <a:latin typeface="Arial"/>
              <a:ea typeface="Arial"/>
              <a:cs typeface="Arial"/>
              <a:sym typeface="Arial"/>
            </a:endParaRPr>
          </a:p>
        </p:txBody>
      </p:sp>
      <p:sp>
        <p:nvSpPr>
          <p:cNvPr id="2733" name="Google Shape;2733;p165"/>
          <p:cNvSpPr/>
          <p:nvPr/>
        </p:nvSpPr>
        <p:spPr>
          <a:xfrm>
            <a:off x="2135741" y="2173370"/>
            <a:ext cx="6176052" cy="2215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4" name="Google Shape;2734;p165"/>
          <p:cNvSpPr/>
          <p:nvPr/>
        </p:nvSpPr>
        <p:spPr>
          <a:xfrm>
            <a:off x="866325" y="1339475"/>
            <a:ext cx="2102906" cy="2838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35" name="Google Shape;2735;p165"/>
          <p:cNvPicPr preferRelativeResize="0"/>
          <p:nvPr/>
        </p:nvPicPr>
        <p:blipFill rotWithShape="1">
          <a:blip r:embed="rId4">
            <a:alphaModFix/>
          </a:blip>
          <a:srcRect b="0" l="0" r="0" t="0"/>
          <a:stretch/>
        </p:blipFill>
        <p:spPr>
          <a:xfrm>
            <a:off x="708420" y="1175621"/>
            <a:ext cx="4961122" cy="1365705"/>
          </a:xfrm>
          <a:prstGeom prst="rect">
            <a:avLst/>
          </a:prstGeom>
          <a:noFill/>
          <a:ln>
            <a:noFill/>
          </a:ln>
        </p:spPr>
      </p:pic>
      <p:cxnSp>
        <p:nvCxnSpPr>
          <p:cNvPr id="2736" name="Google Shape;2736;p165"/>
          <p:cNvCxnSpPr/>
          <p:nvPr/>
        </p:nvCxnSpPr>
        <p:spPr>
          <a:xfrm flipH="1" rot="10800000">
            <a:off x="41077" y="734438"/>
            <a:ext cx="9144000" cy="20782"/>
          </a:xfrm>
          <a:prstGeom prst="straightConnector1">
            <a:avLst/>
          </a:prstGeom>
          <a:noFill/>
          <a:ln cap="flat" cmpd="sng" w="9525">
            <a:solidFill>
              <a:srgbClr val="00B050"/>
            </a:solidFill>
            <a:prstDash val="solid"/>
            <a:round/>
            <a:headEnd len="sm" w="sm" type="none"/>
            <a:tailEnd len="sm" w="sm" type="none"/>
          </a:ln>
        </p:spPr>
      </p:cxnSp>
      <p:sp>
        <p:nvSpPr>
          <p:cNvPr id="2737" name="Google Shape;2737;p165"/>
          <p:cNvSpPr/>
          <p:nvPr/>
        </p:nvSpPr>
        <p:spPr>
          <a:xfrm>
            <a:off x="109539" y="4788045"/>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38" name="Google Shape;2738;p165"/>
          <p:cNvCxnSpPr/>
          <p:nvPr/>
        </p:nvCxnSpPr>
        <p:spPr>
          <a:xfrm flipH="1">
            <a:off x="580429" y="30580"/>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39" name="Google Shape;2739;p165"/>
          <p:cNvCxnSpPr/>
          <p:nvPr/>
        </p:nvCxnSpPr>
        <p:spPr>
          <a:xfrm>
            <a:off x="-7737" y="4718988"/>
            <a:ext cx="9144000" cy="0"/>
          </a:xfrm>
          <a:prstGeom prst="straightConnector1">
            <a:avLst/>
          </a:prstGeom>
          <a:noFill/>
          <a:ln cap="flat" cmpd="sng" w="15875">
            <a:solidFill>
              <a:srgbClr val="00B050"/>
            </a:solidFill>
            <a:prstDash val="solid"/>
            <a:round/>
            <a:headEnd len="sm" w="sm" type="none"/>
            <a:tailEnd len="sm" w="sm" type="none"/>
          </a:ln>
        </p:spPr>
      </p:cxnSp>
      <p:pic>
        <p:nvPicPr>
          <p:cNvPr id="2740" name="Google Shape;2740;p165"/>
          <p:cNvPicPr preferRelativeResize="0"/>
          <p:nvPr/>
        </p:nvPicPr>
        <p:blipFill rotWithShape="1">
          <a:blip r:embed="rId5">
            <a:alphaModFix/>
          </a:blip>
          <a:srcRect b="0" l="0" r="0" t="0"/>
          <a:stretch/>
        </p:blipFill>
        <p:spPr>
          <a:xfrm>
            <a:off x="930149" y="2667176"/>
            <a:ext cx="6987204" cy="2051811"/>
          </a:xfrm>
          <a:prstGeom prst="rect">
            <a:avLst/>
          </a:prstGeom>
          <a:noFill/>
          <a:ln>
            <a:noFill/>
          </a:ln>
        </p:spPr>
      </p:pic>
      <p:pic>
        <p:nvPicPr>
          <p:cNvPr id="2741" name="Google Shape;2741;p165"/>
          <p:cNvPicPr preferRelativeResize="0"/>
          <p:nvPr/>
        </p:nvPicPr>
        <p:blipFill rotWithShape="1">
          <a:blip r:embed="rId6">
            <a:alphaModFix/>
          </a:blip>
          <a:srcRect b="0" l="0" r="0" t="0"/>
          <a:stretch/>
        </p:blipFill>
        <p:spPr>
          <a:xfrm>
            <a:off x="7918093" y="3025313"/>
            <a:ext cx="1066800" cy="905963"/>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1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749" name="Google Shape;2749;p1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750" name="Google Shape;2750;p1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51" name="Google Shape;2751;p166"/>
          <p:cNvSpPr txBox="1"/>
          <p:nvPr>
            <p:ph idx="4294967295" type="title"/>
          </p:nvPr>
        </p:nvSpPr>
        <p:spPr>
          <a:xfrm>
            <a:off x="990600" y="17621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752" name="Google Shape;2752;p166"/>
          <p:cNvPicPr preferRelativeResize="0"/>
          <p:nvPr/>
        </p:nvPicPr>
        <p:blipFill rotWithShape="1">
          <a:blip r:embed="rId3">
            <a:alphaModFix/>
          </a:blip>
          <a:srcRect b="0" l="0" r="0" t="0"/>
          <a:stretch/>
        </p:blipFill>
        <p:spPr>
          <a:xfrm>
            <a:off x="41822" y="47020"/>
            <a:ext cx="538608" cy="599093"/>
          </a:xfrm>
          <a:prstGeom prst="rect">
            <a:avLst/>
          </a:prstGeom>
          <a:noFill/>
          <a:ln>
            <a:noFill/>
          </a:ln>
        </p:spPr>
      </p:pic>
      <p:sp>
        <p:nvSpPr>
          <p:cNvPr id="2753" name="Google Shape;2753;p166"/>
          <p:cNvSpPr/>
          <p:nvPr/>
        </p:nvSpPr>
        <p:spPr>
          <a:xfrm>
            <a:off x="1266662" y="847391"/>
            <a:ext cx="6010382"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FF00"/>
                </a:solidFill>
                <a:latin typeface="Arial"/>
                <a:ea typeface="Arial"/>
                <a:cs typeface="Arial"/>
                <a:sym typeface="Arial"/>
              </a:rPr>
              <a:t>Error Reporting messages</a:t>
            </a:r>
            <a:endParaRPr b="1" i="0" sz="2400" u="none" cap="none" strike="noStrike">
              <a:solidFill>
                <a:srgbClr val="FFFF00"/>
              </a:solidFill>
              <a:latin typeface="Arial"/>
              <a:ea typeface="Arial"/>
              <a:cs typeface="Arial"/>
              <a:sym typeface="Arial"/>
            </a:endParaRPr>
          </a:p>
        </p:txBody>
      </p:sp>
      <p:sp>
        <p:nvSpPr>
          <p:cNvPr id="2754" name="Google Shape;2754;p166"/>
          <p:cNvSpPr/>
          <p:nvPr/>
        </p:nvSpPr>
        <p:spPr>
          <a:xfrm>
            <a:off x="2135741" y="2173370"/>
            <a:ext cx="6176052" cy="2215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55" name="Google Shape;2755;p166"/>
          <p:cNvPicPr preferRelativeResize="0"/>
          <p:nvPr/>
        </p:nvPicPr>
        <p:blipFill rotWithShape="1">
          <a:blip r:embed="rId4">
            <a:alphaModFix/>
          </a:blip>
          <a:srcRect b="0" l="0" r="0" t="0"/>
          <a:stretch/>
        </p:blipFill>
        <p:spPr>
          <a:xfrm>
            <a:off x="859011" y="1304574"/>
            <a:ext cx="7258050" cy="3286125"/>
          </a:xfrm>
          <a:prstGeom prst="rect">
            <a:avLst/>
          </a:prstGeom>
          <a:noFill/>
          <a:ln>
            <a:noFill/>
          </a:ln>
        </p:spPr>
      </p:pic>
      <p:sp>
        <p:nvSpPr>
          <p:cNvPr id="2756" name="Google Shape;2756;p166"/>
          <p:cNvSpPr/>
          <p:nvPr/>
        </p:nvSpPr>
        <p:spPr>
          <a:xfrm>
            <a:off x="2333440" y="3478108"/>
            <a:ext cx="4048299" cy="283497"/>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rgbClr val="FFFF00"/>
                </a:solidFill>
                <a:latin typeface="Times New Roman"/>
                <a:ea typeface="Times New Roman"/>
                <a:cs typeface="Times New Roman"/>
                <a:sym typeface="Times New Roman"/>
              </a:rPr>
              <a:t>IGMP – Internet Group Message Protocol (Multicast Env.)</a:t>
            </a:r>
            <a:endParaRPr b="1" i="0" sz="1200" u="none" cap="none" strike="noStrike">
              <a:solidFill>
                <a:srgbClr val="FFFF00"/>
              </a:solidFill>
              <a:latin typeface="Times New Roman"/>
              <a:ea typeface="Times New Roman"/>
              <a:cs typeface="Times New Roman"/>
              <a:sym typeface="Times New Roman"/>
            </a:endParaRPr>
          </a:p>
        </p:txBody>
      </p:sp>
      <p:cxnSp>
        <p:nvCxnSpPr>
          <p:cNvPr id="2757" name="Google Shape;2757;p16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758" name="Google Shape;2758;p16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59" name="Google Shape;2759;p16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60" name="Google Shape;2760;p16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1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768" name="Google Shape;2768;p1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769" name="Google Shape;2769;p1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70" name="Google Shape;2770;p167"/>
          <p:cNvSpPr txBox="1"/>
          <p:nvPr>
            <p:ph idx="4294967295" type="title"/>
          </p:nvPr>
        </p:nvSpPr>
        <p:spPr>
          <a:xfrm>
            <a:off x="990600" y="31432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771" name="Google Shape;2771;p167"/>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sp>
        <p:nvSpPr>
          <p:cNvPr id="2772" name="Google Shape;2772;p167"/>
          <p:cNvSpPr/>
          <p:nvPr/>
        </p:nvSpPr>
        <p:spPr>
          <a:xfrm>
            <a:off x="1567998" y="784115"/>
            <a:ext cx="6010382"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FF00"/>
                </a:solidFill>
                <a:latin typeface="Arial"/>
                <a:ea typeface="Arial"/>
                <a:cs typeface="Arial"/>
                <a:sym typeface="Arial"/>
              </a:rPr>
              <a:t>Error Reporting messages</a:t>
            </a:r>
            <a:endParaRPr b="1" i="0" sz="2400" u="none" cap="none" strike="noStrike">
              <a:solidFill>
                <a:srgbClr val="FFFF00"/>
              </a:solidFill>
              <a:latin typeface="Arial"/>
              <a:ea typeface="Arial"/>
              <a:cs typeface="Arial"/>
              <a:sym typeface="Arial"/>
            </a:endParaRPr>
          </a:p>
        </p:txBody>
      </p:sp>
      <p:sp>
        <p:nvSpPr>
          <p:cNvPr id="2773" name="Google Shape;2773;p167"/>
          <p:cNvSpPr/>
          <p:nvPr/>
        </p:nvSpPr>
        <p:spPr>
          <a:xfrm>
            <a:off x="2135741" y="2173370"/>
            <a:ext cx="6176052" cy="2215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74" name="Google Shape;2774;p167"/>
          <p:cNvPicPr preferRelativeResize="0"/>
          <p:nvPr/>
        </p:nvPicPr>
        <p:blipFill rotWithShape="1">
          <a:blip r:embed="rId4">
            <a:alphaModFix/>
          </a:blip>
          <a:srcRect b="0" l="0" r="0" t="0"/>
          <a:stretch/>
        </p:blipFill>
        <p:spPr>
          <a:xfrm>
            <a:off x="994020" y="1267448"/>
            <a:ext cx="7215033" cy="766835"/>
          </a:xfrm>
          <a:prstGeom prst="rect">
            <a:avLst/>
          </a:prstGeom>
          <a:noFill/>
          <a:ln>
            <a:noFill/>
          </a:ln>
        </p:spPr>
      </p:pic>
      <p:sp>
        <p:nvSpPr>
          <p:cNvPr id="2775" name="Google Shape;2775;p167"/>
          <p:cNvSpPr/>
          <p:nvPr/>
        </p:nvSpPr>
        <p:spPr>
          <a:xfrm>
            <a:off x="1718348" y="1490244"/>
            <a:ext cx="5636564" cy="315730"/>
          </a:xfrm>
          <a:prstGeom prst="ellipse">
            <a:avLst/>
          </a:prstGeom>
          <a:noFill/>
          <a:ln cap="flat" cmpd="sng" w="571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776" name="Google Shape;2776;p16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777" name="Google Shape;2777;p1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78" name="Google Shape;2778;p1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79" name="Google Shape;2779;p1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780" name="Google Shape;2780;p167"/>
          <p:cNvSpPr/>
          <p:nvPr/>
        </p:nvSpPr>
        <p:spPr>
          <a:xfrm>
            <a:off x="463154" y="1747469"/>
            <a:ext cx="8449734" cy="52322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100"/>
              <a:buFont typeface="Arial"/>
              <a:buChar char="•"/>
            </a:pPr>
            <a:r>
              <a:rPr b="0" i="0" lang="en-US" sz="1400" u="none" cap="none" strike="noStrike">
                <a:solidFill>
                  <a:srgbClr val="000000"/>
                </a:solidFill>
                <a:latin typeface="Times New Roman"/>
                <a:ea typeface="Times New Roman"/>
                <a:cs typeface="Times New Roman"/>
                <a:sym typeface="Times New Roman"/>
              </a:rPr>
              <a:t>Error messages are always sent to the original source because the only information available in the datagram about the route is the source and destination IP addresses.</a:t>
            </a:r>
            <a:endParaRPr b="1" i="0" sz="1400" u="none" cap="none" strike="noStrike">
              <a:solidFill>
                <a:srgbClr val="000000"/>
              </a:solidFill>
              <a:latin typeface="Times New Roman"/>
              <a:ea typeface="Times New Roman"/>
              <a:cs typeface="Times New Roman"/>
              <a:sym typeface="Times New Roman"/>
            </a:endParaRPr>
          </a:p>
        </p:txBody>
      </p:sp>
      <p:pic>
        <p:nvPicPr>
          <p:cNvPr id="2781" name="Google Shape;2781;p167"/>
          <p:cNvPicPr preferRelativeResize="0"/>
          <p:nvPr/>
        </p:nvPicPr>
        <p:blipFill rotWithShape="1">
          <a:blip r:embed="rId5">
            <a:alphaModFix/>
          </a:blip>
          <a:srcRect b="0" l="0" r="0" t="0"/>
          <a:stretch/>
        </p:blipFill>
        <p:spPr>
          <a:xfrm>
            <a:off x="1179311" y="2291508"/>
            <a:ext cx="6605588" cy="2337642"/>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1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789" name="Google Shape;2789;p1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790" name="Google Shape;2790;p1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91" name="Google Shape;2791;p168"/>
          <p:cNvSpPr txBox="1"/>
          <p:nvPr>
            <p:ph idx="4294967295" type="title"/>
          </p:nvPr>
        </p:nvSpPr>
        <p:spPr>
          <a:xfrm>
            <a:off x="977349" y="135917"/>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792" name="Google Shape;2792;p168"/>
          <p:cNvPicPr preferRelativeResize="0"/>
          <p:nvPr/>
        </p:nvPicPr>
        <p:blipFill rotWithShape="1">
          <a:blip r:embed="rId3">
            <a:alphaModFix/>
          </a:blip>
          <a:srcRect b="0" l="0" r="0" t="0"/>
          <a:stretch/>
        </p:blipFill>
        <p:spPr>
          <a:xfrm>
            <a:off x="41822" y="47020"/>
            <a:ext cx="493054" cy="609848"/>
          </a:xfrm>
          <a:prstGeom prst="rect">
            <a:avLst/>
          </a:prstGeom>
          <a:noFill/>
          <a:ln>
            <a:noFill/>
          </a:ln>
        </p:spPr>
      </p:pic>
      <p:pic>
        <p:nvPicPr>
          <p:cNvPr id="2793" name="Google Shape;2793;p168"/>
          <p:cNvPicPr preferRelativeResize="0"/>
          <p:nvPr/>
        </p:nvPicPr>
        <p:blipFill rotWithShape="1">
          <a:blip r:embed="rId4">
            <a:alphaModFix/>
          </a:blip>
          <a:srcRect b="0" l="0" r="0" t="0"/>
          <a:stretch/>
        </p:blipFill>
        <p:spPr>
          <a:xfrm>
            <a:off x="534876" y="767044"/>
            <a:ext cx="8080475" cy="3649091"/>
          </a:xfrm>
          <a:prstGeom prst="rect">
            <a:avLst/>
          </a:prstGeom>
          <a:noFill/>
          <a:ln>
            <a:noFill/>
          </a:ln>
        </p:spPr>
      </p:pic>
      <p:sp>
        <p:nvSpPr>
          <p:cNvPr id="2794" name="Google Shape;2794;p168"/>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principal ICMP message types.</a:t>
            </a:r>
            <a:endParaRPr b="0" i="0" sz="1400" u="none" cap="none" strike="noStrike">
              <a:solidFill>
                <a:srgbClr val="000000"/>
              </a:solidFill>
              <a:latin typeface="Times New Roman"/>
              <a:ea typeface="Times New Roman"/>
              <a:cs typeface="Times New Roman"/>
              <a:sym typeface="Times New Roman"/>
            </a:endParaRPr>
          </a:p>
        </p:txBody>
      </p:sp>
      <p:cxnSp>
        <p:nvCxnSpPr>
          <p:cNvPr id="2795" name="Google Shape;2795;p16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796" name="Google Shape;2796;p16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97" name="Google Shape;2797;p16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98" name="Google Shape;2798;p16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1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806" name="Google Shape;2806;p1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807" name="Google Shape;2807;p1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08" name="Google Shape;2808;p169"/>
          <p:cNvSpPr txBox="1"/>
          <p:nvPr>
            <p:ph idx="4294967295" type="title"/>
          </p:nvPr>
        </p:nvSpPr>
        <p:spPr>
          <a:xfrm>
            <a:off x="990600" y="21590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809" name="Google Shape;2809;p169"/>
          <p:cNvPicPr preferRelativeResize="0"/>
          <p:nvPr/>
        </p:nvPicPr>
        <p:blipFill rotWithShape="1">
          <a:blip r:embed="rId3">
            <a:alphaModFix/>
          </a:blip>
          <a:srcRect b="0" l="0" r="0" t="0"/>
          <a:stretch/>
        </p:blipFill>
        <p:spPr>
          <a:xfrm>
            <a:off x="41821" y="47020"/>
            <a:ext cx="529679" cy="597580"/>
          </a:xfrm>
          <a:prstGeom prst="rect">
            <a:avLst/>
          </a:prstGeom>
          <a:noFill/>
          <a:ln>
            <a:noFill/>
          </a:ln>
        </p:spPr>
      </p:pic>
      <p:sp>
        <p:nvSpPr>
          <p:cNvPr id="2810" name="Google Shape;2810;p169"/>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principal ICMP message types.</a:t>
            </a:r>
            <a:endParaRPr b="0" i="0" sz="1400" u="none" cap="none" strike="noStrike">
              <a:solidFill>
                <a:srgbClr val="000000"/>
              </a:solidFill>
              <a:latin typeface="Times New Roman"/>
              <a:ea typeface="Times New Roman"/>
              <a:cs typeface="Times New Roman"/>
              <a:sym typeface="Times New Roman"/>
            </a:endParaRPr>
          </a:p>
        </p:txBody>
      </p:sp>
      <p:sp>
        <p:nvSpPr>
          <p:cNvPr id="2811" name="Google Shape;2811;p169"/>
          <p:cNvSpPr/>
          <p:nvPr/>
        </p:nvSpPr>
        <p:spPr>
          <a:xfrm>
            <a:off x="1567998" y="774261"/>
            <a:ext cx="6010382"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FF00"/>
                </a:solidFill>
                <a:latin typeface="Arial"/>
                <a:ea typeface="Arial"/>
                <a:cs typeface="Arial"/>
                <a:sym typeface="Arial"/>
              </a:rPr>
              <a:t>Query Reporting messages</a:t>
            </a:r>
            <a:endParaRPr b="1" i="0" sz="2400" u="none" cap="none" strike="noStrike">
              <a:solidFill>
                <a:srgbClr val="FFFF00"/>
              </a:solidFill>
              <a:latin typeface="Arial"/>
              <a:ea typeface="Arial"/>
              <a:cs typeface="Arial"/>
              <a:sym typeface="Arial"/>
            </a:endParaRPr>
          </a:p>
        </p:txBody>
      </p:sp>
      <p:cxnSp>
        <p:nvCxnSpPr>
          <p:cNvPr id="2812" name="Google Shape;2812;p169"/>
          <p:cNvCxnSpPr/>
          <p:nvPr/>
        </p:nvCxnSpPr>
        <p:spPr>
          <a:xfrm flipH="1" rot="10800000">
            <a:off x="1189" y="641821"/>
            <a:ext cx="9144000" cy="20782"/>
          </a:xfrm>
          <a:prstGeom prst="straightConnector1">
            <a:avLst/>
          </a:prstGeom>
          <a:noFill/>
          <a:ln cap="flat" cmpd="sng" w="9525">
            <a:solidFill>
              <a:srgbClr val="00B050"/>
            </a:solidFill>
            <a:prstDash val="solid"/>
            <a:round/>
            <a:headEnd len="sm" w="sm" type="none"/>
            <a:tailEnd len="sm" w="sm" type="none"/>
          </a:ln>
        </p:spPr>
      </p:cxnSp>
      <p:sp>
        <p:nvSpPr>
          <p:cNvPr id="2813" name="Google Shape;2813;p16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14" name="Google Shape;2814;p16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15" name="Google Shape;2815;p16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816" name="Google Shape;2816;p169"/>
          <p:cNvPicPr preferRelativeResize="0"/>
          <p:nvPr/>
        </p:nvPicPr>
        <p:blipFill rotWithShape="1">
          <a:blip r:embed="rId4">
            <a:alphaModFix/>
          </a:blip>
          <a:srcRect b="0" l="0" r="0" t="0"/>
          <a:stretch/>
        </p:blipFill>
        <p:spPr>
          <a:xfrm>
            <a:off x="822960" y="1347625"/>
            <a:ext cx="8019589" cy="28282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13" name="Google Shape;313;p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14" name="Google Shape;314;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15" name="Google Shape;315;p17"/>
          <p:cNvSpPr txBox="1"/>
          <p:nvPr>
            <p:ph idx="4294967295" type="title"/>
          </p:nvPr>
        </p:nvSpPr>
        <p:spPr>
          <a:xfrm>
            <a:off x="940198" y="153321"/>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Network Layer Services (Cntd.)</a:t>
            </a:r>
            <a:endParaRPr>
              <a:latin typeface="Times New Roman"/>
              <a:ea typeface="Times New Roman"/>
              <a:cs typeface="Times New Roman"/>
              <a:sym typeface="Times New Roman"/>
            </a:endParaRPr>
          </a:p>
        </p:txBody>
      </p:sp>
      <p:sp>
        <p:nvSpPr>
          <p:cNvPr id="316" name="Google Shape;316;p17"/>
          <p:cNvSpPr txBox="1"/>
          <p:nvPr>
            <p:ph idx="4294967295" type="body"/>
          </p:nvPr>
        </p:nvSpPr>
        <p:spPr>
          <a:xfrm>
            <a:off x="591145" y="635632"/>
            <a:ext cx="8350250" cy="3864446"/>
          </a:xfrm>
          <a:prstGeom prst="rect">
            <a:avLst/>
          </a:prstGeom>
          <a:noFill/>
          <a:ln>
            <a:noFill/>
          </a:ln>
        </p:spPr>
        <p:txBody>
          <a:bodyPr anchorCtr="0" anchor="t" bIns="34275" lIns="0" spcFirstLastPara="1" rIns="0" wrap="square" tIns="34275">
            <a:noAutofit/>
          </a:bodyPr>
          <a:lstStyle/>
          <a:p>
            <a:pPr indent="-457200" lvl="0" marL="571500" rtl="0" algn="just">
              <a:lnSpc>
                <a:spcPct val="115000"/>
              </a:lnSpc>
              <a:spcBef>
                <a:spcPts val="50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Flow Control</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Congestion Control: Handles congestion in the network.</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Quality of Service</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Security</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Guaranteed delivery</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Guaranteed delivery with bounded delay</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In-order packet delivery</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Guaranteed minimal bandwidth</a:t>
            </a:r>
            <a:endParaRPr sz="2400">
              <a:solidFill>
                <a:schemeClr val="dk1"/>
              </a:solidFill>
              <a:latin typeface="Times New Roman"/>
              <a:ea typeface="Times New Roman"/>
              <a:cs typeface="Times New Roman"/>
              <a:sym typeface="Times New Roman"/>
            </a:endParaRPr>
          </a:p>
          <a:p>
            <a:pPr indent="-457200" lvl="0" marL="571500" rtl="0" algn="just">
              <a:lnSpc>
                <a:spcPct val="115000"/>
              </a:lnSpc>
              <a:spcBef>
                <a:spcPts val="0"/>
              </a:spcBef>
              <a:spcAft>
                <a:spcPts val="0"/>
              </a:spcAft>
              <a:buClr>
                <a:schemeClr val="dk1"/>
              </a:buClr>
              <a:buSzPts val="1800"/>
              <a:buFont typeface="Arial"/>
              <a:buAutoNum type="arabicPeriod"/>
            </a:pPr>
            <a:r>
              <a:rPr lang="en-US" sz="2400">
                <a:solidFill>
                  <a:schemeClr val="dk1"/>
                </a:solidFill>
                <a:latin typeface="Times New Roman"/>
                <a:ea typeface="Times New Roman"/>
                <a:cs typeface="Times New Roman"/>
                <a:sym typeface="Times New Roman"/>
              </a:rPr>
              <a:t>Guaranteed maximum jitter</a:t>
            </a:r>
            <a:endParaRPr sz="2400">
              <a:solidFill>
                <a:schemeClr val="dk1"/>
              </a:solidFill>
              <a:latin typeface="Times New Roman"/>
              <a:ea typeface="Times New Roman"/>
              <a:cs typeface="Times New Roman"/>
              <a:sym typeface="Times New Roman"/>
            </a:endParaRPr>
          </a:p>
        </p:txBody>
      </p:sp>
      <p:pic>
        <p:nvPicPr>
          <p:cNvPr id="317" name="Google Shape;317;p17"/>
          <p:cNvPicPr preferRelativeResize="0"/>
          <p:nvPr/>
        </p:nvPicPr>
        <p:blipFill rotWithShape="1">
          <a:blip r:embed="rId3">
            <a:alphaModFix/>
          </a:blip>
          <a:srcRect b="0" l="0" r="0" t="0"/>
          <a:stretch/>
        </p:blipFill>
        <p:spPr>
          <a:xfrm>
            <a:off x="41822" y="47020"/>
            <a:ext cx="630744" cy="684988"/>
          </a:xfrm>
          <a:prstGeom prst="rect">
            <a:avLst/>
          </a:prstGeom>
          <a:noFill/>
          <a:ln>
            <a:noFill/>
          </a:ln>
        </p:spPr>
      </p:pic>
      <p:cxnSp>
        <p:nvCxnSpPr>
          <p:cNvPr id="318" name="Google Shape;318;p1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9" name="Google Shape;319;p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0" name="Google Shape;320;p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1" name="Google Shape;321;p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1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824" name="Google Shape;2824;p1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825" name="Google Shape;2825;p1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26" name="Google Shape;2826;p170"/>
          <p:cNvSpPr txBox="1"/>
          <p:nvPr>
            <p:ph idx="4294967295" type="title"/>
          </p:nvPr>
        </p:nvSpPr>
        <p:spPr>
          <a:xfrm>
            <a:off x="977349" y="182644"/>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827" name="Google Shape;2827;p170"/>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sp>
        <p:nvSpPr>
          <p:cNvPr id="2828" name="Google Shape;2828;p170"/>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principal ICMP message types.</a:t>
            </a:r>
            <a:endParaRPr b="0" i="0" sz="1400" u="none" cap="none" strike="noStrike">
              <a:solidFill>
                <a:srgbClr val="000000"/>
              </a:solidFill>
              <a:latin typeface="Times New Roman"/>
              <a:ea typeface="Times New Roman"/>
              <a:cs typeface="Times New Roman"/>
              <a:sym typeface="Times New Roman"/>
            </a:endParaRPr>
          </a:p>
        </p:txBody>
      </p:sp>
      <p:pic>
        <p:nvPicPr>
          <p:cNvPr id="2829" name="Google Shape;2829;p170"/>
          <p:cNvPicPr preferRelativeResize="0"/>
          <p:nvPr/>
        </p:nvPicPr>
        <p:blipFill rotWithShape="1">
          <a:blip r:embed="rId4">
            <a:alphaModFix/>
          </a:blip>
          <a:srcRect b="0" l="0" r="0" t="0"/>
          <a:stretch/>
        </p:blipFill>
        <p:spPr>
          <a:xfrm>
            <a:off x="903555" y="795550"/>
            <a:ext cx="7419044" cy="3432831"/>
          </a:xfrm>
          <a:prstGeom prst="rect">
            <a:avLst/>
          </a:prstGeom>
          <a:noFill/>
          <a:ln>
            <a:noFill/>
          </a:ln>
        </p:spPr>
      </p:pic>
      <p:sp>
        <p:nvSpPr>
          <p:cNvPr id="2830" name="Google Shape;2830;p170"/>
          <p:cNvSpPr/>
          <p:nvPr/>
        </p:nvSpPr>
        <p:spPr>
          <a:xfrm>
            <a:off x="1222625" y="1304818"/>
            <a:ext cx="1243173" cy="2876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1" name="Google Shape;2831;p170"/>
          <p:cNvSpPr/>
          <p:nvPr/>
        </p:nvSpPr>
        <p:spPr>
          <a:xfrm>
            <a:off x="2163949" y="1064406"/>
            <a:ext cx="2609636" cy="297950"/>
          </a:xfrm>
          <a:prstGeom prst="ellipse">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32" name="Google Shape;2832;p17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833" name="Google Shape;2833;p1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34" name="Google Shape;2834;p17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35" name="Google Shape;2835;p1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1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843" name="Google Shape;2843;p1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844" name="Google Shape;2844;p1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45" name="Google Shape;2845;p171"/>
          <p:cNvSpPr txBox="1"/>
          <p:nvPr>
            <p:ph idx="4294967295" type="title"/>
          </p:nvPr>
        </p:nvSpPr>
        <p:spPr>
          <a:xfrm>
            <a:off x="990600" y="21590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 Control Message Protocols [ICMP]</a:t>
            </a:r>
            <a:endParaRPr b="1" sz="3200">
              <a:solidFill>
                <a:srgbClr val="002060"/>
              </a:solidFill>
              <a:latin typeface="Times New Roman"/>
              <a:ea typeface="Times New Roman"/>
              <a:cs typeface="Times New Roman"/>
              <a:sym typeface="Times New Roman"/>
            </a:endParaRPr>
          </a:p>
        </p:txBody>
      </p:sp>
      <p:pic>
        <p:nvPicPr>
          <p:cNvPr id="2846" name="Google Shape;2846;p171"/>
          <p:cNvPicPr preferRelativeResize="0"/>
          <p:nvPr/>
        </p:nvPicPr>
        <p:blipFill rotWithShape="1">
          <a:blip r:embed="rId3">
            <a:alphaModFix/>
          </a:blip>
          <a:srcRect b="0" l="0" r="0" t="0"/>
          <a:stretch/>
        </p:blipFill>
        <p:spPr>
          <a:xfrm>
            <a:off x="41822" y="47020"/>
            <a:ext cx="538608" cy="638780"/>
          </a:xfrm>
          <a:prstGeom prst="rect">
            <a:avLst/>
          </a:prstGeom>
          <a:noFill/>
          <a:ln>
            <a:noFill/>
          </a:ln>
        </p:spPr>
      </p:pic>
      <p:sp>
        <p:nvSpPr>
          <p:cNvPr id="2847" name="Google Shape;2847;p171"/>
          <p:cNvSpPr/>
          <p:nvPr/>
        </p:nvSpPr>
        <p:spPr>
          <a:xfrm>
            <a:off x="1414962" y="759835"/>
            <a:ext cx="6010382"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FF00"/>
                </a:solidFill>
                <a:latin typeface="Arial"/>
                <a:ea typeface="Arial"/>
                <a:cs typeface="Arial"/>
                <a:sym typeface="Arial"/>
              </a:rPr>
              <a:t>Troubleshooting Tools</a:t>
            </a:r>
            <a:endParaRPr b="1" i="0" sz="2400" u="none" cap="none" strike="noStrike">
              <a:solidFill>
                <a:srgbClr val="FFFF00"/>
              </a:solidFill>
              <a:latin typeface="Arial"/>
              <a:ea typeface="Arial"/>
              <a:cs typeface="Arial"/>
              <a:sym typeface="Arial"/>
            </a:endParaRPr>
          </a:p>
        </p:txBody>
      </p:sp>
      <p:pic>
        <p:nvPicPr>
          <p:cNvPr id="2848" name="Google Shape;2848;p171"/>
          <p:cNvPicPr preferRelativeResize="0"/>
          <p:nvPr/>
        </p:nvPicPr>
        <p:blipFill rotWithShape="1">
          <a:blip r:embed="rId4">
            <a:alphaModFix/>
          </a:blip>
          <a:srcRect b="0" l="0" r="0" t="0"/>
          <a:stretch/>
        </p:blipFill>
        <p:spPr>
          <a:xfrm>
            <a:off x="591145" y="1328255"/>
            <a:ext cx="8269325" cy="1209389"/>
          </a:xfrm>
          <a:prstGeom prst="rect">
            <a:avLst/>
          </a:prstGeom>
          <a:noFill/>
          <a:ln>
            <a:noFill/>
          </a:ln>
        </p:spPr>
      </p:pic>
      <p:sp>
        <p:nvSpPr>
          <p:cNvPr id="2849" name="Google Shape;2849;p171"/>
          <p:cNvSpPr/>
          <p:nvPr/>
        </p:nvSpPr>
        <p:spPr>
          <a:xfrm>
            <a:off x="3941644" y="2152378"/>
            <a:ext cx="2075933" cy="463135"/>
          </a:xfrm>
          <a:prstGeom prst="ellipse">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850" name="Google Shape;2850;p171"/>
          <p:cNvPicPr preferRelativeResize="0"/>
          <p:nvPr/>
        </p:nvPicPr>
        <p:blipFill rotWithShape="1">
          <a:blip r:embed="rId5">
            <a:alphaModFix/>
          </a:blip>
          <a:srcRect b="0" l="0" r="0" t="0"/>
          <a:stretch/>
        </p:blipFill>
        <p:spPr>
          <a:xfrm>
            <a:off x="774350" y="3359398"/>
            <a:ext cx="8227522" cy="1215212"/>
          </a:xfrm>
          <a:prstGeom prst="rect">
            <a:avLst/>
          </a:prstGeom>
          <a:noFill/>
          <a:ln>
            <a:noFill/>
          </a:ln>
        </p:spPr>
      </p:pic>
      <p:sp>
        <p:nvSpPr>
          <p:cNvPr id="2851" name="Google Shape;2851;p171"/>
          <p:cNvSpPr/>
          <p:nvPr/>
        </p:nvSpPr>
        <p:spPr>
          <a:xfrm>
            <a:off x="780069" y="2693535"/>
            <a:ext cx="8313303" cy="439001"/>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FFFF00"/>
                </a:solidFill>
                <a:latin typeface="Arial"/>
                <a:ea typeface="Arial"/>
                <a:cs typeface="Arial"/>
                <a:sym typeface="Arial"/>
              </a:rPr>
              <a:t>IGMP – Internet Group Message Protocol (Multicast Environment)</a:t>
            </a:r>
            <a:endParaRPr b="1" i="0" sz="2000" u="none" cap="none" strike="noStrike">
              <a:solidFill>
                <a:srgbClr val="FFFF00"/>
              </a:solidFill>
              <a:latin typeface="Arial"/>
              <a:ea typeface="Arial"/>
              <a:cs typeface="Arial"/>
              <a:sym typeface="Arial"/>
            </a:endParaRPr>
          </a:p>
        </p:txBody>
      </p:sp>
      <p:cxnSp>
        <p:nvCxnSpPr>
          <p:cNvPr id="2852" name="Google Shape;2852;p17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853" name="Google Shape;2853;p1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54" name="Google Shape;2854;p17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55" name="Google Shape;2855;p17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1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863" name="Google Shape;2863;p1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864" name="Google Shape;2864;p1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65" name="Google Shape;2865;p172"/>
          <p:cNvSpPr txBox="1"/>
          <p:nvPr>
            <p:ph idx="4294967295" type="title"/>
          </p:nvPr>
        </p:nvSpPr>
        <p:spPr>
          <a:xfrm>
            <a:off x="990600" y="171957"/>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000">
                <a:solidFill>
                  <a:srgbClr val="002060"/>
                </a:solidFill>
                <a:latin typeface="Times New Roman"/>
                <a:ea typeface="Times New Roman"/>
                <a:cs typeface="Times New Roman"/>
                <a:sym typeface="Times New Roman"/>
              </a:rPr>
              <a:t>Routing Algorithm</a:t>
            </a:r>
            <a:endParaRPr b="1" sz="4000">
              <a:solidFill>
                <a:srgbClr val="002060"/>
              </a:solidFill>
              <a:latin typeface="Times New Roman"/>
              <a:ea typeface="Times New Roman"/>
              <a:cs typeface="Times New Roman"/>
              <a:sym typeface="Times New Roman"/>
            </a:endParaRPr>
          </a:p>
        </p:txBody>
      </p:sp>
      <p:sp>
        <p:nvSpPr>
          <p:cNvPr id="2866" name="Google Shape;2866;p172"/>
          <p:cNvSpPr txBox="1"/>
          <p:nvPr>
            <p:ph idx="4294967295" type="body"/>
          </p:nvPr>
        </p:nvSpPr>
        <p:spPr>
          <a:xfrm>
            <a:off x="591145" y="734438"/>
            <a:ext cx="8214391" cy="3214688"/>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Noto Sans Symbols"/>
              <a:buChar char="⮚"/>
            </a:pPr>
            <a:r>
              <a:rPr b="1" lang="en-US" sz="2800">
                <a:solidFill>
                  <a:srgbClr val="C00000"/>
                </a:solidFill>
                <a:latin typeface="Times New Roman"/>
                <a:ea typeface="Times New Roman"/>
                <a:cs typeface="Times New Roman"/>
                <a:sym typeface="Times New Roman"/>
              </a:rPr>
              <a:t>Role of Neywork Layer: </a:t>
            </a:r>
            <a:r>
              <a:rPr lang="en-US" sz="2400">
                <a:solidFill>
                  <a:schemeClr val="dk1"/>
                </a:solidFill>
                <a:latin typeface="Times New Roman"/>
                <a:ea typeface="Times New Roman"/>
                <a:cs typeface="Times New Roman"/>
                <a:sym typeface="Times New Roman"/>
              </a:rPr>
              <a:t>Network Layer responsible for </a:t>
            </a:r>
            <a:r>
              <a:rPr b="1" lang="en-US" sz="2400">
                <a:solidFill>
                  <a:schemeClr val="dk1"/>
                </a:solidFill>
                <a:latin typeface="Times New Roman"/>
                <a:ea typeface="Times New Roman"/>
                <a:cs typeface="Times New Roman"/>
                <a:sym typeface="Times New Roman"/>
              </a:rPr>
              <a:t>deciding  on which output line to transmit an incoming packet.</a:t>
            </a:r>
            <a:endParaRPr b="1"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For virtual circuit subnets:</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routing decision is made ONLY at set up</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b="1" lang="en-US" sz="2400">
                <a:solidFill>
                  <a:schemeClr val="dk1"/>
                </a:solidFill>
                <a:latin typeface="Times New Roman"/>
                <a:ea typeface="Times New Roman"/>
                <a:cs typeface="Times New Roman"/>
                <a:sym typeface="Times New Roman"/>
              </a:rPr>
              <a:t>Algorithm  properties:</a:t>
            </a:r>
            <a:endParaRPr b="1"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b="1" lang="en-US" sz="2800">
                <a:solidFill>
                  <a:srgbClr val="C00000"/>
                </a:solidFill>
                <a:latin typeface="Times New Roman"/>
                <a:ea typeface="Times New Roman"/>
                <a:cs typeface="Times New Roman"/>
                <a:sym typeface="Times New Roman"/>
              </a:rPr>
              <a:t>Correctness, Simplicity, Robustness, Stability, Fairness, Optimality and Scalability</a:t>
            </a:r>
            <a:endParaRPr b="1" sz="2800">
              <a:solidFill>
                <a:srgbClr val="C00000"/>
              </a:solidFill>
              <a:latin typeface="Times New Roman"/>
              <a:ea typeface="Times New Roman"/>
              <a:cs typeface="Times New Roman"/>
              <a:sym typeface="Times New Roman"/>
            </a:endParaRPr>
          </a:p>
        </p:txBody>
      </p:sp>
      <p:pic>
        <p:nvPicPr>
          <p:cNvPr id="2867" name="Google Shape;2867;p172"/>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2868" name="Google Shape;2868;p17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869" name="Google Shape;2869;p1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70" name="Google Shape;2870;p1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71" name="Google Shape;2871;p1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1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400"/>
              <a:buNone/>
            </a:pPr>
            <a:fld id="{00000000-1234-1234-1234-123412341234}" type="slidenum">
              <a:rPr lang="en-US" sz="1400">
                <a:latin typeface="Times New Roman"/>
                <a:ea typeface="Times New Roman"/>
                <a:cs typeface="Times New Roman"/>
                <a:sym typeface="Times New Roman"/>
              </a:rPr>
              <a:t>‹#›</a:t>
            </a:fld>
            <a:endParaRPr sz="1400">
              <a:latin typeface="Times New Roman"/>
              <a:ea typeface="Times New Roman"/>
              <a:cs typeface="Times New Roman"/>
              <a:sym typeface="Times New Roman"/>
            </a:endParaRPr>
          </a:p>
        </p:txBody>
      </p:sp>
      <p:sp>
        <p:nvSpPr>
          <p:cNvPr id="2877" name="Google Shape;2877;p173"/>
          <p:cNvSpPr/>
          <p:nvPr/>
        </p:nvSpPr>
        <p:spPr>
          <a:xfrm>
            <a:off x="591145" y="734438"/>
            <a:ext cx="7980442"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202124"/>
                </a:solidFill>
                <a:latin typeface="Times New Roman"/>
                <a:ea typeface="Times New Roman"/>
                <a:cs typeface="Times New Roman"/>
                <a:sym typeface="Times New Roman"/>
              </a:rPr>
              <a:t>A routing protocol </a:t>
            </a:r>
            <a:r>
              <a:rPr b="1" i="0" lang="en-US" sz="2000" u="none" cap="none" strike="noStrike">
                <a:solidFill>
                  <a:srgbClr val="C00000"/>
                </a:solidFill>
                <a:latin typeface="Times New Roman"/>
                <a:ea typeface="Times New Roman"/>
                <a:cs typeface="Times New Roman"/>
                <a:sym typeface="Times New Roman"/>
              </a:rPr>
              <a:t>specifies how routers communicate with each </a:t>
            </a:r>
            <a:r>
              <a:rPr b="1" i="0" lang="en-US" sz="2000" u="none" cap="none" strike="noStrike">
                <a:solidFill>
                  <a:srgbClr val="202124"/>
                </a:solidFill>
                <a:latin typeface="Times New Roman"/>
                <a:ea typeface="Times New Roman"/>
                <a:cs typeface="Times New Roman"/>
                <a:sym typeface="Times New Roman"/>
              </a:rPr>
              <a:t>other to distribute information that enables them to select routes between nodes on a computer network</a:t>
            </a:r>
            <a:r>
              <a:rPr b="0" i="0" lang="en-US" sz="2000" u="none" cap="none" strike="noStrike">
                <a:solidFill>
                  <a:srgbClr val="202124"/>
                </a:solidFill>
                <a:latin typeface="Times New Roman"/>
                <a:ea typeface="Times New Roman"/>
                <a:cs typeface="Times New Roman"/>
                <a:sym typeface="Times New Roman"/>
              </a:rPr>
              <a:t>.</a:t>
            </a:r>
            <a:endParaRPr b="0" i="0" sz="2000" u="none" cap="none" strike="noStrike">
              <a:solidFill>
                <a:srgbClr val="000000"/>
              </a:solidFill>
              <a:latin typeface="Times New Roman"/>
              <a:ea typeface="Times New Roman"/>
              <a:cs typeface="Times New Roman"/>
              <a:sym typeface="Times New Roman"/>
            </a:endParaRPr>
          </a:p>
        </p:txBody>
      </p:sp>
      <p:sp>
        <p:nvSpPr>
          <p:cNvPr id="2878" name="Google Shape;2878;p173"/>
          <p:cNvSpPr/>
          <p:nvPr/>
        </p:nvSpPr>
        <p:spPr>
          <a:xfrm>
            <a:off x="601861" y="1595107"/>
            <a:ext cx="4572000" cy="1877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Types of routing protocols</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002060"/>
                </a:solidFill>
                <a:latin typeface="Times New Roman"/>
                <a:ea typeface="Times New Roman"/>
                <a:cs typeface="Times New Roman"/>
                <a:sym typeface="Times New Roman"/>
              </a:rPr>
              <a:t>Routing information protocol (RIP) ...</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202124"/>
                </a:solidFill>
                <a:latin typeface="Times New Roman"/>
                <a:ea typeface="Times New Roman"/>
                <a:cs typeface="Times New Roman"/>
                <a:sym typeface="Times New Roman"/>
              </a:rPr>
              <a:t>Interior gateway protocol (IGRP) ...</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202124"/>
                </a:solidFill>
                <a:latin typeface="Times New Roman"/>
                <a:ea typeface="Times New Roman"/>
                <a:cs typeface="Times New Roman"/>
                <a:sym typeface="Times New Roman"/>
              </a:rPr>
              <a:t>Enhanced interior gateway routing protocol (EIGRP) </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002060"/>
                </a:solidFill>
                <a:latin typeface="Times New Roman"/>
                <a:ea typeface="Times New Roman"/>
                <a:cs typeface="Times New Roman"/>
                <a:sym typeface="Times New Roman"/>
              </a:rPr>
              <a:t>Open shortest path first (OSPF) ...</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202124"/>
                </a:solidFill>
                <a:latin typeface="Times New Roman"/>
                <a:ea typeface="Times New Roman"/>
                <a:cs typeface="Times New Roman"/>
                <a:sym typeface="Times New Roman"/>
              </a:rPr>
              <a:t>Exterior Gateway Protocol (EGP) ...</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002060"/>
                </a:solidFill>
                <a:latin typeface="Times New Roman"/>
                <a:ea typeface="Times New Roman"/>
                <a:cs typeface="Times New Roman"/>
                <a:sym typeface="Times New Roman"/>
              </a:rPr>
              <a:t>Border gateway protocol (BGP) ...</a:t>
            </a:r>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202124"/>
                </a:solidFill>
                <a:latin typeface="Times New Roman"/>
                <a:ea typeface="Times New Roman"/>
                <a:cs typeface="Times New Roman"/>
                <a:sym typeface="Times New Roman"/>
              </a:rPr>
              <a:t>Immediate System-to-Immediate System (IS-IS)</a:t>
            </a:r>
            <a:endParaRPr/>
          </a:p>
        </p:txBody>
      </p:sp>
      <p:sp>
        <p:nvSpPr>
          <p:cNvPr id="2879" name="Google Shape;2879;p173"/>
          <p:cNvSpPr/>
          <p:nvPr/>
        </p:nvSpPr>
        <p:spPr>
          <a:xfrm>
            <a:off x="580428" y="3472544"/>
            <a:ext cx="396775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Why are routing protocols important?</a:t>
            </a:r>
            <a:endParaRPr b="1" i="0" sz="1800" u="none" cap="none" strike="noStrike">
              <a:solidFill>
                <a:srgbClr val="C00000"/>
              </a:solidFill>
              <a:latin typeface="Times New Roman"/>
              <a:ea typeface="Times New Roman"/>
              <a:cs typeface="Times New Roman"/>
              <a:sym typeface="Times New Roman"/>
            </a:endParaRPr>
          </a:p>
        </p:txBody>
      </p:sp>
      <p:sp>
        <p:nvSpPr>
          <p:cNvPr id="2880" name="Google Shape;2880;p173"/>
          <p:cNvSpPr/>
          <p:nvPr/>
        </p:nvSpPr>
        <p:spPr>
          <a:xfrm>
            <a:off x="580428" y="3841876"/>
            <a:ext cx="8308981"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The purpose of routing protocols is</a:t>
            </a:r>
            <a:r>
              <a:rPr b="0" i="0" lang="en-US" sz="2000" u="none" cap="none" strike="noStrike">
                <a:solidFill>
                  <a:srgbClr val="202124"/>
                </a:solidFill>
                <a:latin typeface="Times New Roman"/>
                <a:ea typeface="Times New Roman"/>
                <a:cs typeface="Times New Roman"/>
                <a:sym typeface="Times New Roman"/>
              </a:rPr>
              <a:t> </a:t>
            </a:r>
            <a:r>
              <a:rPr b="1" i="0" lang="en-US" sz="2000" u="none" cap="none" strike="noStrike">
                <a:solidFill>
                  <a:srgbClr val="202124"/>
                </a:solidFill>
                <a:latin typeface="Times New Roman"/>
                <a:ea typeface="Times New Roman"/>
                <a:cs typeface="Times New Roman"/>
                <a:sym typeface="Times New Roman"/>
              </a:rPr>
              <a:t>to learn of </a:t>
            </a:r>
            <a:r>
              <a:rPr b="1" i="0" lang="en-US" sz="2000" u="none" cap="none" strike="noStrike">
                <a:solidFill>
                  <a:schemeClr val="dk1"/>
                </a:solidFill>
                <a:latin typeface="Times New Roman"/>
                <a:ea typeface="Times New Roman"/>
                <a:cs typeface="Times New Roman"/>
                <a:sym typeface="Times New Roman"/>
              </a:rPr>
              <a:t>available routes that exist on the network, build routing tables and </a:t>
            </a:r>
            <a:r>
              <a:rPr b="1" i="0" lang="en-US" sz="2000" u="none" cap="none" strike="noStrike">
                <a:solidFill>
                  <a:srgbClr val="002060"/>
                </a:solidFill>
                <a:latin typeface="Times New Roman"/>
                <a:ea typeface="Times New Roman"/>
                <a:cs typeface="Times New Roman"/>
                <a:sym typeface="Times New Roman"/>
              </a:rPr>
              <a:t>make routing decisions.</a:t>
            </a:r>
            <a:endParaRPr b="0" i="0" sz="2000" u="none" cap="none" strike="noStrike">
              <a:solidFill>
                <a:srgbClr val="002060"/>
              </a:solidFill>
              <a:latin typeface="Times New Roman"/>
              <a:ea typeface="Times New Roman"/>
              <a:cs typeface="Times New Roman"/>
              <a:sym typeface="Times New Roman"/>
            </a:endParaRPr>
          </a:p>
        </p:txBody>
      </p:sp>
      <p:sp>
        <p:nvSpPr>
          <p:cNvPr id="2881" name="Google Shape;2881;p173"/>
          <p:cNvSpPr txBox="1"/>
          <p:nvPr/>
        </p:nvSpPr>
        <p:spPr>
          <a:xfrm>
            <a:off x="811411" y="158890"/>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Routing Protocol:</a:t>
            </a:r>
            <a:endParaRPr b="1" i="0" sz="3200" u="none" cap="none" strike="noStrike">
              <a:solidFill>
                <a:srgbClr val="002060"/>
              </a:solidFill>
              <a:latin typeface="Times New Roman"/>
              <a:ea typeface="Times New Roman"/>
              <a:cs typeface="Times New Roman"/>
              <a:sym typeface="Times New Roman"/>
            </a:endParaRPr>
          </a:p>
        </p:txBody>
      </p:sp>
      <p:cxnSp>
        <p:nvCxnSpPr>
          <p:cNvPr id="2882" name="Google Shape;2882;p17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883" name="Google Shape;2883;p1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84" name="Google Shape;2884;p1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85" name="Google Shape;2885;p1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886" name="Google Shape;2886;p173"/>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sp>
        <p:nvSpPr>
          <p:cNvPr id="2887" name="Google Shape;2887;p1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888" name="Google Shape;2888;p1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1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894" name="Google Shape;2894;p174"/>
          <p:cNvSpPr txBox="1"/>
          <p:nvPr>
            <p:ph idx="4294967295" type="title"/>
          </p:nvPr>
        </p:nvSpPr>
        <p:spPr>
          <a:xfrm>
            <a:off x="979863" y="92093"/>
            <a:ext cx="7429500" cy="374566"/>
          </a:xfrm>
          <a:prstGeom prst="rect">
            <a:avLst/>
          </a:prstGeom>
          <a:noFill/>
          <a:ln>
            <a:noFill/>
          </a:ln>
        </p:spPr>
        <p:txBody>
          <a:bodyPr anchorCtr="0" anchor="ctr"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Routing Algorithms</a:t>
            </a:r>
            <a:endParaRPr/>
          </a:p>
        </p:txBody>
      </p:sp>
      <p:sp>
        <p:nvSpPr>
          <p:cNvPr id="2895" name="Google Shape;2895;p174"/>
          <p:cNvSpPr/>
          <p:nvPr/>
        </p:nvSpPr>
        <p:spPr>
          <a:xfrm>
            <a:off x="571500" y="693004"/>
            <a:ext cx="8275045" cy="3939540"/>
          </a:xfrm>
          <a:prstGeom prst="rect">
            <a:avLst/>
          </a:prstGeom>
          <a:noFill/>
          <a:ln>
            <a:noFill/>
          </a:ln>
        </p:spPr>
        <p:txBody>
          <a:bodyPr anchorCtr="0" anchor="t" bIns="45700" lIns="91425" spcFirstLastPara="1" rIns="91425" wrap="square" tIns="45700">
            <a:spAutoFit/>
          </a:bodyPr>
          <a:lstStyle/>
          <a:p>
            <a:pPr indent="-91440" lvl="0" marL="0" marR="0" rtl="0" algn="just">
              <a:lnSpc>
                <a:spcPct val="100000"/>
              </a:lnSpc>
              <a:spcBef>
                <a:spcPts val="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 Routing is the act of moving information across an inter-network from a source to a destination.</a:t>
            </a:r>
            <a:endParaRPr/>
          </a:p>
          <a:p>
            <a:pPr indent="-91440" lvl="0" marL="0" marR="0" rtl="0" algn="just">
              <a:lnSpc>
                <a:spcPct val="100000"/>
              </a:lnSpc>
              <a:spcBef>
                <a:spcPts val="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 Routing protocols use </a:t>
            </a:r>
            <a:r>
              <a:rPr b="1" i="0" lang="en-US" sz="1800" u="none" cap="none" strike="noStrike">
                <a:solidFill>
                  <a:srgbClr val="000000"/>
                </a:solidFill>
                <a:latin typeface="Times New Roman"/>
                <a:ea typeface="Times New Roman"/>
                <a:cs typeface="Times New Roman"/>
                <a:sym typeface="Times New Roman"/>
              </a:rPr>
              <a:t>metrics</a:t>
            </a:r>
            <a:r>
              <a:rPr b="0" i="0" lang="en-US" sz="1800" u="none" cap="none" strike="noStrike">
                <a:solidFill>
                  <a:srgbClr val="000000"/>
                </a:solidFill>
                <a:latin typeface="Times New Roman"/>
                <a:ea typeface="Times New Roman"/>
                <a:cs typeface="Times New Roman"/>
                <a:sym typeface="Times New Roman"/>
              </a:rPr>
              <a:t> to evaluate what path will be the best for a packet to travel.</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0070C0"/>
                </a:solidFill>
                <a:latin typeface="Times New Roman"/>
                <a:ea typeface="Times New Roman"/>
                <a:cs typeface="Times New Roman"/>
                <a:sym typeface="Times New Roman"/>
              </a:rPr>
              <a:t>Desirable properties of a routing: </a:t>
            </a:r>
            <a:endParaRPr/>
          </a:p>
          <a:p>
            <a:pPr indent="-87630" lvl="0" marL="0" marR="0" rtl="0" algn="just">
              <a:lnSpc>
                <a:spcPct val="100000"/>
              </a:lnSpc>
              <a:spcBef>
                <a:spcPts val="0"/>
              </a:spcBef>
              <a:spcAft>
                <a:spcPts val="0"/>
              </a:spcAft>
              <a:buClr>
                <a:srgbClr val="FF0000"/>
              </a:buClr>
              <a:buSzPts val="1380"/>
              <a:buFont typeface="Noto Sans Symbols"/>
              <a:buChar char="❖"/>
            </a:pPr>
            <a:r>
              <a:rPr b="1" i="0" lang="en-US" sz="1725" u="none" cap="none" strike="noStrike">
                <a:solidFill>
                  <a:srgbClr val="FF0000"/>
                </a:solidFill>
                <a:latin typeface="Times New Roman"/>
                <a:ea typeface="Times New Roman"/>
                <a:cs typeface="Times New Roman"/>
                <a:sym typeface="Times New Roman"/>
              </a:rPr>
              <a:t> Correctness and simplicity: </a:t>
            </a:r>
            <a:r>
              <a:rPr b="0" i="0" lang="en-US" sz="1725" u="none" cap="none" strike="noStrike">
                <a:solidFill>
                  <a:schemeClr val="dk1"/>
                </a:solidFill>
                <a:latin typeface="Times New Roman"/>
                <a:ea typeface="Times New Roman"/>
                <a:cs typeface="Times New Roman"/>
                <a:sym typeface="Times New Roman"/>
              </a:rPr>
              <a:t>The packets are to be correctly delivered. Simpler the routing algorithm, it is better. </a:t>
            </a:r>
            <a:endParaRPr/>
          </a:p>
          <a:p>
            <a:pPr indent="-87630" lvl="0" marL="0" marR="0" rtl="0" algn="just">
              <a:lnSpc>
                <a:spcPct val="100000"/>
              </a:lnSpc>
              <a:spcBef>
                <a:spcPts val="0"/>
              </a:spcBef>
              <a:spcAft>
                <a:spcPts val="0"/>
              </a:spcAft>
              <a:buClr>
                <a:srgbClr val="FF0000"/>
              </a:buClr>
              <a:buSzPts val="1380"/>
              <a:buFont typeface="Noto Sans Symbols"/>
              <a:buChar char="❖"/>
            </a:pPr>
            <a:r>
              <a:rPr b="1" i="0" lang="en-US" sz="1725" u="none" cap="none" strike="noStrike">
                <a:solidFill>
                  <a:srgbClr val="FF0000"/>
                </a:solidFill>
                <a:latin typeface="Times New Roman"/>
                <a:ea typeface="Times New Roman"/>
                <a:cs typeface="Times New Roman"/>
                <a:sym typeface="Times New Roman"/>
              </a:rPr>
              <a:t> Robustness: </a:t>
            </a:r>
            <a:r>
              <a:rPr b="0" i="0" lang="en-US" sz="1725" u="none" cap="none" strike="noStrike">
                <a:solidFill>
                  <a:schemeClr val="dk1"/>
                </a:solidFill>
                <a:latin typeface="Times New Roman"/>
                <a:ea typeface="Times New Roman"/>
                <a:cs typeface="Times New Roman"/>
                <a:sym typeface="Times New Roman"/>
              </a:rPr>
              <a:t>Ability of the network to deliver packets via some route even in the face of failures. </a:t>
            </a:r>
            <a:endParaRPr/>
          </a:p>
          <a:p>
            <a:pPr indent="-87630" lvl="0" marL="0" marR="0" rtl="0" algn="just">
              <a:lnSpc>
                <a:spcPct val="100000"/>
              </a:lnSpc>
              <a:spcBef>
                <a:spcPts val="0"/>
              </a:spcBef>
              <a:spcAft>
                <a:spcPts val="0"/>
              </a:spcAft>
              <a:buClr>
                <a:srgbClr val="FF0000"/>
              </a:buClr>
              <a:buSzPts val="1380"/>
              <a:buFont typeface="Noto Sans Symbols"/>
              <a:buChar char="❖"/>
            </a:pPr>
            <a:r>
              <a:rPr b="1" i="0" lang="en-US" sz="1725" u="none" cap="none" strike="noStrike">
                <a:solidFill>
                  <a:srgbClr val="FF0000"/>
                </a:solidFill>
                <a:latin typeface="Times New Roman"/>
                <a:ea typeface="Times New Roman"/>
                <a:cs typeface="Times New Roman"/>
                <a:sym typeface="Times New Roman"/>
              </a:rPr>
              <a:t> Stability:</a:t>
            </a:r>
            <a:r>
              <a:rPr b="1" i="0" lang="en-US" sz="1725" u="none" cap="none" strike="noStrike">
                <a:solidFill>
                  <a:srgbClr val="000000"/>
                </a:solidFill>
                <a:latin typeface="Times New Roman"/>
                <a:ea typeface="Times New Roman"/>
                <a:cs typeface="Times New Roman"/>
                <a:sym typeface="Times New Roman"/>
              </a:rPr>
              <a:t> </a:t>
            </a:r>
            <a:r>
              <a:rPr b="0" i="0" lang="en-US" sz="1725" u="none" cap="none" strike="noStrike">
                <a:solidFill>
                  <a:srgbClr val="000000"/>
                </a:solidFill>
                <a:latin typeface="Times New Roman"/>
                <a:ea typeface="Times New Roman"/>
                <a:cs typeface="Times New Roman"/>
                <a:sym typeface="Times New Roman"/>
              </a:rPr>
              <a:t>The algorithm should converge to equilibrium fast in the face of changing conditions in the network. </a:t>
            </a:r>
            <a:endParaRPr/>
          </a:p>
          <a:p>
            <a:pPr indent="-87630" lvl="0" marL="0" marR="0" rtl="0" algn="just">
              <a:lnSpc>
                <a:spcPct val="100000"/>
              </a:lnSpc>
              <a:spcBef>
                <a:spcPts val="0"/>
              </a:spcBef>
              <a:spcAft>
                <a:spcPts val="0"/>
              </a:spcAft>
              <a:buClr>
                <a:srgbClr val="FF0000"/>
              </a:buClr>
              <a:buSzPts val="1380"/>
              <a:buFont typeface="Noto Sans Symbols"/>
              <a:buChar char="❖"/>
            </a:pPr>
            <a:r>
              <a:rPr b="1" i="0" lang="en-US" sz="1725" u="none" cap="none" strike="noStrike">
                <a:solidFill>
                  <a:srgbClr val="FF0000"/>
                </a:solidFill>
                <a:latin typeface="Times New Roman"/>
                <a:ea typeface="Times New Roman"/>
                <a:cs typeface="Times New Roman"/>
                <a:sym typeface="Times New Roman"/>
              </a:rPr>
              <a:t> Fairness and optimality: </a:t>
            </a:r>
            <a:r>
              <a:rPr b="0" i="0" lang="en-US" sz="1725" u="none" cap="none" strike="noStrike">
                <a:solidFill>
                  <a:srgbClr val="000000"/>
                </a:solidFill>
                <a:latin typeface="Times New Roman"/>
                <a:ea typeface="Times New Roman"/>
                <a:cs typeface="Times New Roman"/>
                <a:sym typeface="Times New Roman"/>
              </a:rPr>
              <a:t>obvious requirements, but conflicting. </a:t>
            </a:r>
            <a:endParaRPr/>
          </a:p>
          <a:p>
            <a:pPr indent="-87630" lvl="0" marL="0" marR="0" rtl="0" algn="just">
              <a:lnSpc>
                <a:spcPct val="100000"/>
              </a:lnSpc>
              <a:spcBef>
                <a:spcPts val="0"/>
              </a:spcBef>
              <a:spcAft>
                <a:spcPts val="0"/>
              </a:spcAft>
              <a:buClr>
                <a:srgbClr val="FF0000"/>
              </a:buClr>
              <a:buSzPts val="1380"/>
              <a:buFont typeface="Noto Sans Symbols"/>
              <a:buChar char="❖"/>
            </a:pPr>
            <a:r>
              <a:rPr b="1" i="0" lang="en-US" sz="1725" u="none" cap="none" strike="noStrike">
                <a:solidFill>
                  <a:srgbClr val="FF0000"/>
                </a:solidFill>
                <a:latin typeface="Times New Roman"/>
                <a:ea typeface="Times New Roman"/>
                <a:cs typeface="Times New Roman"/>
                <a:sym typeface="Times New Roman"/>
              </a:rPr>
              <a:t> Efficiency: </a:t>
            </a:r>
            <a:r>
              <a:rPr b="0" i="0" lang="en-US" sz="1725" u="none" cap="none" strike="noStrike">
                <a:solidFill>
                  <a:srgbClr val="000000"/>
                </a:solidFill>
                <a:latin typeface="Times New Roman"/>
                <a:ea typeface="Times New Roman"/>
                <a:cs typeface="Times New Roman"/>
                <a:sym typeface="Times New Roman"/>
              </a:rPr>
              <a:t>Minimum overhead </a:t>
            </a:r>
            <a:endParaRPr/>
          </a:p>
        </p:txBody>
      </p:sp>
      <p:sp>
        <p:nvSpPr>
          <p:cNvPr id="2896" name="Google Shape;2896;p1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897" name="Google Shape;2897;p1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898" name="Google Shape;2898;p174"/>
          <p:cNvPicPr preferRelativeResize="0"/>
          <p:nvPr/>
        </p:nvPicPr>
        <p:blipFill rotWithShape="1">
          <a:blip r:embed="rId3">
            <a:alphaModFix/>
          </a:blip>
          <a:srcRect b="0" l="0" r="0" t="0"/>
          <a:stretch/>
        </p:blipFill>
        <p:spPr>
          <a:xfrm>
            <a:off x="31774" y="47020"/>
            <a:ext cx="538608" cy="597580"/>
          </a:xfrm>
          <a:prstGeom prst="rect">
            <a:avLst/>
          </a:prstGeom>
          <a:noFill/>
          <a:ln>
            <a:noFill/>
          </a:ln>
        </p:spPr>
      </p:pic>
      <p:cxnSp>
        <p:nvCxnSpPr>
          <p:cNvPr id="2899" name="Google Shape;2899;p174"/>
          <p:cNvCxnSpPr/>
          <p:nvPr/>
        </p:nvCxnSpPr>
        <p:spPr>
          <a:xfrm flipH="1" rot="10800000">
            <a:off x="31774"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2900" name="Google Shape;2900;p174"/>
          <p:cNvSpPr/>
          <p:nvPr/>
        </p:nvSpPr>
        <p:spPr>
          <a:xfrm>
            <a:off x="99491"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901" name="Google Shape;2901;p174"/>
          <p:cNvCxnSpPr/>
          <p:nvPr/>
        </p:nvCxnSpPr>
        <p:spPr>
          <a:xfrm flipH="1">
            <a:off x="570381"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902" name="Google Shape;2902;p174"/>
          <p:cNvCxnSpPr/>
          <p:nvPr/>
        </p:nvCxnSpPr>
        <p:spPr>
          <a:xfrm>
            <a:off x="-17785"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1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descr="Image result for routing algorithm classification" id="2908" name="Google Shape;2908;p175"/>
          <p:cNvSpPr/>
          <p:nvPr/>
        </p:nvSpPr>
        <p:spPr>
          <a:xfrm>
            <a:off x="116681"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descr="Image result for routing algorithm classification" id="2909" name="Google Shape;2909;p175"/>
          <p:cNvSpPr/>
          <p:nvPr/>
        </p:nvSpPr>
        <p:spPr>
          <a:xfrm>
            <a:off x="116681"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2910" name="Google Shape;2910;p175"/>
          <p:cNvPicPr preferRelativeResize="0"/>
          <p:nvPr/>
        </p:nvPicPr>
        <p:blipFill rotWithShape="1">
          <a:blip r:embed="rId3">
            <a:alphaModFix/>
          </a:blip>
          <a:srcRect b="0" l="0" r="0" t="0"/>
          <a:stretch/>
        </p:blipFill>
        <p:spPr>
          <a:xfrm>
            <a:off x="906997" y="839637"/>
            <a:ext cx="3874324" cy="2388306"/>
          </a:xfrm>
          <a:prstGeom prst="rect">
            <a:avLst/>
          </a:prstGeom>
          <a:noFill/>
          <a:ln>
            <a:noFill/>
          </a:ln>
        </p:spPr>
      </p:pic>
      <p:sp>
        <p:nvSpPr>
          <p:cNvPr id="2911" name="Google Shape;2911;p175"/>
          <p:cNvSpPr/>
          <p:nvPr/>
        </p:nvSpPr>
        <p:spPr>
          <a:xfrm>
            <a:off x="708420" y="3240"/>
            <a:ext cx="74295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Routing Algorithm Classification</a:t>
            </a:r>
            <a:endParaRPr b="0" i="0" sz="3600" u="none" cap="none" strike="noStrike">
              <a:solidFill>
                <a:srgbClr val="C00000"/>
              </a:solidFill>
              <a:latin typeface="Times New Roman"/>
              <a:ea typeface="Times New Roman"/>
              <a:cs typeface="Times New Roman"/>
              <a:sym typeface="Times New Roman"/>
            </a:endParaRPr>
          </a:p>
        </p:txBody>
      </p:sp>
      <p:sp>
        <p:nvSpPr>
          <p:cNvPr id="2912" name="Google Shape;2912;p175"/>
          <p:cNvSpPr/>
          <p:nvPr/>
        </p:nvSpPr>
        <p:spPr>
          <a:xfrm>
            <a:off x="3145833" y="3227942"/>
            <a:ext cx="230002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Routing computed in advance and off-line</a:t>
            </a:r>
            <a:endParaRPr/>
          </a:p>
        </p:txBody>
      </p:sp>
      <p:sp>
        <p:nvSpPr>
          <p:cNvPr id="2913" name="Google Shape;2913;p175"/>
          <p:cNvSpPr/>
          <p:nvPr/>
        </p:nvSpPr>
        <p:spPr>
          <a:xfrm>
            <a:off x="-7737" y="3227943"/>
            <a:ext cx="3153570" cy="646331"/>
          </a:xfrm>
          <a:prstGeom prst="rect">
            <a:avLst/>
          </a:prstGeom>
          <a:noFill/>
          <a:ln>
            <a:noFill/>
          </a:ln>
        </p:spPr>
        <p:txBody>
          <a:bodyPr anchorCtr="0" anchor="t" bIns="45700" lIns="91425" spcFirstLastPara="1" rIns="91425" wrap="square" tIns="45700">
            <a:spAutoFit/>
          </a:bodyPr>
          <a:lstStyle/>
          <a:p>
            <a:pPr indent="-400050" lvl="0" marL="40005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Based on current measurements of traffic and /or topology.</a:t>
            </a:r>
            <a:endParaRPr/>
          </a:p>
        </p:txBody>
      </p:sp>
      <p:sp>
        <p:nvSpPr>
          <p:cNvPr id="2914" name="Google Shape;2914;p1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2915" name="Google Shape;2915;p1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2916" name="Google Shape;2916;p175"/>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2917" name="Google Shape;2917;p175"/>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2918" name="Google Shape;2918;p17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919" name="Google Shape;2919;p17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920" name="Google Shape;2920;p175"/>
          <p:cNvPicPr preferRelativeResize="0"/>
          <p:nvPr/>
        </p:nvPicPr>
        <p:blipFill rotWithShape="1">
          <a:blip r:embed="rId5">
            <a:alphaModFix/>
          </a:blip>
          <a:srcRect b="0" l="0" r="0" t="0"/>
          <a:stretch/>
        </p:blipFill>
        <p:spPr>
          <a:xfrm>
            <a:off x="5321147" y="839636"/>
            <a:ext cx="3717974" cy="2319250"/>
          </a:xfrm>
          <a:prstGeom prst="rect">
            <a:avLst/>
          </a:prstGeom>
          <a:noFill/>
          <a:ln>
            <a:noFill/>
          </a:ln>
        </p:spPr>
      </p:pic>
      <p:sp>
        <p:nvSpPr>
          <p:cNvPr id="2921" name="Google Shape;2921;p175"/>
          <p:cNvSpPr/>
          <p:nvPr/>
        </p:nvSpPr>
        <p:spPr>
          <a:xfrm>
            <a:off x="1417265" y="4309858"/>
            <a:ext cx="69920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https://www.javatpoint.com/computer-network-routing-algorithm</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1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2929" name="Google Shape;2929;p1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2930" name="Google Shape;2930;p1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31" name="Google Shape;2931;p176"/>
          <p:cNvSpPr txBox="1"/>
          <p:nvPr>
            <p:ph idx="4294967295" type="title"/>
          </p:nvPr>
        </p:nvSpPr>
        <p:spPr>
          <a:xfrm>
            <a:off x="990600" y="13176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Internetwork Routing (Cntd.)</a:t>
            </a:r>
            <a:endParaRPr b="1" sz="3200">
              <a:solidFill>
                <a:srgbClr val="002060"/>
              </a:solidFill>
              <a:latin typeface="Times New Roman"/>
              <a:ea typeface="Times New Roman"/>
              <a:cs typeface="Times New Roman"/>
              <a:sym typeface="Times New Roman"/>
            </a:endParaRPr>
          </a:p>
        </p:txBody>
      </p:sp>
      <p:pic>
        <p:nvPicPr>
          <p:cNvPr id="2932" name="Google Shape;2932;p176"/>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sp>
        <p:nvSpPr>
          <p:cNvPr id="2933" name="Google Shape;2933;p176"/>
          <p:cNvSpPr/>
          <p:nvPr/>
        </p:nvSpPr>
        <p:spPr>
          <a:xfrm>
            <a:off x="3029670" y="727712"/>
            <a:ext cx="2461800" cy="352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Adaptive Routing</a:t>
            </a:r>
            <a:endParaRPr b="1" i="0" sz="1400" u="none" cap="none" strike="noStrike">
              <a:solidFill>
                <a:srgbClr val="C00000"/>
              </a:solidFill>
              <a:latin typeface="Times New Roman"/>
              <a:ea typeface="Times New Roman"/>
              <a:cs typeface="Times New Roman"/>
              <a:sym typeface="Times New Roman"/>
            </a:endParaRPr>
          </a:p>
        </p:txBody>
      </p:sp>
      <p:sp>
        <p:nvSpPr>
          <p:cNvPr id="2934" name="Google Shape;2934;p176"/>
          <p:cNvSpPr/>
          <p:nvPr/>
        </p:nvSpPr>
        <p:spPr>
          <a:xfrm>
            <a:off x="362385" y="1724924"/>
            <a:ext cx="2017708"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Centralized</a:t>
            </a:r>
            <a:endParaRPr b="1" i="0" sz="1400" u="none" cap="none" strike="noStrike">
              <a:solidFill>
                <a:srgbClr val="C00000"/>
              </a:solidFill>
              <a:latin typeface="Times New Roman"/>
              <a:ea typeface="Times New Roman"/>
              <a:cs typeface="Times New Roman"/>
              <a:sym typeface="Times New Roman"/>
            </a:endParaRPr>
          </a:p>
        </p:txBody>
      </p:sp>
      <p:sp>
        <p:nvSpPr>
          <p:cNvPr id="2935" name="Google Shape;2935;p176"/>
          <p:cNvSpPr/>
          <p:nvPr/>
        </p:nvSpPr>
        <p:spPr>
          <a:xfrm>
            <a:off x="4007490" y="1973367"/>
            <a:ext cx="2461800" cy="3876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Distributed</a:t>
            </a:r>
            <a:endParaRPr b="1" i="0" sz="1400" u="none" cap="none" strike="noStrike">
              <a:solidFill>
                <a:srgbClr val="C00000"/>
              </a:solidFill>
              <a:latin typeface="Times New Roman"/>
              <a:ea typeface="Times New Roman"/>
              <a:cs typeface="Times New Roman"/>
              <a:sym typeface="Times New Roman"/>
            </a:endParaRPr>
          </a:p>
        </p:txBody>
      </p:sp>
      <p:sp>
        <p:nvSpPr>
          <p:cNvPr id="2936" name="Google Shape;2936;p176"/>
          <p:cNvSpPr/>
          <p:nvPr/>
        </p:nvSpPr>
        <p:spPr>
          <a:xfrm>
            <a:off x="1500270" y="2903904"/>
            <a:ext cx="27603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Times New Roman"/>
                <a:ea typeface="Times New Roman"/>
                <a:cs typeface="Times New Roman"/>
                <a:sym typeface="Times New Roman"/>
              </a:rPr>
              <a:t>Intradomain routing</a:t>
            </a:r>
            <a:endParaRPr b="1" i="0" sz="1400" u="none" cap="none" strike="noStrike">
              <a:solidFill>
                <a:srgbClr val="002060"/>
              </a:solidFill>
              <a:latin typeface="Times New Roman"/>
              <a:ea typeface="Times New Roman"/>
              <a:cs typeface="Times New Roman"/>
              <a:sym typeface="Times New Roman"/>
            </a:endParaRPr>
          </a:p>
        </p:txBody>
      </p:sp>
      <p:sp>
        <p:nvSpPr>
          <p:cNvPr id="2937" name="Google Shape;2937;p176"/>
          <p:cNvSpPr/>
          <p:nvPr/>
        </p:nvSpPr>
        <p:spPr>
          <a:xfrm>
            <a:off x="4932127" y="2957104"/>
            <a:ext cx="27603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Times New Roman"/>
                <a:ea typeface="Times New Roman"/>
                <a:cs typeface="Times New Roman"/>
                <a:sym typeface="Times New Roman"/>
              </a:rPr>
              <a:t>Interdomain routing</a:t>
            </a:r>
            <a:endParaRPr b="1" i="0" sz="1400" u="none" cap="none" strike="noStrike">
              <a:solidFill>
                <a:srgbClr val="002060"/>
              </a:solidFill>
              <a:latin typeface="Times New Roman"/>
              <a:ea typeface="Times New Roman"/>
              <a:cs typeface="Times New Roman"/>
              <a:sym typeface="Times New Roman"/>
            </a:endParaRPr>
          </a:p>
        </p:txBody>
      </p:sp>
      <p:sp>
        <p:nvSpPr>
          <p:cNvPr id="2938" name="Google Shape;2938;p176"/>
          <p:cNvSpPr/>
          <p:nvPr/>
        </p:nvSpPr>
        <p:spPr>
          <a:xfrm>
            <a:off x="331433" y="3794424"/>
            <a:ext cx="29844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Distance Vector routing</a:t>
            </a:r>
            <a:endParaRPr b="1" i="0" sz="1400" u="none" cap="none" strike="noStrike">
              <a:solidFill>
                <a:srgbClr val="00B050"/>
              </a:solidFill>
              <a:latin typeface="Times New Roman"/>
              <a:ea typeface="Times New Roman"/>
              <a:cs typeface="Times New Roman"/>
              <a:sym typeface="Times New Roman"/>
            </a:endParaRPr>
          </a:p>
        </p:txBody>
      </p:sp>
      <p:sp>
        <p:nvSpPr>
          <p:cNvPr id="2939" name="Google Shape;2939;p176"/>
          <p:cNvSpPr/>
          <p:nvPr/>
        </p:nvSpPr>
        <p:spPr>
          <a:xfrm>
            <a:off x="3885644" y="3821960"/>
            <a:ext cx="27603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Link State routing</a:t>
            </a:r>
            <a:endParaRPr b="1" i="0" sz="1400" u="none" cap="none" strike="noStrike">
              <a:solidFill>
                <a:srgbClr val="00B050"/>
              </a:solidFill>
              <a:latin typeface="Times New Roman"/>
              <a:ea typeface="Times New Roman"/>
              <a:cs typeface="Times New Roman"/>
              <a:sym typeface="Times New Roman"/>
            </a:endParaRPr>
          </a:p>
        </p:txBody>
      </p:sp>
      <p:cxnSp>
        <p:nvCxnSpPr>
          <p:cNvPr id="2940" name="Google Shape;2940;p176"/>
          <p:cNvCxnSpPr>
            <a:stCxn id="2933" idx="2"/>
          </p:cNvCxnSpPr>
          <p:nvPr/>
        </p:nvCxnSpPr>
        <p:spPr>
          <a:xfrm flipH="1">
            <a:off x="1330170" y="1080512"/>
            <a:ext cx="2930400" cy="749700"/>
          </a:xfrm>
          <a:prstGeom prst="straightConnector1">
            <a:avLst/>
          </a:prstGeom>
          <a:noFill/>
          <a:ln cap="flat" cmpd="sng" w="19050">
            <a:solidFill>
              <a:srgbClr val="000000"/>
            </a:solidFill>
            <a:prstDash val="solid"/>
            <a:round/>
            <a:headEnd len="sm" w="sm" type="none"/>
            <a:tailEnd len="med" w="med" type="triangle"/>
          </a:ln>
        </p:spPr>
      </p:cxnSp>
      <p:cxnSp>
        <p:nvCxnSpPr>
          <p:cNvPr id="2941" name="Google Shape;2941;p176"/>
          <p:cNvCxnSpPr>
            <a:stCxn id="2935" idx="2"/>
            <a:endCxn id="2937" idx="0"/>
          </p:cNvCxnSpPr>
          <p:nvPr/>
        </p:nvCxnSpPr>
        <p:spPr>
          <a:xfrm>
            <a:off x="5238390" y="2360967"/>
            <a:ext cx="1074000" cy="596100"/>
          </a:xfrm>
          <a:prstGeom prst="straightConnector1">
            <a:avLst/>
          </a:prstGeom>
          <a:noFill/>
          <a:ln cap="flat" cmpd="sng" w="19050">
            <a:solidFill>
              <a:srgbClr val="000000"/>
            </a:solidFill>
            <a:prstDash val="solid"/>
            <a:round/>
            <a:headEnd len="sm" w="sm" type="none"/>
            <a:tailEnd len="med" w="med" type="triangle"/>
          </a:ln>
        </p:spPr>
      </p:cxnSp>
      <p:cxnSp>
        <p:nvCxnSpPr>
          <p:cNvPr id="2942" name="Google Shape;2942;p176"/>
          <p:cNvCxnSpPr>
            <a:stCxn id="2935" idx="2"/>
            <a:endCxn id="2936" idx="0"/>
          </p:cNvCxnSpPr>
          <p:nvPr/>
        </p:nvCxnSpPr>
        <p:spPr>
          <a:xfrm flipH="1">
            <a:off x="2880390" y="2360967"/>
            <a:ext cx="2358000" cy="543000"/>
          </a:xfrm>
          <a:prstGeom prst="straightConnector1">
            <a:avLst/>
          </a:prstGeom>
          <a:noFill/>
          <a:ln cap="flat" cmpd="sng" w="19050">
            <a:solidFill>
              <a:srgbClr val="000000"/>
            </a:solidFill>
            <a:prstDash val="solid"/>
            <a:round/>
            <a:headEnd len="sm" w="sm" type="none"/>
            <a:tailEnd len="med" w="med" type="triangle"/>
          </a:ln>
        </p:spPr>
      </p:cxnSp>
      <p:cxnSp>
        <p:nvCxnSpPr>
          <p:cNvPr id="2943" name="Google Shape;2943;p176"/>
          <p:cNvCxnSpPr>
            <a:stCxn id="2936" idx="2"/>
            <a:endCxn id="2938" idx="0"/>
          </p:cNvCxnSpPr>
          <p:nvPr/>
        </p:nvCxnSpPr>
        <p:spPr>
          <a:xfrm flipH="1">
            <a:off x="1823520" y="3329604"/>
            <a:ext cx="1056900" cy="464700"/>
          </a:xfrm>
          <a:prstGeom prst="straightConnector1">
            <a:avLst/>
          </a:prstGeom>
          <a:noFill/>
          <a:ln cap="flat" cmpd="sng" w="19050">
            <a:solidFill>
              <a:srgbClr val="000000"/>
            </a:solidFill>
            <a:prstDash val="solid"/>
            <a:round/>
            <a:headEnd len="sm" w="sm" type="none"/>
            <a:tailEnd len="med" w="med" type="triangle"/>
          </a:ln>
        </p:spPr>
      </p:cxnSp>
      <p:cxnSp>
        <p:nvCxnSpPr>
          <p:cNvPr id="2944" name="Google Shape;2944;p176"/>
          <p:cNvCxnSpPr>
            <a:stCxn id="2936" idx="2"/>
            <a:endCxn id="2939" idx="0"/>
          </p:cNvCxnSpPr>
          <p:nvPr/>
        </p:nvCxnSpPr>
        <p:spPr>
          <a:xfrm>
            <a:off x="2880420" y="3329604"/>
            <a:ext cx="2385300" cy="492300"/>
          </a:xfrm>
          <a:prstGeom prst="straightConnector1">
            <a:avLst/>
          </a:prstGeom>
          <a:noFill/>
          <a:ln cap="flat" cmpd="sng" w="19050">
            <a:solidFill>
              <a:srgbClr val="000000"/>
            </a:solidFill>
            <a:prstDash val="solid"/>
            <a:round/>
            <a:headEnd len="sm" w="sm" type="none"/>
            <a:tailEnd len="med" w="med" type="triangle"/>
          </a:ln>
        </p:spPr>
      </p:cxnSp>
      <p:sp>
        <p:nvSpPr>
          <p:cNvPr id="2945" name="Google Shape;2945;p176"/>
          <p:cNvSpPr/>
          <p:nvPr/>
        </p:nvSpPr>
        <p:spPr>
          <a:xfrm>
            <a:off x="816608" y="2134064"/>
            <a:ext cx="745800" cy="3723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B2B2B2"/>
                </a:solidFill>
                <a:latin typeface="Times New Roman"/>
                <a:ea typeface="Times New Roman"/>
                <a:cs typeface="Times New Roman"/>
                <a:sym typeface="Times New Roman"/>
              </a:rPr>
              <a:t>[IGP]</a:t>
            </a:r>
            <a:endParaRPr b="0" i="0" sz="1400" u="none" cap="none" strike="noStrike">
              <a:solidFill>
                <a:srgbClr val="000000"/>
              </a:solidFill>
              <a:latin typeface="Times New Roman"/>
              <a:ea typeface="Times New Roman"/>
              <a:cs typeface="Times New Roman"/>
              <a:sym typeface="Times New Roman"/>
            </a:endParaRPr>
          </a:p>
        </p:txBody>
      </p:sp>
      <p:sp>
        <p:nvSpPr>
          <p:cNvPr id="2946" name="Google Shape;2946;p176"/>
          <p:cNvSpPr/>
          <p:nvPr/>
        </p:nvSpPr>
        <p:spPr>
          <a:xfrm>
            <a:off x="7816702" y="2220947"/>
            <a:ext cx="865500" cy="3723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B2B2B2"/>
                </a:solidFill>
                <a:latin typeface="Times New Roman"/>
                <a:ea typeface="Times New Roman"/>
                <a:cs typeface="Times New Roman"/>
                <a:sym typeface="Times New Roman"/>
              </a:rPr>
              <a:t>[EGP]</a:t>
            </a:r>
            <a:endParaRPr b="0" i="0" sz="1400" u="none" cap="none" strike="noStrike">
              <a:solidFill>
                <a:srgbClr val="000000"/>
              </a:solidFill>
              <a:latin typeface="Times New Roman"/>
              <a:ea typeface="Times New Roman"/>
              <a:cs typeface="Times New Roman"/>
              <a:sym typeface="Times New Roman"/>
            </a:endParaRPr>
          </a:p>
        </p:txBody>
      </p:sp>
      <p:sp>
        <p:nvSpPr>
          <p:cNvPr id="2947" name="Google Shape;2947;p176"/>
          <p:cNvSpPr/>
          <p:nvPr/>
        </p:nvSpPr>
        <p:spPr>
          <a:xfrm>
            <a:off x="5393871" y="3254557"/>
            <a:ext cx="17904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Times New Roman"/>
                <a:ea typeface="Times New Roman"/>
                <a:cs typeface="Times New Roman"/>
                <a:sym typeface="Times New Roman"/>
              </a:rPr>
              <a:t>BGP</a:t>
            </a:r>
            <a:endParaRPr b="1" i="0" sz="1800" u="none" cap="none" strike="noStrike">
              <a:solidFill>
                <a:srgbClr val="002060"/>
              </a:solidFill>
              <a:latin typeface="Times New Roman"/>
              <a:ea typeface="Times New Roman"/>
              <a:cs typeface="Times New Roman"/>
              <a:sym typeface="Times New Roman"/>
            </a:endParaRPr>
          </a:p>
        </p:txBody>
      </p:sp>
      <p:sp>
        <p:nvSpPr>
          <p:cNvPr id="2948" name="Google Shape;2948;p176"/>
          <p:cNvSpPr/>
          <p:nvPr/>
        </p:nvSpPr>
        <p:spPr>
          <a:xfrm>
            <a:off x="3641366" y="4173626"/>
            <a:ext cx="26859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[OSPF,IS-IS,PNNI]</a:t>
            </a:r>
            <a:endParaRPr b="1" i="0" sz="1600" u="none" cap="none" strike="noStrike">
              <a:solidFill>
                <a:srgbClr val="B2B2B2"/>
              </a:solidFill>
              <a:latin typeface="Times New Roman"/>
              <a:ea typeface="Times New Roman"/>
              <a:cs typeface="Times New Roman"/>
              <a:sym typeface="Times New Roman"/>
            </a:endParaRPr>
          </a:p>
        </p:txBody>
      </p:sp>
      <p:sp>
        <p:nvSpPr>
          <p:cNvPr id="2949" name="Google Shape;2949;p176"/>
          <p:cNvSpPr/>
          <p:nvPr/>
        </p:nvSpPr>
        <p:spPr>
          <a:xfrm>
            <a:off x="1114658" y="4133840"/>
            <a:ext cx="8955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[RIP]</a:t>
            </a:r>
            <a:endParaRPr b="1" i="0" sz="1800" u="none" cap="none" strike="noStrike">
              <a:solidFill>
                <a:srgbClr val="B2B2B2"/>
              </a:solidFill>
              <a:latin typeface="Times New Roman"/>
              <a:ea typeface="Times New Roman"/>
              <a:cs typeface="Times New Roman"/>
              <a:sym typeface="Times New Roman"/>
            </a:endParaRPr>
          </a:p>
        </p:txBody>
      </p:sp>
      <p:sp>
        <p:nvSpPr>
          <p:cNvPr id="2950" name="Google Shape;2950;p176"/>
          <p:cNvSpPr/>
          <p:nvPr/>
        </p:nvSpPr>
        <p:spPr>
          <a:xfrm>
            <a:off x="692033" y="2627164"/>
            <a:ext cx="11316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Interior</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Gateway Protocols</a:t>
            </a:r>
            <a:endParaRPr b="0" i="0" sz="1400" u="none" cap="none" strike="noStrike">
              <a:solidFill>
                <a:srgbClr val="000000"/>
              </a:solidFill>
              <a:latin typeface="Times New Roman"/>
              <a:ea typeface="Times New Roman"/>
              <a:cs typeface="Times New Roman"/>
              <a:sym typeface="Times New Roman"/>
            </a:endParaRPr>
          </a:p>
        </p:txBody>
      </p:sp>
      <p:sp>
        <p:nvSpPr>
          <p:cNvPr id="2951" name="Google Shape;2951;p176"/>
          <p:cNvSpPr/>
          <p:nvPr/>
        </p:nvSpPr>
        <p:spPr>
          <a:xfrm>
            <a:off x="7670752" y="2710422"/>
            <a:ext cx="1131600" cy="4257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Exterior</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Gateway Protocols</a:t>
            </a:r>
            <a:endParaRPr b="0" i="0" sz="1400" u="none" cap="none" strike="noStrike">
              <a:solidFill>
                <a:srgbClr val="000000"/>
              </a:solidFill>
              <a:latin typeface="Times New Roman"/>
              <a:ea typeface="Times New Roman"/>
              <a:cs typeface="Times New Roman"/>
              <a:sym typeface="Times New Roman"/>
            </a:endParaRPr>
          </a:p>
        </p:txBody>
      </p:sp>
      <p:sp>
        <p:nvSpPr>
          <p:cNvPr id="2952" name="Google Shape;2952;p176"/>
          <p:cNvSpPr/>
          <p:nvPr/>
        </p:nvSpPr>
        <p:spPr>
          <a:xfrm>
            <a:off x="6365460" y="1919687"/>
            <a:ext cx="2461800" cy="325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Isolated</a:t>
            </a:r>
            <a:endParaRPr b="1" i="0" sz="1400" u="none" cap="none" strike="noStrike">
              <a:solidFill>
                <a:srgbClr val="C00000"/>
              </a:solidFill>
              <a:latin typeface="Times New Roman"/>
              <a:ea typeface="Times New Roman"/>
              <a:cs typeface="Times New Roman"/>
              <a:sym typeface="Times New Roman"/>
            </a:endParaRPr>
          </a:p>
        </p:txBody>
      </p:sp>
      <p:cxnSp>
        <p:nvCxnSpPr>
          <p:cNvPr id="2953" name="Google Shape;2953;p176"/>
          <p:cNvCxnSpPr>
            <a:stCxn id="2933" idx="2"/>
          </p:cNvCxnSpPr>
          <p:nvPr/>
        </p:nvCxnSpPr>
        <p:spPr>
          <a:xfrm>
            <a:off x="4260570" y="1080512"/>
            <a:ext cx="918600" cy="968700"/>
          </a:xfrm>
          <a:prstGeom prst="straightConnector1">
            <a:avLst/>
          </a:prstGeom>
          <a:noFill/>
          <a:ln cap="flat" cmpd="sng" w="19050">
            <a:solidFill>
              <a:srgbClr val="000000"/>
            </a:solidFill>
            <a:prstDash val="solid"/>
            <a:round/>
            <a:headEnd len="sm" w="sm" type="none"/>
            <a:tailEnd len="med" w="med" type="triangle"/>
          </a:ln>
        </p:spPr>
      </p:cxnSp>
      <p:cxnSp>
        <p:nvCxnSpPr>
          <p:cNvPr id="2954" name="Google Shape;2954;p176"/>
          <p:cNvCxnSpPr/>
          <p:nvPr/>
        </p:nvCxnSpPr>
        <p:spPr>
          <a:xfrm>
            <a:off x="4260570" y="1080455"/>
            <a:ext cx="3065021" cy="854812"/>
          </a:xfrm>
          <a:prstGeom prst="straightConnector1">
            <a:avLst/>
          </a:prstGeom>
          <a:noFill/>
          <a:ln cap="flat" cmpd="sng" w="19050">
            <a:solidFill>
              <a:srgbClr val="000000"/>
            </a:solidFill>
            <a:prstDash val="solid"/>
            <a:round/>
            <a:headEnd len="sm" w="sm" type="none"/>
            <a:tailEnd len="med" w="med" type="triangle"/>
          </a:ln>
        </p:spPr>
      </p:cxnSp>
      <p:sp>
        <p:nvSpPr>
          <p:cNvPr id="2955" name="Google Shape;2955;p176"/>
          <p:cNvSpPr/>
          <p:nvPr/>
        </p:nvSpPr>
        <p:spPr>
          <a:xfrm>
            <a:off x="6365460" y="4379039"/>
            <a:ext cx="27366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Private Network-Network Interface</a:t>
            </a:r>
            <a:endParaRPr/>
          </a:p>
        </p:txBody>
      </p:sp>
      <p:sp>
        <p:nvSpPr>
          <p:cNvPr id="2956" name="Google Shape;2956;p176"/>
          <p:cNvSpPr/>
          <p:nvPr/>
        </p:nvSpPr>
        <p:spPr>
          <a:xfrm>
            <a:off x="6365460" y="3878000"/>
            <a:ext cx="19639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4D5156"/>
                </a:solidFill>
                <a:latin typeface="Times New Roman"/>
                <a:ea typeface="Times New Roman"/>
                <a:cs typeface="Times New Roman"/>
                <a:sym typeface="Times New Roman"/>
              </a:rPr>
              <a:t>open shortest path first</a:t>
            </a:r>
            <a:endParaRPr b="1" i="0" sz="1400" u="none" cap="none" strike="noStrike">
              <a:solidFill>
                <a:srgbClr val="000000"/>
              </a:solidFill>
              <a:latin typeface="Times New Roman"/>
              <a:ea typeface="Times New Roman"/>
              <a:cs typeface="Times New Roman"/>
              <a:sym typeface="Times New Roman"/>
            </a:endParaRPr>
          </a:p>
        </p:txBody>
      </p:sp>
      <p:sp>
        <p:nvSpPr>
          <p:cNvPr id="2957" name="Google Shape;2957;p176"/>
          <p:cNvSpPr/>
          <p:nvPr/>
        </p:nvSpPr>
        <p:spPr>
          <a:xfrm>
            <a:off x="6092435" y="4165200"/>
            <a:ext cx="31566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202124"/>
                </a:solidFill>
                <a:latin typeface="Times New Roman"/>
                <a:ea typeface="Times New Roman"/>
                <a:cs typeface="Times New Roman"/>
                <a:sym typeface="Times New Roman"/>
              </a:rPr>
              <a:t>Intermediate System to Intermediate System </a:t>
            </a:r>
            <a:endParaRPr b="1" i="0" sz="1200" u="none" cap="none" strike="noStrike">
              <a:solidFill>
                <a:srgbClr val="000000"/>
              </a:solidFill>
              <a:latin typeface="Times New Roman"/>
              <a:ea typeface="Times New Roman"/>
              <a:cs typeface="Times New Roman"/>
              <a:sym typeface="Times New Roman"/>
            </a:endParaRPr>
          </a:p>
        </p:txBody>
      </p:sp>
      <p:cxnSp>
        <p:nvCxnSpPr>
          <p:cNvPr id="2958" name="Google Shape;2958;p17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959" name="Google Shape;2959;p17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960" name="Google Shape;2960;p17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961" name="Google Shape;2961;p17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17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2967" name="Google Shape;2967;p177"/>
          <p:cNvPicPr preferRelativeResize="0"/>
          <p:nvPr/>
        </p:nvPicPr>
        <p:blipFill rotWithShape="1">
          <a:blip r:embed="rId3">
            <a:alphaModFix/>
          </a:blip>
          <a:srcRect b="0" l="0" r="0" t="0"/>
          <a:stretch/>
        </p:blipFill>
        <p:spPr>
          <a:xfrm>
            <a:off x="708419" y="0"/>
            <a:ext cx="8171175" cy="4629150"/>
          </a:xfrm>
          <a:prstGeom prst="rect">
            <a:avLst/>
          </a:prstGeom>
          <a:noFill/>
          <a:ln>
            <a:noFill/>
          </a:ln>
        </p:spPr>
      </p:pic>
      <p:sp>
        <p:nvSpPr>
          <p:cNvPr id="2968" name="Google Shape;2968;p17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969" name="Google Shape;2969;p1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970" name="Google Shape;2970;p177"/>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2971" name="Google Shape;2971;p177"/>
          <p:cNvCxnSpPr/>
          <p:nvPr/>
        </p:nvCxnSpPr>
        <p:spPr>
          <a:xfrm flipH="1" rot="10800000">
            <a:off x="41822" y="1035778"/>
            <a:ext cx="9144000" cy="20782"/>
          </a:xfrm>
          <a:prstGeom prst="straightConnector1">
            <a:avLst/>
          </a:prstGeom>
          <a:noFill/>
          <a:ln cap="flat" cmpd="sng" w="9525">
            <a:solidFill>
              <a:srgbClr val="00B050"/>
            </a:solidFill>
            <a:prstDash val="solid"/>
            <a:round/>
            <a:headEnd len="sm" w="sm" type="none"/>
            <a:tailEnd len="sm" w="sm" type="none"/>
          </a:ln>
        </p:spPr>
      </p:cxnSp>
      <p:sp>
        <p:nvSpPr>
          <p:cNvPr id="2972" name="Google Shape;2972;p17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973" name="Google Shape;2973;p17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974" name="Google Shape;2974;p17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1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descr="Image result for routing algorithm types" id="2980" name="Google Shape;2980;p178"/>
          <p:cNvSpPr/>
          <p:nvPr/>
        </p:nvSpPr>
        <p:spPr>
          <a:xfrm>
            <a:off x="116681"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2981" name="Google Shape;2981;p178"/>
          <p:cNvSpPr txBox="1"/>
          <p:nvPr/>
        </p:nvSpPr>
        <p:spPr>
          <a:xfrm>
            <a:off x="620913" y="680535"/>
            <a:ext cx="8515350" cy="1021433"/>
          </a:xfrm>
          <a:prstGeom prst="rect">
            <a:avLst/>
          </a:prstGeom>
          <a:noFill/>
          <a:ln>
            <a:noFill/>
          </a:ln>
        </p:spPr>
        <p:txBody>
          <a:bodyPr anchorCtr="0" anchor="t" bIns="45700" lIns="91425" spcFirstLastPara="1" rIns="91425" wrap="square" tIns="45700">
            <a:spAutoFit/>
          </a:bodyPr>
          <a:lstStyle/>
          <a:p>
            <a:pPr indent="-87630" lvl="0" marL="0" marR="0" rtl="0" algn="just">
              <a:lnSpc>
                <a:spcPct val="100000"/>
              </a:lnSpc>
              <a:spcBef>
                <a:spcPts val="0"/>
              </a:spcBef>
              <a:spcAft>
                <a:spcPts val="0"/>
              </a:spcAft>
              <a:buClr>
                <a:srgbClr val="000000"/>
              </a:buClr>
              <a:buSzPts val="1380"/>
              <a:buFont typeface="Noto Sans Symbols"/>
              <a:buChar char="❖"/>
            </a:pPr>
            <a:r>
              <a:rPr b="0" i="0" lang="en-US" sz="1725" u="none" cap="none" strike="noStrike">
                <a:solidFill>
                  <a:srgbClr val="000000"/>
                </a:solidFill>
                <a:latin typeface="Times New Roman"/>
                <a:ea typeface="Times New Roman"/>
                <a:cs typeface="Times New Roman"/>
                <a:sym typeface="Times New Roman"/>
              </a:rPr>
              <a:t> An AS is a </a:t>
            </a:r>
            <a:r>
              <a:rPr b="1" i="0" lang="en-US" sz="1725" u="none" cap="none" strike="noStrike">
                <a:solidFill>
                  <a:srgbClr val="224F76"/>
                </a:solidFill>
                <a:latin typeface="Times New Roman"/>
                <a:ea typeface="Times New Roman"/>
                <a:cs typeface="Times New Roman"/>
                <a:sym typeface="Times New Roman"/>
              </a:rPr>
              <a:t>group of networks </a:t>
            </a:r>
            <a:r>
              <a:rPr b="0" i="0" lang="en-US" sz="1725" u="none" cap="none" strike="noStrike">
                <a:solidFill>
                  <a:srgbClr val="000000"/>
                </a:solidFill>
                <a:latin typeface="Times New Roman"/>
                <a:ea typeface="Times New Roman"/>
                <a:cs typeface="Times New Roman"/>
                <a:sym typeface="Times New Roman"/>
              </a:rPr>
              <a:t>and </a:t>
            </a:r>
            <a:r>
              <a:rPr b="1" i="0" lang="en-US" sz="1725" u="none" cap="none" strike="noStrike">
                <a:solidFill>
                  <a:srgbClr val="224F76"/>
                </a:solidFill>
                <a:latin typeface="Times New Roman"/>
                <a:ea typeface="Times New Roman"/>
                <a:cs typeface="Times New Roman"/>
                <a:sym typeface="Times New Roman"/>
              </a:rPr>
              <a:t>routers</a:t>
            </a:r>
            <a:r>
              <a:rPr b="0" i="0" lang="en-US" sz="1725" u="none" cap="none" strike="noStrike">
                <a:solidFill>
                  <a:srgbClr val="000000"/>
                </a:solidFill>
                <a:latin typeface="Times New Roman"/>
                <a:ea typeface="Times New Roman"/>
                <a:cs typeface="Times New Roman"/>
                <a:sym typeface="Times New Roman"/>
              </a:rPr>
              <a:t> under the authority of a </a:t>
            </a:r>
            <a:r>
              <a:rPr b="1" i="0" lang="en-US" sz="1725" u="none" cap="none" strike="noStrike">
                <a:solidFill>
                  <a:srgbClr val="FF3300"/>
                </a:solidFill>
                <a:latin typeface="Times New Roman"/>
                <a:ea typeface="Times New Roman"/>
                <a:cs typeface="Times New Roman"/>
                <a:sym typeface="Times New Roman"/>
              </a:rPr>
              <a:t>single</a:t>
            </a:r>
            <a:r>
              <a:rPr b="0" i="0" lang="en-US" sz="1725" u="none" cap="none" strike="noStrike">
                <a:solidFill>
                  <a:srgbClr val="000000"/>
                </a:solidFill>
                <a:latin typeface="Times New Roman"/>
                <a:ea typeface="Times New Roman"/>
                <a:cs typeface="Times New Roman"/>
                <a:sym typeface="Times New Roman"/>
              </a:rPr>
              <a:t> administrator. </a:t>
            </a:r>
            <a:endParaRPr/>
          </a:p>
          <a:p>
            <a:pPr indent="-87630" lvl="0" marL="0" marR="0" rtl="0" algn="just">
              <a:lnSpc>
                <a:spcPct val="100000"/>
              </a:lnSpc>
              <a:spcBef>
                <a:spcPts val="863"/>
              </a:spcBef>
              <a:spcAft>
                <a:spcPts val="0"/>
              </a:spcAft>
              <a:buClr>
                <a:srgbClr val="000000"/>
              </a:buClr>
              <a:buSzPts val="1380"/>
              <a:buFont typeface="Noto Sans Symbols"/>
              <a:buChar char="❖"/>
            </a:pPr>
            <a:r>
              <a:rPr b="0" i="0" lang="en-US" sz="1725" u="none" cap="none" strike="noStrike">
                <a:solidFill>
                  <a:srgbClr val="000000"/>
                </a:solidFill>
                <a:latin typeface="Times New Roman"/>
                <a:ea typeface="Times New Roman"/>
                <a:cs typeface="Times New Roman"/>
                <a:sym typeface="Times New Roman"/>
              </a:rPr>
              <a:t> Routing inside an AS is referred to as </a:t>
            </a:r>
            <a:r>
              <a:rPr b="1" i="0" lang="en-US" sz="1725" u="none" cap="none" strike="noStrike">
                <a:solidFill>
                  <a:srgbClr val="FF0000"/>
                </a:solidFill>
                <a:latin typeface="Times New Roman"/>
                <a:ea typeface="Times New Roman"/>
                <a:cs typeface="Times New Roman"/>
                <a:sym typeface="Times New Roman"/>
              </a:rPr>
              <a:t>interior routing </a:t>
            </a:r>
            <a:r>
              <a:rPr b="0" i="0" lang="en-US" sz="1725" u="none" cap="none" strike="noStrike">
                <a:solidFill>
                  <a:srgbClr val="000000"/>
                </a:solidFill>
                <a:latin typeface="Times New Roman"/>
                <a:ea typeface="Times New Roman"/>
                <a:cs typeface="Times New Roman"/>
                <a:sym typeface="Times New Roman"/>
              </a:rPr>
              <a:t>whereas routing between ASs is referred to as </a:t>
            </a:r>
            <a:r>
              <a:rPr b="1" i="0" lang="en-US" sz="1725" u="none" cap="none" strike="noStrike">
                <a:solidFill>
                  <a:srgbClr val="FF0000"/>
                </a:solidFill>
                <a:latin typeface="Times New Roman"/>
                <a:ea typeface="Times New Roman"/>
                <a:cs typeface="Times New Roman"/>
                <a:sym typeface="Times New Roman"/>
              </a:rPr>
              <a:t>exterior routing</a:t>
            </a:r>
            <a:r>
              <a:rPr b="1" i="0" lang="en-US" sz="1725" u="none" cap="none" strike="noStrike">
                <a:solidFill>
                  <a:srgbClr val="000000"/>
                </a:solidFill>
                <a:latin typeface="Times New Roman"/>
                <a:ea typeface="Times New Roman"/>
                <a:cs typeface="Times New Roman"/>
                <a:sym typeface="Times New Roman"/>
              </a:rPr>
              <a:t>.</a:t>
            </a:r>
            <a:endParaRPr/>
          </a:p>
        </p:txBody>
      </p:sp>
      <p:pic>
        <p:nvPicPr>
          <p:cNvPr id="2982" name="Google Shape;2982;p178"/>
          <p:cNvPicPr preferRelativeResize="0"/>
          <p:nvPr/>
        </p:nvPicPr>
        <p:blipFill rotWithShape="1">
          <a:blip r:embed="rId3">
            <a:alphaModFix/>
          </a:blip>
          <a:srcRect b="0" l="0" r="0" t="0"/>
          <a:stretch/>
        </p:blipFill>
        <p:spPr>
          <a:xfrm>
            <a:off x="1750061" y="1820264"/>
            <a:ext cx="5943600" cy="2755178"/>
          </a:xfrm>
          <a:prstGeom prst="rect">
            <a:avLst/>
          </a:prstGeom>
          <a:noFill/>
          <a:ln>
            <a:noFill/>
          </a:ln>
        </p:spPr>
      </p:pic>
      <p:sp>
        <p:nvSpPr>
          <p:cNvPr id="2983" name="Google Shape;2983;p1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984" name="Google Shape;2984;p1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985" name="Google Shape;2985;p178"/>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2986" name="Google Shape;2986;p178"/>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2987" name="Google Shape;2987;p17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988" name="Google Shape;2988;p17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989" name="Google Shape;2989;p17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990" name="Google Shape;2990;p178"/>
          <p:cNvSpPr/>
          <p:nvPr/>
        </p:nvSpPr>
        <p:spPr>
          <a:xfrm>
            <a:off x="815578" y="47020"/>
            <a:ext cx="53098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AS-Autonomous System</a:t>
            </a:r>
            <a:endParaRPr b="1" i="0" sz="28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17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2996" name="Google Shape;2996;p179"/>
          <p:cNvSpPr txBox="1"/>
          <p:nvPr>
            <p:ph idx="4294967295" type="title"/>
          </p:nvPr>
        </p:nvSpPr>
        <p:spPr>
          <a:xfrm>
            <a:off x="820938" y="-236870"/>
            <a:ext cx="748665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Distance Vector Routing (DVR)</a:t>
            </a:r>
            <a:endParaRPr/>
          </a:p>
        </p:txBody>
      </p:sp>
      <p:sp>
        <p:nvSpPr>
          <p:cNvPr id="2997" name="Google Shape;2997;p179"/>
          <p:cNvSpPr/>
          <p:nvPr/>
        </p:nvSpPr>
        <p:spPr>
          <a:xfrm>
            <a:off x="340241" y="638028"/>
            <a:ext cx="8448044" cy="3858570"/>
          </a:xfrm>
          <a:prstGeom prst="rect">
            <a:avLst/>
          </a:prstGeom>
          <a:noFill/>
          <a:ln>
            <a:noFill/>
          </a:ln>
        </p:spPr>
        <p:txBody>
          <a:bodyPr anchorCtr="0" anchor="t" bIns="34525" lIns="69050" spcFirstLastPara="1" rIns="69050" wrap="square" tIns="34525">
            <a:noAutofit/>
          </a:bodyPr>
          <a:lstStyle/>
          <a:p>
            <a:pPr indent="-91440" lvl="0" marL="257175" marR="0" rtl="0" algn="just">
              <a:lnSpc>
                <a:spcPct val="100000"/>
              </a:lnSpc>
              <a:spcBef>
                <a:spcPts val="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3 keys to understand how this algorithm works:</a:t>
            </a:r>
            <a:endParaRPr/>
          </a:p>
          <a:p>
            <a:pPr indent="0" lvl="0" marL="257175" marR="0" rtl="0" algn="just">
              <a:lnSpc>
                <a:spcPct val="100000"/>
              </a:lnSpc>
              <a:spcBef>
                <a:spcPts val="360"/>
              </a:spcBef>
              <a:spcAft>
                <a:spcPts val="0"/>
              </a:spcAft>
              <a:buClr>
                <a:srgbClr val="000000"/>
              </a:buClr>
              <a:buSzPts val="1440"/>
              <a:buFont typeface="Noto Sans Symbols"/>
              <a:buNone/>
            </a:pPr>
            <a:r>
              <a:t/>
            </a:r>
            <a:endParaRPr b="0" i="0" sz="1800" u="none" cap="none" strike="noStrike">
              <a:solidFill>
                <a:srgbClr val="000000"/>
              </a:solidFill>
              <a:latin typeface="Times New Roman"/>
              <a:ea typeface="Times New Roman"/>
              <a:cs typeface="Times New Roman"/>
              <a:sym typeface="Times New Roman"/>
            </a:endParaRPr>
          </a:p>
          <a:p>
            <a:pPr indent="-148590" lvl="1" marL="600075" marR="0" rtl="0" algn="just">
              <a:lnSpc>
                <a:spcPct val="100000"/>
              </a:lnSpc>
              <a:spcBef>
                <a:spcPts val="360"/>
              </a:spcBef>
              <a:spcAft>
                <a:spcPts val="0"/>
              </a:spcAft>
              <a:buClr>
                <a:srgbClr val="000000"/>
              </a:buClr>
              <a:buSzPts val="2340"/>
              <a:buFont typeface="Arial"/>
              <a:buChar char="•"/>
            </a:pPr>
            <a:r>
              <a:rPr b="1" i="0" lang="en-US" sz="1800" u="none" cap="none" strike="noStrike">
                <a:solidFill>
                  <a:srgbClr val="000000"/>
                </a:solidFill>
                <a:latin typeface="Times New Roman"/>
                <a:ea typeface="Times New Roman"/>
                <a:cs typeface="Times New Roman"/>
                <a:sym typeface="Times New Roman"/>
              </a:rPr>
              <a:t>Initialization:</a:t>
            </a:r>
            <a:r>
              <a:rPr b="0" i="0" lang="en-US" sz="1800" u="none" cap="none" strike="noStrike">
                <a:solidFill>
                  <a:srgbClr val="000000"/>
                </a:solidFill>
                <a:latin typeface="Times New Roman"/>
                <a:ea typeface="Times New Roman"/>
                <a:cs typeface="Times New Roman"/>
                <a:sym typeface="Times New Roman"/>
              </a:rPr>
              <a:t> Sharing knowledge about the entire AS. Each router shares its knowledge about the entire AS with </a:t>
            </a:r>
            <a:r>
              <a:rPr b="0" i="0" lang="en-US" sz="1800" u="none" cap="none" strike="noStrike">
                <a:solidFill>
                  <a:srgbClr val="FF3300"/>
                </a:solidFill>
                <a:latin typeface="Times New Roman"/>
                <a:ea typeface="Times New Roman"/>
                <a:cs typeface="Times New Roman"/>
                <a:sym typeface="Times New Roman"/>
              </a:rPr>
              <a:t>immediate neighbours. </a:t>
            </a:r>
            <a:r>
              <a:rPr b="0" i="0" lang="en-US" sz="1800" u="none" cap="none" strike="noStrike">
                <a:solidFill>
                  <a:srgbClr val="000000"/>
                </a:solidFill>
                <a:latin typeface="Times New Roman"/>
                <a:ea typeface="Times New Roman"/>
                <a:cs typeface="Times New Roman"/>
                <a:sym typeface="Times New Roman"/>
              </a:rPr>
              <a:t>It sends whatever it has.</a:t>
            </a:r>
            <a:endParaRPr/>
          </a:p>
          <a:p>
            <a:pPr indent="0" lvl="1" marL="600075" marR="0" rtl="0" algn="just">
              <a:lnSpc>
                <a:spcPct val="100000"/>
              </a:lnSpc>
              <a:spcBef>
                <a:spcPts val="360"/>
              </a:spcBef>
              <a:spcAft>
                <a:spcPts val="0"/>
              </a:spcAft>
              <a:buClr>
                <a:srgbClr val="000000"/>
              </a:buClr>
              <a:buSzPts val="234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148590" lvl="1" marL="600075" marR="0" rtl="0" algn="just">
              <a:lnSpc>
                <a:spcPct val="100000"/>
              </a:lnSpc>
              <a:spcBef>
                <a:spcPts val="360"/>
              </a:spcBef>
              <a:spcAft>
                <a:spcPts val="0"/>
              </a:spcAft>
              <a:buClr>
                <a:srgbClr val="000000"/>
              </a:buClr>
              <a:buSzPts val="2340"/>
              <a:buFont typeface="Arial"/>
              <a:buChar char="•"/>
            </a:pPr>
            <a:r>
              <a:rPr b="1" i="0" lang="en-US" sz="1800" u="none" cap="none" strike="noStrike">
                <a:solidFill>
                  <a:srgbClr val="000000"/>
                </a:solidFill>
                <a:latin typeface="Times New Roman"/>
                <a:ea typeface="Times New Roman"/>
                <a:cs typeface="Times New Roman"/>
                <a:sym typeface="Times New Roman"/>
              </a:rPr>
              <a:t>Sharing:</a:t>
            </a:r>
            <a:r>
              <a:rPr b="0" i="0" lang="en-US" sz="1800" u="none" cap="none" strike="noStrike">
                <a:solidFill>
                  <a:srgbClr val="000000"/>
                </a:solidFill>
                <a:latin typeface="Times New Roman"/>
                <a:ea typeface="Times New Roman"/>
                <a:cs typeface="Times New Roman"/>
                <a:sym typeface="Times New Roman"/>
              </a:rPr>
              <a:t> </a:t>
            </a:r>
            <a:r>
              <a:rPr b="0" i="0" lang="en-US" sz="1800" u="none" cap="none" strike="noStrike">
                <a:solidFill>
                  <a:srgbClr val="FF3300"/>
                </a:solidFill>
                <a:latin typeface="Times New Roman"/>
                <a:ea typeface="Times New Roman"/>
                <a:cs typeface="Times New Roman"/>
                <a:sym typeface="Times New Roman"/>
              </a:rPr>
              <a:t>only with immediate neighbours</a:t>
            </a:r>
            <a:r>
              <a:rPr b="0" i="0" lang="en-US" sz="1800" u="none" cap="none" strike="noStrike">
                <a:solidFill>
                  <a:srgbClr val="000000"/>
                </a:solidFill>
                <a:latin typeface="Times New Roman"/>
                <a:ea typeface="Times New Roman"/>
                <a:cs typeface="Times New Roman"/>
                <a:sym typeface="Times New Roman"/>
              </a:rPr>
              <a:t>. Each router sends whatever knowledge it has thru all its interface.</a:t>
            </a:r>
            <a:endParaRPr/>
          </a:p>
          <a:p>
            <a:pPr indent="0" lvl="1" marL="600075" marR="0" rtl="0" algn="just">
              <a:lnSpc>
                <a:spcPct val="100000"/>
              </a:lnSpc>
              <a:spcBef>
                <a:spcPts val="360"/>
              </a:spcBef>
              <a:spcAft>
                <a:spcPts val="0"/>
              </a:spcAft>
              <a:buClr>
                <a:srgbClr val="000000"/>
              </a:buClr>
              <a:buSzPts val="234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148590" lvl="1" marL="600075" marR="0" rtl="0" algn="just">
              <a:lnSpc>
                <a:spcPct val="100000"/>
              </a:lnSpc>
              <a:spcBef>
                <a:spcPts val="360"/>
              </a:spcBef>
              <a:spcAft>
                <a:spcPts val="0"/>
              </a:spcAft>
              <a:buClr>
                <a:srgbClr val="000000"/>
              </a:buClr>
              <a:buSzPts val="2340"/>
              <a:buFont typeface="Arial"/>
              <a:buChar char="•"/>
            </a:pPr>
            <a:r>
              <a:rPr b="1" i="0" lang="en-US" sz="1800" u="none" cap="none" strike="noStrike">
                <a:solidFill>
                  <a:srgbClr val="000000"/>
                </a:solidFill>
                <a:latin typeface="Times New Roman"/>
                <a:ea typeface="Times New Roman"/>
                <a:cs typeface="Times New Roman"/>
                <a:sym typeface="Times New Roman"/>
              </a:rPr>
              <a:t>Updating:</a:t>
            </a:r>
            <a:r>
              <a:rPr b="0" i="0" lang="en-US" sz="1800" u="none" cap="none" strike="noStrike">
                <a:solidFill>
                  <a:srgbClr val="000000"/>
                </a:solidFill>
                <a:latin typeface="Times New Roman"/>
                <a:ea typeface="Times New Roman"/>
                <a:cs typeface="Times New Roman"/>
                <a:sym typeface="Times New Roman"/>
              </a:rPr>
              <a:t> Sharing at </a:t>
            </a:r>
            <a:r>
              <a:rPr b="0" i="0" lang="en-US" sz="1800" u="none" cap="none" strike="noStrike">
                <a:solidFill>
                  <a:srgbClr val="FF3300"/>
                </a:solidFill>
                <a:latin typeface="Times New Roman"/>
                <a:ea typeface="Times New Roman"/>
                <a:cs typeface="Times New Roman"/>
                <a:sym typeface="Times New Roman"/>
              </a:rPr>
              <a:t>regular intervals</a:t>
            </a:r>
            <a:r>
              <a:rPr b="0" i="0" lang="en-US" sz="1800" u="none" cap="none" strike="noStrike">
                <a:solidFill>
                  <a:srgbClr val="000000"/>
                </a:solidFill>
                <a:latin typeface="Times New Roman"/>
                <a:ea typeface="Times New Roman"/>
                <a:cs typeface="Times New Roman"/>
                <a:sym typeface="Times New Roman"/>
              </a:rPr>
              <a:t>. sends at fixed intervals, e.g. every 30 sec.</a:t>
            </a:r>
            <a:endParaRPr/>
          </a:p>
          <a:p>
            <a:pPr indent="0" lvl="1" marL="600075" marR="0" rtl="0" algn="just">
              <a:lnSpc>
                <a:spcPct val="100000"/>
              </a:lnSpc>
              <a:spcBef>
                <a:spcPts val="36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91440" lvl="0" marL="257175" marR="0" rtl="0" algn="just">
              <a:lnSpc>
                <a:spcPct val="100000"/>
              </a:lnSpc>
              <a:spcBef>
                <a:spcPts val="36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Problems:  </a:t>
            </a:r>
            <a:r>
              <a:rPr b="0" i="0" lang="en-US" sz="1800" u="none" cap="none" strike="noStrike">
                <a:solidFill>
                  <a:srgbClr val="000000"/>
                </a:solidFill>
                <a:latin typeface="Times New Roman"/>
                <a:ea typeface="Times New Roman"/>
                <a:cs typeface="Times New Roman"/>
                <a:sym typeface="Times New Roman"/>
              </a:rPr>
              <a:t>Tedious comparing/updating process, slow response to infinite loop problem, huge list to be maintained!!</a:t>
            </a:r>
            <a:endParaRPr/>
          </a:p>
          <a:p>
            <a:pPr indent="0" lvl="1" marL="257175" marR="0" rtl="0" algn="just">
              <a:lnSpc>
                <a:spcPct val="100000"/>
              </a:lnSpc>
              <a:spcBef>
                <a:spcPts val="360"/>
              </a:spcBef>
              <a:spcAft>
                <a:spcPts val="0"/>
              </a:spcAft>
              <a:buClr>
                <a:srgbClr val="000000"/>
              </a:buClr>
              <a:buSzPts val="1440"/>
              <a:buFont typeface="Noto Sans Symbols"/>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2998" name="Google Shape;2998;p17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999" name="Google Shape;2999;p1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000" name="Google Shape;3000;p179"/>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001" name="Google Shape;3001;p179"/>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002" name="Google Shape;3002;p17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03" name="Google Shape;3003;p17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04" name="Google Shape;3004;p17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Network Layer Design Issues</a:t>
            </a:r>
            <a:endParaRPr/>
          </a:p>
        </p:txBody>
      </p:sp>
      <p:pic>
        <p:nvPicPr>
          <p:cNvPr id="329" name="Google Shape;329;p1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30" name="Google Shape;330;p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31" name="Google Shape;331;p18"/>
          <p:cNvSpPr/>
          <p:nvPr/>
        </p:nvSpPr>
        <p:spPr>
          <a:xfrm>
            <a:off x="591145" y="858121"/>
            <a:ext cx="7531833" cy="33239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4200"/>
              <a:buFont typeface="Noto Sans Symbols"/>
              <a:buChar char="⮚"/>
            </a:pPr>
            <a:r>
              <a:rPr b="0" i="0" lang="en-US" sz="2800" u="none" cap="none" strike="noStrike">
                <a:solidFill>
                  <a:schemeClr val="dk1"/>
                </a:solidFill>
                <a:latin typeface="Times New Roman"/>
                <a:ea typeface="Times New Roman"/>
                <a:cs typeface="Times New Roman"/>
                <a:sym typeface="Times New Roman"/>
              </a:rPr>
              <a:t>Store-and-Forward Packet Switching</a:t>
            </a:r>
            <a:endParaRPr/>
          </a:p>
          <a:p>
            <a:pPr indent="-342900" lvl="0" marL="342900" marR="0" rtl="0" algn="l">
              <a:lnSpc>
                <a:spcPct val="100000"/>
              </a:lnSpc>
              <a:spcBef>
                <a:spcPts val="1200"/>
              </a:spcBef>
              <a:spcAft>
                <a:spcPts val="0"/>
              </a:spcAft>
              <a:buClr>
                <a:srgbClr val="000000"/>
              </a:buClr>
              <a:buSzPts val="4200"/>
              <a:buFont typeface="Noto Sans Symbols"/>
              <a:buChar char="⮚"/>
            </a:pPr>
            <a:r>
              <a:rPr b="0" i="0" lang="en-US" sz="2800" u="none" cap="none" strike="noStrike">
                <a:solidFill>
                  <a:schemeClr val="dk1"/>
                </a:solidFill>
                <a:latin typeface="Times New Roman"/>
                <a:ea typeface="Times New Roman"/>
                <a:cs typeface="Times New Roman"/>
                <a:sym typeface="Times New Roman"/>
              </a:rPr>
              <a:t>Services Provided to the Transport Layer</a:t>
            </a:r>
            <a:endParaRPr/>
          </a:p>
          <a:p>
            <a:pPr indent="-342900" lvl="0" marL="342900" marR="0" rtl="0" algn="l">
              <a:lnSpc>
                <a:spcPct val="100000"/>
              </a:lnSpc>
              <a:spcBef>
                <a:spcPts val="1200"/>
              </a:spcBef>
              <a:spcAft>
                <a:spcPts val="0"/>
              </a:spcAft>
              <a:buClr>
                <a:srgbClr val="000000"/>
              </a:buClr>
              <a:buSzPts val="4200"/>
              <a:buFont typeface="Noto Sans Symbols"/>
              <a:buChar char="⮚"/>
            </a:pPr>
            <a:r>
              <a:rPr b="0" i="0" lang="en-US" sz="2800" u="none" cap="none" strike="noStrike">
                <a:solidFill>
                  <a:schemeClr val="dk1"/>
                </a:solidFill>
                <a:latin typeface="Times New Roman"/>
                <a:ea typeface="Times New Roman"/>
                <a:cs typeface="Times New Roman"/>
                <a:sym typeface="Times New Roman"/>
              </a:rPr>
              <a:t>Implementation of Connectionless Service</a:t>
            </a:r>
            <a:endParaRPr/>
          </a:p>
          <a:p>
            <a:pPr indent="-342900" lvl="0" marL="342900" marR="0" rtl="0" algn="l">
              <a:lnSpc>
                <a:spcPct val="100000"/>
              </a:lnSpc>
              <a:spcBef>
                <a:spcPts val="1200"/>
              </a:spcBef>
              <a:spcAft>
                <a:spcPts val="0"/>
              </a:spcAft>
              <a:buClr>
                <a:srgbClr val="000000"/>
              </a:buClr>
              <a:buSzPts val="4200"/>
              <a:buFont typeface="Noto Sans Symbols"/>
              <a:buChar char="⮚"/>
            </a:pPr>
            <a:r>
              <a:rPr b="0" i="0" lang="en-US" sz="2800" u="none" cap="none" strike="noStrike">
                <a:solidFill>
                  <a:schemeClr val="dk1"/>
                </a:solidFill>
                <a:latin typeface="Times New Roman"/>
                <a:ea typeface="Times New Roman"/>
                <a:cs typeface="Times New Roman"/>
                <a:sym typeface="Times New Roman"/>
              </a:rPr>
              <a:t>Implementation of Connection-Oriented Service</a:t>
            </a:r>
            <a:endParaRPr/>
          </a:p>
          <a:p>
            <a:pPr indent="-342900" lvl="0" marL="342900" marR="0" rtl="0" algn="l">
              <a:lnSpc>
                <a:spcPct val="100000"/>
              </a:lnSpc>
              <a:spcBef>
                <a:spcPts val="1200"/>
              </a:spcBef>
              <a:spcAft>
                <a:spcPts val="0"/>
              </a:spcAft>
              <a:buClr>
                <a:srgbClr val="000000"/>
              </a:buClr>
              <a:buSzPts val="4200"/>
              <a:buFont typeface="Noto Sans Symbols"/>
              <a:buChar char="⮚"/>
            </a:pPr>
            <a:r>
              <a:rPr b="0" i="0" lang="en-US" sz="2800" u="none" cap="none" strike="noStrike">
                <a:solidFill>
                  <a:schemeClr val="dk1"/>
                </a:solidFill>
                <a:latin typeface="Times New Roman"/>
                <a:ea typeface="Times New Roman"/>
                <a:cs typeface="Times New Roman"/>
                <a:sym typeface="Times New Roman"/>
              </a:rPr>
              <a:t>Datagram and Virtual-Circuit Subnets</a:t>
            </a:r>
            <a:endParaRPr b="0" i="0" sz="2800" u="none" cap="none" strike="noStrike">
              <a:solidFill>
                <a:schemeClr val="dk1"/>
              </a:solidFill>
              <a:latin typeface="Times New Roman"/>
              <a:ea typeface="Times New Roman"/>
              <a:cs typeface="Times New Roman"/>
              <a:sym typeface="Times New Roman"/>
            </a:endParaRPr>
          </a:p>
          <a:p>
            <a:pPr indent="-95250" lvl="0" marL="285750" marR="0" rtl="0" algn="l">
              <a:lnSpc>
                <a:spcPct val="100000"/>
              </a:lnSpc>
              <a:spcBef>
                <a:spcPts val="1200"/>
              </a:spcBef>
              <a:spcAft>
                <a:spcPts val="0"/>
              </a:spcAft>
              <a:buClr>
                <a:srgbClr val="000000"/>
              </a:buClr>
              <a:buSzPts val="3000"/>
              <a:buFont typeface="Noto Sans Symbols"/>
              <a:buNone/>
            </a:pPr>
            <a:r>
              <a:t/>
            </a:r>
            <a:endParaRPr b="1" i="0" sz="2000" u="none" cap="none" strike="noStrike">
              <a:solidFill>
                <a:srgbClr val="000000"/>
              </a:solidFill>
              <a:latin typeface="Times New Roman"/>
              <a:ea typeface="Times New Roman"/>
              <a:cs typeface="Times New Roman"/>
              <a:sym typeface="Times New Roman"/>
            </a:endParaRPr>
          </a:p>
        </p:txBody>
      </p:sp>
      <p:sp>
        <p:nvSpPr>
          <p:cNvPr id="332" name="Google Shape;332;p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33" name="Google Shape;333;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334" name="Google Shape;334;p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5" name="Google Shape;335;p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6" name="Google Shape;336;p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7" name="Google Shape;337;p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1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010" name="Google Shape;3010;p180"/>
          <p:cNvPicPr preferRelativeResize="0"/>
          <p:nvPr/>
        </p:nvPicPr>
        <p:blipFill rotWithShape="1">
          <a:blip r:embed="rId3">
            <a:alphaModFix/>
          </a:blip>
          <a:srcRect b="0" l="0" r="0" t="0"/>
          <a:stretch/>
        </p:blipFill>
        <p:spPr>
          <a:xfrm>
            <a:off x="1257300" y="1200151"/>
            <a:ext cx="6229350" cy="3498728"/>
          </a:xfrm>
          <a:prstGeom prst="rect">
            <a:avLst/>
          </a:prstGeom>
          <a:noFill/>
          <a:ln>
            <a:noFill/>
          </a:ln>
        </p:spPr>
      </p:pic>
      <p:sp>
        <p:nvSpPr>
          <p:cNvPr id="3011" name="Google Shape;3011;p180"/>
          <p:cNvSpPr txBox="1"/>
          <p:nvPr/>
        </p:nvSpPr>
        <p:spPr>
          <a:xfrm>
            <a:off x="1200150" y="457200"/>
            <a:ext cx="74295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919191"/>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Initialization of tables in distance vector routing (DVR)</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1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017" name="Google Shape;3017;p181"/>
          <p:cNvPicPr preferRelativeResize="0"/>
          <p:nvPr/>
        </p:nvPicPr>
        <p:blipFill rotWithShape="1">
          <a:blip r:embed="rId3">
            <a:alphaModFix/>
          </a:blip>
          <a:srcRect b="0" l="0" r="0" t="0"/>
          <a:stretch/>
        </p:blipFill>
        <p:spPr>
          <a:xfrm>
            <a:off x="1600200" y="1371600"/>
            <a:ext cx="5829300" cy="3412515"/>
          </a:xfrm>
          <a:prstGeom prst="rect">
            <a:avLst/>
          </a:prstGeom>
          <a:noFill/>
          <a:ln>
            <a:noFill/>
          </a:ln>
        </p:spPr>
      </p:pic>
      <p:sp>
        <p:nvSpPr>
          <p:cNvPr id="3018" name="Google Shape;3018;p181"/>
          <p:cNvSpPr txBox="1"/>
          <p:nvPr/>
        </p:nvSpPr>
        <p:spPr>
          <a:xfrm>
            <a:off x="4057650" y="1657350"/>
            <a:ext cx="224203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A via C: ACA = AC+ CA = 2+2</a:t>
            </a:r>
            <a:endParaRPr/>
          </a:p>
        </p:txBody>
      </p:sp>
      <p:sp>
        <p:nvSpPr>
          <p:cNvPr id="3019" name="Google Shape;3019;p181"/>
          <p:cNvSpPr txBox="1"/>
          <p:nvPr/>
        </p:nvSpPr>
        <p:spPr>
          <a:xfrm>
            <a:off x="4057650" y="1828800"/>
            <a:ext cx="224203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B via C: ACB = AC + CB = 2+4</a:t>
            </a:r>
            <a:endParaRPr/>
          </a:p>
        </p:txBody>
      </p:sp>
      <p:sp>
        <p:nvSpPr>
          <p:cNvPr id="3020" name="Google Shape;3020;p181"/>
          <p:cNvSpPr txBox="1"/>
          <p:nvPr/>
        </p:nvSpPr>
        <p:spPr>
          <a:xfrm>
            <a:off x="1647825" y="1065610"/>
            <a:ext cx="74734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From C</a:t>
            </a:r>
            <a:endParaRPr/>
          </a:p>
        </p:txBody>
      </p:sp>
      <p:sp>
        <p:nvSpPr>
          <p:cNvPr id="3021" name="Google Shape;3021;p181"/>
          <p:cNvSpPr txBox="1"/>
          <p:nvPr/>
        </p:nvSpPr>
        <p:spPr>
          <a:xfrm>
            <a:off x="2990850" y="1037035"/>
            <a:ext cx="74734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From A</a:t>
            </a:r>
            <a:endParaRPr/>
          </a:p>
        </p:txBody>
      </p:sp>
      <p:sp>
        <p:nvSpPr>
          <p:cNvPr id="3022" name="Google Shape;3022;p181"/>
          <p:cNvSpPr txBox="1"/>
          <p:nvPr/>
        </p:nvSpPr>
        <p:spPr>
          <a:xfrm>
            <a:off x="4000500" y="2514600"/>
            <a:ext cx="234315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D via C: ACD = AC + CD = 2 + ∞</a:t>
            </a:r>
            <a:endParaRPr/>
          </a:p>
        </p:txBody>
      </p:sp>
      <p:sp>
        <p:nvSpPr>
          <p:cNvPr id="3023" name="Google Shape;3023;p181"/>
          <p:cNvSpPr txBox="1"/>
          <p:nvPr/>
        </p:nvSpPr>
        <p:spPr>
          <a:xfrm>
            <a:off x="1828800" y="3714751"/>
            <a:ext cx="25336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 to C via C: ACC = AC + CC = 2+0</a:t>
            </a:r>
            <a:endParaRPr/>
          </a:p>
        </p:txBody>
      </p:sp>
      <p:sp>
        <p:nvSpPr>
          <p:cNvPr id="3024" name="Google Shape;3024;p181"/>
          <p:cNvSpPr/>
          <p:nvPr/>
        </p:nvSpPr>
        <p:spPr>
          <a:xfrm>
            <a:off x="2514601" y="2286000"/>
            <a:ext cx="465992" cy="1424756"/>
          </a:xfrm>
          <a:custGeom>
            <a:rect b="b" l="l" r="r" t="t"/>
            <a:pathLst>
              <a:path extrusionOk="0" h="1288" w="304">
                <a:moveTo>
                  <a:pt x="304" y="0"/>
                </a:moveTo>
                <a:cubicBezTo>
                  <a:pt x="152" y="252"/>
                  <a:pt x="0" y="505"/>
                  <a:pt x="0" y="720"/>
                </a:cubicBezTo>
                <a:cubicBezTo>
                  <a:pt x="0" y="935"/>
                  <a:pt x="152" y="1111"/>
                  <a:pt x="304" y="1288"/>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025" name="Google Shape;3025;p181"/>
          <p:cNvSpPr txBox="1"/>
          <p:nvPr/>
        </p:nvSpPr>
        <p:spPr>
          <a:xfrm>
            <a:off x="4000500" y="2743200"/>
            <a:ext cx="22860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E via C: ACE    = AC + CE = 2 + 4</a:t>
            </a:r>
            <a:endParaRPr/>
          </a:p>
        </p:txBody>
      </p:sp>
      <p:sp>
        <p:nvSpPr>
          <p:cNvPr id="3026" name="Google Shape;3026;p181"/>
          <p:cNvSpPr txBox="1"/>
          <p:nvPr/>
        </p:nvSpPr>
        <p:spPr>
          <a:xfrm>
            <a:off x="1143000" y="511001"/>
            <a:ext cx="748665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Updating in distance vector routing example: C to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gtEl>
                                        <p:attrNameLst>
                                          <p:attrName>style.visibility</p:attrName>
                                        </p:attrNameLst>
                                      </p:cBhvr>
                                      <p:to>
                                        <p:strVal val="visible"/>
                                      </p:to>
                                    </p:set>
                                    <p:animEffect filter="fade" transition="in">
                                      <p:cBhvr>
                                        <p:cTn dur="500"/>
                                        <p:tgtEl>
                                          <p:spTgt spid="3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1"/>
                                        </p:tgtEl>
                                        <p:attrNameLst>
                                          <p:attrName>style.visibility</p:attrName>
                                        </p:attrNameLst>
                                      </p:cBhvr>
                                      <p:to>
                                        <p:strVal val="visible"/>
                                      </p:to>
                                    </p:set>
                                    <p:animEffect filter="fade" transition="in">
                                      <p:cBhvr>
                                        <p:cTn dur="500"/>
                                        <p:tgtEl>
                                          <p:spTgt spid="3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8"/>
                                        </p:tgtEl>
                                        <p:attrNameLst>
                                          <p:attrName>style.visibility</p:attrName>
                                        </p:attrNameLst>
                                      </p:cBhvr>
                                      <p:to>
                                        <p:strVal val="visible"/>
                                      </p:to>
                                    </p:set>
                                    <p:animEffect filter="fade" transition="in">
                                      <p:cBhvr>
                                        <p:cTn dur="500"/>
                                        <p:tgtEl>
                                          <p:spTgt spid="3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gtEl>
                                        <p:attrNameLst>
                                          <p:attrName>style.visibility</p:attrName>
                                        </p:attrNameLst>
                                      </p:cBhvr>
                                      <p:to>
                                        <p:strVal val="visible"/>
                                      </p:to>
                                    </p:set>
                                    <p:animEffect filter="fade" transition="in">
                                      <p:cBhvr>
                                        <p:cTn dur="500"/>
                                        <p:tgtEl>
                                          <p:spTgt spid="3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4"/>
                                        </p:tgtEl>
                                        <p:attrNameLst>
                                          <p:attrName>style.visibility</p:attrName>
                                        </p:attrNameLst>
                                      </p:cBhvr>
                                      <p:to>
                                        <p:strVal val="visible"/>
                                      </p:to>
                                    </p:set>
                                    <p:animEffect filter="fade" transition="in">
                                      <p:cBhvr>
                                        <p:cTn dur="500"/>
                                        <p:tgtEl>
                                          <p:spTgt spid="3024"/>
                                        </p:tgtEl>
                                      </p:cBhvr>
                                    </p:animEffect>
                                  </p:childTnLst>
                                </p:cTn>
                              </p:par>
                              <p:par>
                                <p:cTn fill="hold" nodeType="withEffect" presetClass="entr" presetID="10" presetSubtype="0">
                                  <p:stCondLst>
                                    <p:cond delay="0"/>
                                  </p:stCondLst>
                                  <p:childTnLst>
                                    <p:set>
                                      <p:cBhvr>
                                        <p:cTn dur="1" fill="hold">
                                          <p:stCondLst>
                                            <p:cond delay="0"/>
                                          </p:stCondLst>
                                        </p:cTn>
                                        <p:tgtEl>
                                          <p:spTgt spid="3023"/>
                                        </p:tgtEl>
                                        <p:attrNameLst>
                                          <p:attrName>style.visibility</p:attrName>
                                        </p:attrNameLst>
                                      </p:cBhvr>
                                      <p:to>
                                        <p:strVal val="visible"/>
                                      </p:to>
                                    </p:set>
                                    <p:animEffect filter="fade" transition="in">
                                      <p:cBhvr>
                                        <p:cTn dur="500"/>
                                        <p:tgtEl>
                                          <p:spTgt spid="3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2">
                                            <p:txEl>
                                              <p:pRg end="0" st="0"/>
                                            </p:txEl>
                                          </p:spTgt>
                                        </p:tgtEl>
                                        <p:attrNameLst>
                                          <p:attrName>style.visibility</p:attrName>
                                        </p:attrNameLst>
                                      </p:cBhvr>
                                      <p:to>
                                        <p:strVal val="visible"/>
                                      </p:to>
                                    </p:set>
                                    <p:animEffect filter="fade" transition="in">
                                      <p:cBhvr>
                                        <p:cTn dur="500"/>
                                        <p:tgtEl>
                                          <p:spTgt spid="30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5">
                                            <p:txEl>
                                              <p:pRg end="0" st="0"/>
                                            </p:txEl>
                                          </p:spTgt>
                                        </p:tgtEl>
                                        <p:attrNameLst>
                                          <p:attrName>style.visibility</p:attrName>
                                        </p:attrNameLst>
                                      </p:cBhvr>
                                      <p:to>
                                        <p:strVal val="visible"/>
                                      </p:to>
                                    </p:set>
                                    <p:animEffect filter="fade" transition="in">
                                      <p:cBhvr>
                                        <p:cTn dur="500"/>
                                        <p:tgtEl>
                                          <p:spTgt spid="302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sp>
        <p:nvSpPr>
          <p:cNvPr id="3031" name="Google Shape;3031;p1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032" name="Google Shape;3032;p182"/>
          <p:cNvPicPr preferRelativeResize="0"/>
          <p:nvPr/>
        </p:nvPicPr>
        <p:blipFill rotWithShape="1">
          <a:blip r:embed="rId3">
            <a:alphaModFix/>
          </a:blip>
          <a:srcRect b="0" l="0" r="0" t="0"/>
          <a:stretch/>
        </p:blipFill>
        <p:spPr>
          <a:xfrm>
            <a:off x="1714500" y="1143000"/>
            <a:ext cx="6448246" cy="3486150"/>
          </a:xfrm>
          <a:prstGeom prst="rect">
            <a:avLst/>
          </a:prstGeom>
          <a:noFill/>
          <a:ln>
            <a:noFill/>
          </a:ln>
        </p:spPr>
      </p:pic>
      <p:sp>
        <p:nvSpPr>
          <p:cNvPr id="3033" name="Google Shape;3033;p182"/>
          <p:cNvSpPr txBox="1"/>
          <p:nvPr/>
        </p:nvSpPr>
        <p:spPr>
          <a:xfrm>
            <a:off x="1200150" y="514350"/>
            <a:ext cx="74295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919191"/>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Final Distance vector routing tables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1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041" name="Google Shape;3041;p1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042" name="Google Shape;3042;p1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043" name="Google Shape;3043;p183"/>
          <p:cNvSpPr txBox="1"/>
          <p:nvPr>
            <p:ph idx="4294967295" type="title"/>
          </p:nvPr>
        </p:nvSpPr>
        <p:spPr>
          <a:xfrm>
            <a:off x="708420" y="12739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Distance Vector Routing (Cntd.)</a:t>
            </a:r>
            <a:endParaRPr b="1" sz="3200">
              <a:solidFill>
                <a:srgbClr val="002060"/>
              </a:solidFill>
              <a:latin typeface="Times New Roman"/>
              <a:ea typeface="Times New Roman"/>
              <a:cs typeface="Times New Roman"/>
              <a:sym typeface="Times New Roman"/>
            </a:endParaRPr>
          </a:p>
        </p:txBody>
      </p:sp>
      <p:sp>
        <p:nvSpPr>
          <p:cNvPr id="3044" name="Google Shape;3044;p183"/>
          <p:cNvSpPr txBox="1"/>
          <p:nvPr>
            <p:ph idx="4294967295" type="body"/>
          </p:nvPr>
        </p:nvSpPr>
        <p:spPr>
          <a:xfrm>
            <a:off x="708420" y="731384"/>
            <a:ext cx="8258935" cy="3214687"/>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Information kept by DV router  </a:t>
            </a:r>
            <a:endParaRPr sz="24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each router has an ID</a:t>
            </a:r>
            <a:endParaRPr sz="24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associated with each link connected to a router, there is a link cost (static or dynamic) the metric issue!</a:t>
            </a:r>
            <a:endParaRPr sz="2400">
              <a:solidFill>
                <a:schemeClr val="dk1"/>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Distance Vector Table Initialization</a:t>
            </a:r>
            <a:endParaRPr sz="2400">
              <a:solidFill>
                <a:schemeClr val="dk1"/>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Distance to itself  =  0 </a:t>
            </a:r>
            <a:endParaRPr sz="2400">
              <a:solidFill>
                <a:schemeClr val="dk1"/>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Distance to ALL other routers  =  infinity number</a:t>
            </a:r>
            <a:endParaRPr sz="2400">
              <a:solidFill>
                <a:schemeClr val="dk1"/>
              </a:solidFill>
              <a:latin typeface="Times New Roman"/>
              <a:ea typeface="Times New Roman"/>
              <a:cs typeface="Times New Roman"/>
              <a:sym typeface="Times New Roman"/>
            </a:endParaRPr>
          </a:p>
        </p:txBody>
      </p:sp>
      <p:pic>
        <p:nvPicPr>
          <p:cNvPr id="3045" name="Google Shape;3045;p183"/>
          <p:cNvPicPr preferRelativeResize="0"/>
          <p:nvPr/>
        </p:nvPicPr>
        <p:blipFill rotWithShape="1">
          <a:blip r:embed="rId3">
            <a:alphaModFix/>
          </a:blip>
          <a:srcRect b="0" l="0" r="0" t="0"/>
          <a:stretch/>
        </p:blipFill>
        <p:spPr>
          <a:xfrm>
            <a:off x="41822" y="47020"/>
            <a:ext cx="549324" cy="520004"/>
          </a:xfrm>
          <a:prstGeom prst="rect">
            <a:avLst/>
          </a:prstGeom>
          <a:noFill/>
          <a:ln>
            <a:noFill/>
          </a:ln>
        </p:spPr>
      </p:pic>
      <p:cxnSp>
        <p:nvCxnSpPr>
          <p:cNvPr id="3046" name="Google Shape;3046;p183"/>
          <p:cNvCxnSpPr/>
          <p:nvPr/>
        </p:nvCxnSpPr>
        <p:spPr>
          <a:xfrm flipH="1" rot="10800000">
            <a:off x="0" y="638813"/>
            <a:ext cx="9144000" cy="20782"/>
          </a:xfrm>
          <a:prstGeom prst="straightConnector1">
            <a:avLst/>
          </a:prstGeom>
          <a:noFill/>
          <a:ln cap="flat" cmpd="sng" w="9525">
            <a:solidFill>
              <a:srgbClr val="00B050"/>
            </a:solidFill>
            <a:prstDash val="solid"/>
            <a:round/>
            <a:headEnd len="sm" w="sm" type="none"/>
            <a:tailEnd len="sm" w="sm" type="none"/>
          </a:ln>
        </p:spPr>
      </p:cxnSp>
      <p:sp>
        <p:nvSpPr>
          <p:cNvPr id="3047" name="Google Shape;3047;p18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48" name="Google Shape;3048;p18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49" name="Google Shape;3049;p18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p1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057" name="Google Shape;3057;p1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058" name="Google Shape;3058;p1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059" name="Google Shape;3059;p184"/>
          <p:cNvSpPr txBox="1"/>
          <p:nvPr>
            <p:ph idx="4294967295" type="title"/>
          </p:nvPr>
        </p:nvSpPr>
        <p:spPr>
          <a:xfrm>
            <a:off x="822960" y="126777"/>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Distance Vector Routing (Cntd.)</a:t>
            </a:r>
            <a:endParaRPr b="1" sz="3200">
              <a:solidFill>
                <a:srgbClr val="002060"/>
              </a:solidFill>
              <a:latin typeface="Times New Roman"/>
              <a:ea typeface="Times New Roman"/>
              <a:cs typeface="Times New Roman"/>
              <a:sym typeface="Times New Roman"/>
            </a:endParaRPr>
          </a:p>
        </p:txBody>
      </p:sp>
      <p:sp>
        <p:nvSpPr>
          <p:cNvPr id="3060" name="Google Shape;3060;p184"/>
          <p:cNvSpPr txBox="1"/>
          <p:nvPr>
            <p:ph idx="4294967295" type="body"/>
          </p:nvPr>
        </p:nvSpPr>
        <p:spPr>
          <a:xfrm>
            <a:off x="591144" y="715099"/>
            <a:ext cx="8282691" cy="3214688"/>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Algorithm:  </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Router transmits its distance vector to each of its neighbors.</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Each router receives and saves the most recently received distance vector from each of its neighbors.</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A router recalculates its distance vector when:</a:t>
            </a:r>
            <a:endParaRPr sz="2000">
              <a:solidFill>
                <a:schemeClr val="dk1"/>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It receives a distance vector from a neighbor containing different information than before.</a:t>
            </a:r>
            <a:endParaRPr sz="2000">
              <a:solidFill>
                <a:schemeClr val="dk1"/>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It discovers that a link to a neighbor has gone down (i.e., a topology change).</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The DV calculation is based on minimizing the cost to each destination.</a:t>
            </a:r>
            <a:endParaRPr sz="2000">
              <a:solidFill>
                <a:schemeClr val="dk1"/>
              </a:solidFill>
              <a:latin typeface="Times New Roman"/>
              <a:ea typeface="Times New Roman"/>
              <a:cs typeface="Times New Roman"/>
              <a:sym typeface="Times New Roman"/>
            </a:endParaRPr>
          </a:p>
        </p:txBody>
      </p:sp>
      <p:pic>
        <p:nvPicPr>
          <p:cNvPr id="3061" name="Google Shape;3061;p184"/>
          <p:cNvPicPr preferRelativeResize="0"/>
          <p:nvPr/>
        </p:nvPicPr>
        <p:blipFill rotWithShape="1">
          <a:blip r:embed="rId3">
            <a:alphaModFix/>
          </a:blip>
          <a:srcRect b="0" l="0" r="0" t="0"/>
          <a:stretch/>
        </p:blipFill>
        <p:spPr>
          <a:xfrm>
            <a:off x="41822" y="47020"/>
            <a:ext cx="538608" cy="578749"/>
          </a:xfrm>
          <a:prstGeom prst="rect">
            <a:avLst/>
          </a:prstGeom>
          <a:noFill/>
          <a:ln>
            <a:noFill/>
          </a:ln>
        </p:spPr>
      </p:pic>
      <p:cxnSp>
        <p:nvCxnSpPr>
          <p:cNvPr id="3062" name="Google Shape;3062;p18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063" name="Google Shape;3063;p18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64" name="Google Shape;3064;p18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65" name="Google Shape;3065;p18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073" name="Google Shape;3073;p1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074" name="Google Shape;3074;p1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075" name="Google Shape;3075;p185"/>
          <p:cNvSpPr txBox="1"/>
          <p:nvPr>
            <p:ph idx="4294967295" type="title"/>
          </p:nvPr>
        </p:nvSpPr>
        <p:spPr>
          <a:xfrm>
            <a:off x="990600" y="16510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Distance Vector Routing</a:t>
            </a:r>
            <a:endParaRPr b="1" sz="3200">
              <a:solidFill>
                <a:srgbClr val="002060"/>
              </a:solidFill>
              <a:latin typeface="Times New Roman"/>
              <a:ea typeface="Times New Roman"/>
              <a:cs typeface="Times New Roman"/>
              <a:sym typeface="Times New Roman"/>
            </a:endParaRPr>
          </a:p>
        </p:txBody>
      </p:sp>
      <p:sp>
        <p:nvSpPr>
          <p:cNvPr id="3076" name="Google Shape;3076;p185"/>
          <p:cNvSpPr txBox="1"/>
          <p:nvPr>
            <p:ph idx="4294967295" type="body"/>
          </p:nvPr>
        </p:nvSpPr>
        <p:spPr>
          <a:xfrm>
            <a:off x="286346" y="635000"/>
            <a:ext cx="8556318" cy="4403725"/>
          </a:xfrm>
          <a:prstGeom prst="rect">
            <a:avLst/>
          </a:prstGeom>
          <a:noFill/>
          <a:ln>
            <a:noFill/>
          </a:ln>
        </p:spPr>
        <p:txBody>
          <a:bodyPr anchorCtr="0" anchor="t" bIns="34275" lIns="0" spcFirstLastPara="1" rIns="0" wrap="square" tIns="34275">
            <a:noAutofit/>
          </a:bodyPr>
          <a:lstStyle/>
          <a:p>
            <a:pPr indent="0" lvl="0" marL="457200" rtl="0" algn="just">
              <a:lnSpc>
                <a:spcPct val="100000"/>
              </a:lnSpc>
              <a:spcBef>
                <a:spcPts val="0"/>
              </a:spcBef>
              <a:spcAft>
                <a:spcPts val="0"/>
              </a:spcAft>
              <a:buSzPts val="1500"/>
              <a:buNone/>
            </a:pPr>
            <a:r>
              <a:rPr lang="en-US" sz="2000">
                <a:solidFill>
                  <a:schemeClr val="dk1"/>
                </a:solidFill>
                <a:latin typeface="Times New Roman"/>
                <a:ea typeface="Times New Roman"/>
                <a:cs typeface="Times New Roman"/>
                <a:sym typeface="Times New Roman"/>
              </a:rPr>
              <a:t>A </a:t>
            </a:r>
            <a:r>
              <a:rPr b="1" lang="en-US" sz="2000">
                <a:solidFill>
                  <a:schemeClr val="dk1"/>
                </a:solidFill>
                <a:latin typeface="Times New Roman"/>
                <a:ea typeface="Times New Roman"/>
                <a:cs typeface="Times New Roman"/>
                <a:sym typeface="Times New Roman"/>
              </a:rPr>
              <a:t>distance vector routing </a:t>
            </a:r>
            <a:r>
              <a:rPr lang="en-US" sz="2000">
                <a:solidFill>
                  <a:schemeClr val="dk1"/>
                </a:solidFill>
                <a:latin typeface="Times New Roman"/>
                <a:ea typeface="Times New Roman"/>
                <a:cs typeface="Times New Roman"/>
                <a:sym typeface="Times New Roman"/>
              </a:rPr>
              <a:t>algorithm operates by having each router maintain a table (i.e., a </a:t>
            </a:r>
            <a:r>
              <a:rPr b="1" lang="en-US" sz="2000">
                <a:solidFill>
                  <a:srgbClr val="C00000"/>
                </a:solidFill>
                <a:latin typeface="Times New Roman"/>
                <a:ea typeface="Times New Roman"/>
                <a:cs typeface="Times New Roman"/>
                <a:sym typeface="Times New Roman"/>
              </a:rPr>
              <a:t>vector)</a:t>
            </a:r>
            <a:r>
              <a:rPr lang="en-US" sz="2000">
                <a:solidFill>
                  <a:schemeClr val="dk1"/>
                </a:solidFill>
                <a:latin typeface="Times New Roman"/>
                <a:ea typeface="Times New Roman"/>
                <a:cs typeface="Times New Roman"/>
                <a:sym typeface="Times New Roman"/>
              </a:rPr>
              <a:t> giving the best known distance to each destination and which link to use to get there. These tables are updated by exchanging information with the neighbors. Eventually, every router knows the best link to reach each destination.</a:t>
            </a:r>
            <a:endParaRPr/>
          </a:p>
          <a:p>
            <a:pPr indent="0" lvl="0" marL="457200" rtl="0" algn="just">
              <a:lnSpc>
                <a:spcPct val="100000"/>
              </a:lnSpc>
              <a:spcBef>
                <a:spcPts val="0"/>
              </a:spcBef>
              <a:spcAft>
                <a:spcPts val="0"/>
              </a:spcAft>
              <a:buSzPts val="1500"/>
              <a:buNone/>
            </a:pPr>
            <a:r>
              <a:rPr lang="en-US" sz="1800">
                <a:solidFill>
                  <a:schemeClr val="dk1"/>
                </a:solidFill>
                <a:latin typeface="Times New Roman"/>
                <a:ea typeface="Times New Roman"/>
                <a:cs typeface="Times New Roman"/>
                <a:sym typeface="Times New Roman"/>
              </a:rPr>
              <a:t>The distance vector routing algorithm is sometimes called by </a:t>
            </a:r>
            <a:r>
              <a:rPr b="1" lang="en-US" sz="1800">
                <a:solidFill>
                  <a:schemeClr val="dk1"/>
                </a:solidFill>
                <a:latin typeface="Times New Roman"/>
                <a:ea typeface="Times New Roman"/>
                <a:cs typeface="Times New Roman"/>
                <a:sym typeface="Times New Roman"/>
              </a:rPr>
              <a:t>Bellman-Ford </a:t>
            </a:r>
            <a:r>
              <a:rPr lang="en-US" sz="1800">
                <a:solidFill>
                  <a:schemeClr val="dk1"/>
                </a:solidFill>
                <a:latin typeface="Times New Roman"/>
                <a:ea typeface="Times New Roman"/>
                <a:cs typeface="Times New Roman"/>
                <a:sym typeface="Times New Roman"/>
              </a:rPr>
              <a:t>routing algorithm, Historically known as the old ARPANET routing algorithm {or known as Bellman-Ford algorithm}.</a:t>
            </a:r>
            <a:endParaRPr sz="18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500"/>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Basic idea: each network node maintains a Distance Vector table containing the distance between itself and ALL possible destination nodes.</a:t>
            </a:r>
            <a:endParaRPr b="1" sz="2000">
              <a:solidFill>
                <a:srgbClr val="C00000"/>
              </a:solidFill>
              <a:latin typeface="Times New Roman"/>
              <a:ea typeface="Times New Roman"/>
              <a:cs typeface="Times New Roman"/>
              <a:sym typeface="Times New Roman"/>
            </a:endParaRPr>
          </a:p>
          <a:p>
            <a:pPr indent="-285750" lvl="0" marL="7429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Distances are based on a chosen metric and are computed using information from the neighbors’ distance vectors.</a:t>
            </a:r>
            <a:endParaRPr sz="1800">
              <a:solidFill>
                <a:schemeClr val="dk1"/>
              </a:solidFill>
              <a:latin typeface="Times New Roman"/>
              <a:ea typeface="Times New Roman"/>
              <a:cs typeface="Times New Roman"/>
              <a:sym typeface="Times New Roman"/>
            </a:endParaRPr>
          </a:p>
          <a:p>
            <a:pPr indent="-285750" lvl="0" marL="7429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Metric: usually </a:t>
            </a:r>
            <a:r>
              <a:rPr b="1" lang="en-US" sz="1800">
                <a:solidFill>
                  <a:srgbClr val="C00000"/>
                </a:solidFill>
                <a:latin typeface="Times New Roman"/>
                <a:ea typeface="Times New Roman"/>
                <a:cs typeface="Times New Roman"/>
                <a:sym typeface="Times New Roman"/>
              </a:rPr>
              <a:t>hops or delay</a:t>
            </a:r>
            <a:endParaRPr b="1" sz="1800">
              <a:solidFill>
                <a:srgbClr val="C00000"/>
              </a:solidFill>
              <a:latin typeface="Times New Roman"/>
              <a:ea typeface="Times New Roman"/>
              <a:cs typeface="Times New Roman"/>
              <a:sym typeface="Times New Roman"/>
            </a:endParaRPr>
          </a:p>
        </p:txBody>
      </p:sp>
      <p:pic>
        <p:nvPicPr>
          <p:cNvPr id="3077" name="Google Shape;3077;p185"/>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cxnSp>
        <p:nvCxnSpPr>
          <p:cNvPr id="3078" name="Google Shape;3078;p18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079" name="Google Shape;3079;p18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80" name="Google Shape;3080;p18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81" name="Google Shape;3081;p18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1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089" name="Google Shape;3089;p1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090" name="Google Shape;3090;p1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091" name="Google Shape;3091;p186"/>
          <p:cNvSpPr txBox="1"/>
          <p:nvPr>
            <p:ph idx="4294967295" type="title"/>
          </p:nvPr>
        </p:nvSpPr>
        <p:spPr>
          <a:xfrm>
            <a:off x="990600" y="14287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None/>
            </a:pPr>
            <a:r>
              <a:rPr b="1" lang="en-US" sz="3200">
                <a:solidFill>
                  <a:srgbClr val="002060"/>
                </a:solidFill>
                <a:latin typeface="Times New Roman"/>
                <a:ea typeface="Times New Roman"/>
                <a:cs typeface="Times New Roman"/>
                <a:sym typeface="Times New Roman"/>
              </a:rPr>
              <a:t>Distance Vector Routing (Cntd.) </a:t>
            </a:r>
            <a:r>
              <a:rPr b="1" lang="en-US" sz="1400">
                <a:solidFill>
                  <a:srgbClr val="002060"/>
                </a:solidFill>
                <a:latin typeface="Times New Roman"/>
                <a:ea typeface="Times New Roman"/>
                <a:cs typeface="Times New Roman"/>
                <a:sym typeface="Times New Roman"/>
              </a:rPr>
              <a:t>358 Tanendum</a:t>
            </a:r>
            <a:endParaRPr b="1" sz="1400">
              <a:solidFill>
                <a:srgbClr val="002060"/>
              </a:solidFill>
              <a:latin typeface="Times New Roman"/>
              <a:ea typeface="Times New Roman"/>
              <a:cs typeface="Times New Roman"/>
              <a:sym typeface="Times New Roman"/>
            </a:endParaRPr>
          </a:p>
        </p:txBody>
      </p:sp>
      <p:pic>
        <p:nvPicPr>
          <p:cNvPr id="3092" name="Google Shape;3092;p186"/>
          <p:cNvPicPr preferRelativeResize="0"/>
          <p:nvPr/>
        </p:nvPicPr>
        <p:blipFill rotWithShape="1">
          <a:blip r:embed="rId3">
            <a:alphaModFix/>
          </a:blip>
          <a:srcRect b="0" l="0" r="0" t="0"/>
          <a:stretch/>
        </p:blipFill>
        <p:spPr>
          <a:xfrm>
            <a:off x="41822" y="47020"/>
            <a:ext cx="549324" cy="565755"/>
          </a:xfrm>
          <a:prstGeom prst="rect">
            <a:avLst/>
          </a:prstGeom>
          <a:noFill/>
          <a:ln>
            <a:noFill/>
          </a:ln>
        </p:spPr>
      </p:pic>
      <p:pic>
        <p:nvPicPr>
          <p:cNvPr descr="5-09" id="3093" name="Google Shape;3093;p186"/>
          <p:cNvPicPr preferRelativeResize="0"/>
          <p:nvPr/>
        </p:nvPicPr>
        <p:blipFill rotWithShape="1">
          <a:blip r:embed="rId4">
            <a:alphaModFix/>
          </a:blip>
          <a:srcRect b="0" l="0" r="0" t="0"/>
          <a:stretch/>
        </p:blipFill>
        <p:spPr>
          <a:xfrm>
            <a:off x="1067075" y="1414750"/>
            <a:ext cx="7009851" cy="2949424"/>
          </a:xfrm>
          <a:prstGeom prst="rect">
            <a:avLst/>
          </a:prstGeom>
          <a:noFill/>
          <a:ln>
            <a:noFill/>
          </a:ln>
        </p:spPr>
      </p:pic>
      <p:sp>
        <p:nvSpPr>
          <p:cNvPr id="3094" name="Google Shape;3094;p186"/>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A subnet. (b) Input from A, I, H, K, and the new routing table for J.</a:t>
            </a:r>
            <a:endParaRPr b="0" i="0" sz="1400" u="none" cap="none" strike="noStrike">
              <a:solidFill>
                <a:srgbClr val="000000"/>
              </a:solidFill>
              <a:latin typeface="Times New Roman"/>
              <a:ea typeface="Times New Roman"/>
              <a:cs typeface="Times New Roman"/>
              <a:sym typeface="Times New Roman"/>
            </a:endParaRPr>
          </a:p>
        </p:txBody>
      </p:sp>
      <p:pic>
        <p:nvPicPr>
          <p:cNvPr id="3095" name="Google Shape;3095;p186"/>
          <p:cNvPicPr preferRelativeResize="0"/>
          <p:nvPr/>
        </p:nvPicPr>
        <p:blipFill rotWithShape="1">
          <a:blip r:embed="rId5">
            <a:alphaModFix/>
          </a:blip>
          <a:srcRect b="0" l="0" r="0" t="0"/>
          <a:stretch/>
        </p:blipFill>
        <p:spPr>
          <a:xfrm>
            <a:off x="708420" y="1249937"/>
            <a:ext cx="3310855" cy="3060338"/>
          </a:xfrm>
          <a:prstGeom prst="rect">
            <a:avLst/>
          </a:prstGeom>
          <a:noFill/>
          <a:ln>
            <a:noFill/>
          </a:ln>
        </p:spPr>
      </p:pic>
      <p:pic>
        <p:nvPicPr>
          <p:cNvPr id="3096" name="Google Shape;3096;p186"/>
          <p:cNvPicPr preferRelativeResize="0"/>
          <p:nvPr/>
        </p:nvPicPr>
        <p:blipFill rotWithShape="1">
          <a:blip r:embed="rId6">
            <a:alphaModFix/>
          </a:blip>
          <a:srcRect b="0" l="0" r="0" t="0"/>
          <a:stretch/>
        </p:blipFill>
        <p:spPr>
          <a:xfrm>
            <a:off x="4136550" y="1316633"/>
            <a:ext cx="4893150" cy="2766711"/>
          </a:xfrm>
          <a:prstGeom prst="rect">
            <a:avLst/>
          </a:prstGeom>
          <a:noFill/>
          <a:ln>
            <a:noFill/>
          </a:ln>
        </p:spPr>
      </p:pic>
      <p:cxnSp>
        <p:nvCxnSpPr>
          <p:cNvPr id="3097" name="Google Shape;3097;p18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098" name="Google Shape;3098;p18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099" name="Google Shape;3099;p18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100" name="Google Shape;3100;p18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101" name="Google Shape;3101;p186"/>
          <p:cNvSpPr/>
          <p:nvPr/>
        </p:nvSpPr>
        <p:spPr>
          <a:xfrm>
            <a:off x="647042" y="701771"/>
            <a:ext cx="838265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 </a:t>
            </a:r>
            <a:r>
              <a:rPr b="1" i="0" lang="en-US" sz="1600" u="none" cap="none" strike="noStrike">
                <a:solidFill>
                  <a:srgbClr val="C00000"/>
                </a:solidFill>
                <a:latin typeface="Times New Roman"/>
                <a:ea typeface="Times New Roman"/>
                <a:cs typeface="Times New Roman"/>
                <a:sym typeface="Times New Roman"/>
              </a:rPr>
              <a:t>Basic idea: </a:t>
            </a:r>
            <a:r>
              <a:rPr b="1" i="0" lang="en-US" sz="1600" u="none" cap="none" strike="noStrike">
                <a:solidFill>
                  <a:srgbClr val="002060"/>
                </a:solidFill>
                <a:latin typeface="Times New Roman"/>
                <a:ea typeface="Times New Roman"/>
                <a:cs typeface="Times New Roman"/>
                <a:sym typeface="Times New Roman"/>
              </a:rPr>
              <a:t>each network node maintains a Distance Vector table containing the distance between itself and ALL possible destination nodes.</a:t>
            </a:r>
            <a:endParaRPr b="0" i="0" sz="1600" u="none" cap="none" strike="noStrike">
              <a:solidFill>
                <a:srgbClr val="00206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18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descr="5-09" id="3107" name="Google Shape;3107;p187"/>
          <p:cNvPicPr preferRelativeResize="0"/>
          <p:nvPr/>
        </p:nvPicPr>
        <p:blipFill rotWithShape="1">
          <a:blip r:embed="rId3">
            <a:alphaModFix/>
          </a:blip>
          <a:srcRect b="42339" l="0" r="63118" t="2023"/>
          <a:stretch/>
        </p:blipFill>
        <p:spPr>
          <a:xfrm>
            <a:off x="171450" y="1200150"/>
            <a:ext cx="2743200" cy="3028950"/>
          </a:xfrm>
          <a:prstGeom prst="rect">
            <a:avLst/>
          </a:prstGeom>
          <a:noFill/>
          <a:ln>
            <a:noFill/>
          </a:ln>
        </p:spPr>
      </p:pic>
      <p:graphicFrame>
        <p:nvGraphicFramePr>
          <p:cNvPr id="3108" name="Google Shape;3108;p187"/>
          <p:cNvGraphicFramePr/>
          <p:nvPr/>
        </p:nvGraphicFramePr>
        <p:xfrm>
          <a:off x="5829300" y="1200150"/>
          <a:ext cx="3000000" cy="3000000"/>
        </p:xfrm>
        <a:graphic>
          <a:graphicData uri="http://schemas.openxmlformats.org/drawingml/2006/table">
            <a:tbl>
              <a:tblPr>
                <a:noFill/>
                <a:tableStyleId>{3A68323F-FA61-4B69-9EDB-8B5C8D862B03}</a:tableStyleId>
              </a:tblPr>
              <a:tblGrid>
                <a:gridCol w="1600200"/>
              </a:tblGrid>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JA, 8</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JB, JAB, 8+12</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JC, JIC, 10+18</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JD, JHD, 12+8</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JE, JIE. 10+7</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JF, JIF, 10+20</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JG, JHG, 12+6</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JH, 12</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JI. 10</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JJ, 0</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JK, 6</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JL, JKL, 6+9</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109" name="Google Shape;3109;p187"/>
          <p:cNvSpPr txBox="1"/>
          <p:nvPr/>
        </p:nvSpPr>
        <p:spPr>
          <a:xfrm>
            <a:off x="1943100" y="514350"/>
            <a:ext cx="6400800" cy="400050"/>
          </a:xfrm>
          <a:prstGeom prst="rect">
            <a:avLst/>
          </a:prstGeom>
          <a:noFill/>
          <a:ln>
            <a:noFill/>
          </a:ln>
        </p:spPr>
        <p:txBody>
          <a:bodyPr anchorCtr="0" anchor="t" bIns="34275" lIns="68575" spcFirstLastPara="1" rIns="68575" wrap="square" tIns="34275">
            <a:noAutofit/>
          </a:bodyPr>
          <a:lstStyle/>
          <a:p>
            <a:pPr indent="-285750" lvl="0" marL="285750" marR="0" rtl="0" algn="l">
              <a:lnSpc>
                <a:spcPct val="90000"/>
              </a:lnSpc>
              <a:spcBef>
                <a:spcPts val="0"/>
              </a:spcBef>
              <a:spcAft>
                <a:spcPts val="0"/>
              </a:spcAft>
              <a:buClr>
                <a:srgbClr val="000000"/>
              </a:buClr>
              <a:buSzPts val="1500"/>
              <a:buFont typeface="Arial"/>
              <a:buAutoNum type="alphaLcParenBoth"/>
            </a:pPr>
            <a:r>
              <a:rPr b="0" i="0" lang="en-US" sz="1500" u="none" cap="none" strike="noStrike">
                <a:solidFill>
                  <a:srgbClr val="000000"/>
                </a:solidFill>
                <a:latin typeface="Times New Roman"/>
                <a:ea typeface="Times New Roman"/>
                <a:cs typeface="Times New Roman"/>
                <a:sym typeface="Times New Roman"/>
              </a:rPr>
              <a:t>A subnet. </a:t>
            </a:r>
            <a:r>
              <a:rPr b="0" i="0" lang="en-US" sz="1500" u="none" cap="none" strike="noStrike">
                <a:solidFill>
                  <a:srgbClr val="B2B2B2"/>
                </a:solidFill>
                <a:latin typeface="Times New Roman"/>
                <a:ea typeface="Times New Roman"/>
                <a:cs typeface="Times New Roman"/>
                <a:sym typeface="Times New Roman"/>
              </a:rPr>
              <a:t>(b)</a:t>
            </a:r>
            <a:r>
              <a:rPr b="0" i="0" lang="en-US" sz="1500" u="none" cap="none" strike="noStrike">
                <a:solidFill>
                  <a:srgbClr val="000000"/>
                </a:solidFill>
                <a:latin typeface="Times New Roman"/>
                <a:ea typeface="Times New Roman"/>
                <a:cs typeface="Times New Roman"/>
                <a:sym typeface="Times New Roman"/>
              </a:rPr>
              <a:t> Input from A, I, H, K, and the new routing table for J.</a:t>
            </a:r>
            <a:endParaRPr/>
          </a:p>
          <a:p>
            <a:pPr indent="-285750" lvl="0" marL="285750" marR="0" rtl="0" algn="l">
              <a:lnSpc>
                <a:spcPct val="90000"/>
              </a:lnSpc>
              <a:spcBef>
                <a:spcPts val="300"/>
              </a:spcBef>
              <a:spcAft>
                <a:spcPts val="0"/>
              </a:spcAft>
              <a:buNone/>
            </a:pPr>
            <a:r>
              <a:t/>
            </a:r>
            <a:endParaRPr b="0" i="0" sz="1500" u="none" cap="none" strike="noStrike">
              <a:solidFill>
                <a:srgbClr val="000000"/>
              </a:solidFill>
              <a:latin typeface="Times New Roman"/>
              <a:ea typeface="Times New Roman"/>
              <a:cs typeface="Times New Roman"/>
              <a:sym typeface="Times New Roman"/>
            </a:endParaRPr>
          </a:p>
          <a:p>
            <a:pPr indent="-285750" lvl="0" marL="285750" marR="0" rtl="0" algn="l">
              <a:lnSpc>
                <a:spcPct val="90000"/>
              </a:lnSpc>
              <a:spcBef>
                <a:spcPts val="300"/>
              </a:spcBef>
              <a:spcAft>
                <a:spcPts val="0"/>
              </a:spcAft>
              <a:buNone/>
            </a:pPr>
            <a:r>
              <a:t/>
            </a:r>
            <a:endParaRPr b="0" i="0" sz="1500" u="none" cap="none" strike="noStrike">
              <a:solidFill>
                <a:srgbClr val="000000"/>
              </a:solidFill>
              <a:latin typeface="Times New Roman"/>
              <a:ea typeface="Times New Roman"/>
              <a:cs typeface="Times New Roman"/>
              <a:sym typeface="Times New Roman"/>
            </a:endParaRPr>
          </a:p>
        </p:txBody>
      </p:sp>
      <p:pic>
        <p:nvPicPr>
          <p:cNvPr descr="5-09" id="3110" name="Google Shape;3110;p187"/>
          <p:cNvPicPr preferRelativeResize="0"/>
          <p:nvPr/>
        </p:nvPicPr>
        <p:blipFill rotWithShape="1">
          <a:blip r:embed="rId3">
            <a:alphaModFix/>
          </a:blip>
          <a:srcRect b="0" l="48211" r="15917" t="9859"/>
          <a:stretch/>
        </p:blipFill>
        <p:spPr>
          <a:xfrm>
            <a:off x="2971800" y="1143000"/>
            <a:ext cx="2343150" cy="3657600"/>
          </a:xfrm>
          <a:prstGeom prst="rect">
            <a:avLst/>
          </a:prstGeom>
          <a:noFill/>
          <a:ln>
            <a:noFill/>
          </a:ln>
        </p:spPr>
      </p:pic>
      <p:pic>
        <p:nvPicPr>
          <p:cNvPr descr="5-09" id="3111" name="Google Shape;3111;p187"/>
          <p:cNvPicPr preferRelativeResize="0"/>
          <p:nvPr/>
        </p:nvPicPr>
        <p:blipFill rotWithShape="1">
          <a:blip r:embed="rId3">
            <a:alphaModFix/>
          </a:blip>
          <a:srcRect b="15493" l="88063" r="0" t="8178"/>
          <a:stretch/>
        </p:blipFill>
        <p:spPr>
          <a:xfrm>
            <a:off x="7829550" y="1143000"/>
            <a:ext cx="10287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8"/>
                                        </p:tgtEl>
                                        <p:attrNameLst>
                                          <p:attrName>style.visibility</p:attrName>
                                        </p:attrNameLst>
                                      </p:cBhvr>
                                      <p:to>
                                        <p:strVal val="visible"/>
                                      </p:to>
                                    </p:set>
                                    <p:anim calcmode="lin" valueType="num">
                                      <p:cBhvr additive="base">
                                        <p:cTn dur="500"/>
                                        <p:tgtEl>
                                          <p:spTgt spid="3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1"/>
                                        </p:tgtEl>
                                        <p:attrNameLst>
                                          <p:attrName>style.visibility</p:attrName>
                                        </p:attrNameLst>
                                      </p:cBhvr>
                                      <p:to>
                                        <p:strVal val="visible"/>
                                      </p:to>
                                    </p:set>
                                    <p:anim calcmode="lin" valueType="num">
                                      <p:cBhvr additive="base">
                                        <p:cTn dur="500"/>
                                        <p:tgtEl>
                                          <p:spTgt spid="3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1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descr="5-10" id="3117" name="Google Shape;3117;p188"/>
          <p:cNvPicPr preferRelativeResize="0"/>
          <p:nvPr/>
        </p:nvPicPr>
        <p:blipFill rotWithShape="1">
          <a:blip r:embed="rId3">
            <a:alphaModFix/>
          </a:blip>
          <a:srcRect b="0" l="0" r="0" t="0"/>
          <a:stretch/>
        </p:blipFill>
        <p:spPr>
          <a:xfrm>
            <a:off x="628650" y="1200151"/>
            <a:ext cx="8229600" cy="3486150"/>
          </a:xfrm>
          <a:prstGeom prst="rect">
            <a:avLst/>
          </a:prstGeom>
          <a:noFill/>
          <a:ln>
            <a:noFill/>
          </a:ln>
        </p:spPr>
      </p:pic>
      <p:sp>
        <p:nvSpPr>
          <p:cNvPr id="3118" name="Google Shape;3118;p188"/>
          <p:cNvSpPr txBox="1"/>
          <p:nvPr/>
        </p:nvSpPr>
        <p:spPr>
          <a:xfrm>
            <a:off x="1200150" y="457200"/>
            <a:ext cx="7429500"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100" u="none" cap="none" strike="noStrike">
                <a:solidFill>
                  <a:srgbClr val="000000"/>
                </a:solidFill>
                <a:latin typeface="Times New Roman"/>
                <a:ea typeface="Times New Roman"/>
                <a:cs typeface="Times New Roman"/>
                <a:sym typeface="Times New Roman"/>
              </a:rPr>
              <a:t>The count-to-infinity problem: </a:t>
            </a:r>
            <a:r>
              <a:rPr b="1" i="0" lang="en-US" sz="1500" u="none" cap="none" strike="noStrike">
                <a:solidFill>
                  <a:srgbClr val="000000"/>
                </a:solidFill>
                <a:latin typeface="Times New Roman"/>
                <a:ea typeface="Times New Roman"/>
                <a:cs typeface="Times New Roman"/>
                <a:sym typeface="Times New Roman"/>
              </a:rPr>
              <a:t>1</a:t>
            </a:r>
            <a:r>
              <a:rPr b="1" baseline="30000" i="0" lang="en-US" sz="1500" u="none" cap="none" strike="noStrike">
                <a:solidFill>
                  <a:srgbClr val="000000"/>
                </a:solidFill>
                <a:latin typeface="Times New Roman"/>
                <a:ea typeface="Times New Roman"/>
                <a:cs typeface="Times New Roman"/>
                <a:sym typeface="Times New Roman"/>
              </a:rPr>
              <a:t>st</a:t>
            </a:r>
            <a:r>
              <a:rPr b="1" i="0" lang="en-US" sz="1500" u="none" cap="none" strike="noStrike">
                <a:solidFill>
                  <a:srgbClr val="000000"/>
                </a:solidFill>
                <a:latin typeface="Times New Roman"/>
                <a:ea typeface="Times New Roman"/>
                <a:cs typeface="Times New Roman"/>
                <a:sym typeface="Times New Roman"/>
              </a:rPr>
              <a:t> DRAWBACK: VERY SLOW!!!</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1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3124" name="Google Shape;3124;p189"/>
          <p:cNvSpPr/>
          <p:nvPr/>
        </p:nvSpPr>
        <p:spPr>
          <a:xfrm>
            <a:off x="758534" y="713645"/>
            <a:ext cx="8104911" cy="437042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The first four columns of part (b) show the delay vectors received from the neighbors of router </a:t>
            </a:r>
            <a:r>
              <a:rPr b="0" i="1" lang="en-US" sz="2000" u="none" cap="none" strike="noStrike">
                <a:solidFill>
                  <a:srgbClr val="000000"/>
                </a:solidFill>
                <a:latin typeface="Times New Roman"/>
                <a:ea typeface="Times New Roman"/>
                <a:cs typeface="Times New Roman"/>
                <a:sym typeface="Times New Roman"/>
              </a:rPr>
              <a:t>J</a:t>
            </a:r>
            <a:r>
              <a:rPr b="0" i="0" lang="en-US" sz="2000" u="none" cap="none" strike="noStrike">
                <a:solidFill>
                  <a:srgbClr val="000000"/>
                </a:solidFill>
                <a:latin typeface="Times New Roman"/>
                <a:ea typeface="Times New Roman"/>
                <a:cs typeface="Times New Roman"/>
                <a:sym typeface="Times New Roman"/>
              </a:rPr>
              <a:t>. </a:t>
            </a:r>
            <a:r>
              <a:rPr b="0" i="1" lang="en-US" sz="2000" u="none" cap="none" strike="noStrike">
                <a:solidFill>
                  <a:srgbClr val="000000"/>
                </a:solidFill>
                <a:latin typeface="Times New Roman"/>
                <a:ea typeface="Times New Roman"/>
                <a:cs typeface="Times New Roman"/>
                <a:sym typeface="Times New Roman"/>
              </a:rPr>
              <a:t>A </a:t>
            </a:r>
            <a:r>
              <a:rPr b="0" i="0" lang="en-US" sz="2000" u="none" cap="none" strike="noStrike">
                <a:solidFill>
                  <a:srgbClr val="000000"/>
                </a:solidFill>
                <a:latin typeface="Times New Roman"/>
                <a:ea typeface="Times New Roman"/>
                <a:cs typeface="Times New Roman"/>
                <a:sym typeface="Times New Roman"/>
              </a:rPr>
              <a:t>claims to have a 12-msec delay to </a:t>
            </a:r>
            <a:r>
              <a:rPr b="0" i="1" lang="en-US" sz="2000" u="none" cap="none" strike="noStrike">
                <a:solidFill>
                  <a:srgbClr val="000000"/>
                </a:solidFill>
                <a:latin typeface="Times New Roman"/>
                <a:ea typeface="Times New Roman"/>
                <a:cs typeface="Times New Roman"/>
                <a:sym typeface="Times New Roman"/>
              </a:rPr>
              <a:t>B</a:t>
            </a:r>
            <a:r>
              <a:rPr b="0" i="0" lang="en-US" sz="2000" u="none" cap="none" strike="noStrike">
                <a:solidFill>
                  <a:srgbClr val="000000"/>
                </a:solidFill>
                <a:latin typeface="Times New Roman"/>
                <a:ea typeface="Times New Roman"/>
                <a:cs typeface="Times New Roman"/>
                <a:sym typeface="Times New Roman"/>
              </a:rPr>
              <a:t>, a 25-msec delay to </a:t>
            </a:r>
            <a:r>
              <a:rPr b="0" i="1" lang="en-US" sz="2000" u="none" cap="none" strike="noStrike">
                <a:solidFill>
                  <a:srgbClr val="000000"/>
                </a:solidFill>
                <a:latin typeface="Times New Roman"/>
                <a:ea typeface="Times New Roman"/>
                <a:cs typeface="Times New Roman"/>
                <a:sym typeface="Times New Roman"/>
              </a:rPr>
              <a:t>C</a:t>
            </a:r>
            <a:r>
              <a:rPr b="0" i="0" lang="en-US" sz="2000" u="none" cap="none" strike="noStrike">
                <a:solidFill>
                  <a:srgbClr val="000000"/>
                </a:solidFill>
                <a:latin typeface="Times New Roman"/>
                <a:ea typeface="Times New Roman"/>
                <a:cs typeface="Times New Roman"/>
                <a:sym typeface="Times New Roman"/>
              </a:rPr>
              <a:t>, a 40-msec delay to </a:t>
            </a:r>
            <a:r>
              <a:rPr b="0" i="1" lang="en-US" sz="2000" u="none" cap="none" strike="noStrike">
                <a:solidFill>
                  <a:srgbClr val="000000"/>
                </a:solidFill>
                <a:latin typeface="Times New Roman"/>
                <a:ea typeface="Times New Roman"/>
                <a:cs typeface="Times New Roman"/>
                <a:sym typeface="Times New Roman"/>
              </a:rPr>
              <a:t>D</a:t>
            </a:r>
            <a:r>
              <a:rPr b="0" i="0" lang="en-US" sz="2000" u="none" cap="none" strike="noStrike">
                <a:solidFill>
                  <a:srgbClr val="000000"/>
                </a:solidFill>
                <a:latin typeface="Times New Roman"/>
                <a:ea typeface="Times New Roman"/>
                <a:cs typeface="Times New Roman"/>
                <a:sym typeface="Times New Roman"/>
              </a:rPr>
              <a:t>, etc. Suppose that </a:t>
            </a:r>
            <a:r>
              <a:rPr b="0" i="1" lang="en-US" sz="2000" u="none" cap="none" strike="noStrike">
                <a:solidFill>
                  <a:srgbClr val="000000"/>
                </a:solidFill>
                <a:latin typeface="Times New Roman"/>
                <a:ea typeface="Times New Roman"/>
                <a:cs typeface="Times New Roman"/>
                <a:sym typeface="Times New Roman"/>
              </a:rPr>
              <a:t>J </a:t>
            </a:r>
            <a:r>
              <a:rPr b="0" i="0" lang="en-US" sz="2000" u="none" cap="none" strike="noStrike">
                <a:solidFill>
                  <a:srgbClr val="000000"/>
                </a:solidFill>
                <a:latin typeface="Times New Roman"/>
                <a:ea typeface="Times New Roman"/>
                <a:cs typeface="Times New Roman"/>
                <a:sym typeface="Times New Roman"/>
              </a:rPr>
              <a:t>has measured or estimated its delay to its neighbors, </a:t>
            </a:r>
            <a:r>
              <a:rPr b="0" i="1" lang="en-US" sz="2000" u="none" cap="none" strike="noStrike">
                <a:solidFill>
                  <a:srgbClr val="000000"/>
                </a:solidFill>
                <a:latin typeface="Times New Roman"/>
                <a:ea typeface="Times New Roman"/>
                <a:cs typeface="Times New Roman"/>
                <a:sym typeface="Times New Roman"/>
              </a:rPr>
              <a:t>A</a:t>
            </a:r>
            <a:r>
              <a:rPr b="0" i="0" lang="en-US" sz="2000" u="none" cap="none" strike="noStrike">
                <a:solidFill>
                  <a:srgbClr val="000000"/>
                </a:solidFill>
                <a:latin typeface="Times New Roman"/>
                <a:ea typeface="Times New Roman"/>
                <a:cs typeface="Times New Roman"/>
                <a:sym typeface="Times New Roman"/>
              </a:rPr>
              <a:t>, </a:t>
            </a:r>
            <a:r>
              <a:rPr b="0" i="1" lang="en-US" sz="2000" u="none" cap="none" strike="noStrike">
                <a:solidFill>
                  <a:srgbClr val="000000"/>
                </a:solidFill>
                <a:latin typeface="Times New Roman"/>
                <a:ea typeface="Times New Roman"/>
                <a:cs typeface="Times New Roman"/>
                <a:sym typeface="Times New Roman"/>
              </a:rPr>
              <a:t>I, H</a:t>
            </a:r>
            <a:r>
              <a:rPr b="0" i="0" lang="en-US" sz="2000" u="none" cap="none" strike="noStrike">
                <a:solidFill>
                  <a:srgbClr val="000000"/>
                </a:solidFill>
                <a:latin typeface="Times New Roman"/>
                <a:ea typeface="Times New Roman"/>
                <a:cs typeface="Times New Roman"/>
                <a:sym typeface="Times New Roman"/>
              </a:rPr>
              <a:t>, and </a:t>
            </a:r>
            <a:r>
              <a:rPr b="0" i="1" lang="en-US" sz="2000" u="none" cap="none" strike="noStrike">
                <a:solidFill>
                  <a:srgbClr val="000000"/>
                </a:solidFill>
                <a:latin typeface="Times New Roman"/>
                <a:ea typeface="Times New Roman"/>
                <a:cs typeface="Times New Roman"/>
                <a:sym typeface="Times New Roman"/>
              </a:rPr>
              <a:t>K</a:t>
            </a:r>
            <a:r>
              <a:rPr b="0" i="0" lang="en-US" sz="2000" u="none" cap="none" strike="noStrike">
                <a:solidFill>
                  <a:srgbClr val="000000"/>
                </a:solidFill>
                <a:latin typeface="Times New Roman"/>
                <a:ea typeface="Times New Roman"/>
                <a:cs typeface="Times New Roman"/>
                <a:sym typeface="Times New Roman"/>
              </a:rPr>
              <a:t>, as 8, 10, 12, and 6 msec, respectively. Consider how </a:t>
            </a:r>
            <a:r>
              <a:rPr b="0" i="1" lang="en-US" sz="2000" u="none" cap="none" strike="noStrike">
                <a:solidFill>
                  <a:srgbClr val="000000"/>
                </a:solidFill>
                <a:latin typeface="Times New Roman"/>
                <a:ea typeface="Times New Roman"/>
                <a:cs typeface="Times New Roman"/>
                <a:sym typeface="Times New Roman"/>
              </a:rPr>
              <a:t>J </a:t>
            </a:r>
            <a:r>
              <a:rPr b="0" i="0" lang="en-US" sz="2000" u="none" cap="none" strike="noStrike">
                <a:solidFill>
                  <a:srgbClr val="000000"/>
                </a:solidFill>
                <a:latin typeface="Times New Roman"/>
                <a:ea typeface="Times New Roman"/>
                <a:cs typeface="Times New Roman"/>
                <a:sym typeface="Times New Roman"/>
              </a:rPr>
              <a:t>computes its new route to router </a:t>
            </a:r>
            <a:r>
              <a:rPr b="0" i="1" lang="en-US" sz="2000" u="none" cap="none" strike="noStrike">
                <a:solidFill>
                  <a:srgbClr val="000000"/>
                </a:solidFill>
                <a:latin typeface="Times New Roman"/>
                <a:ea typeface="Times New Roman"/>
                <a:cs typeface="Times New Roman"/>
                <a:sym typeface="Times New Roman"/>
              </a:rPr>
              <a:t>G</a:t>
            </a:r>
            <a:r>
              <a:rPr b="0" i="0" lang="en-US" sz="2000" u="none" cap="none" strike="noStrike">
                <a:solidFill>
                  <a:srgbClr val="000000"/>
                </a:solidFill>
                <a:latin typeface="Times New Roman"/>
                <a:ea typeface="Times New Roman"/>
                <a:cs typeface="Times New Roman"/>
                <a:sym typeface="Times New Roman"/>
              </a:rPr>
              <a:t>. It knows that it can get to</a:t>
            </a:r>
            <a:endParaRPr/>
          </a:p>
          <a:p>
            <a:pPr indent="0" lvl="0" marL="0" marR="0" rtl="0" algn="just">
              <a:lnSpc>
                <a:spcPct val="100000"/>
              </a:lnSpc>
              <a:spcBef>
                <a:spcPts val="0"/>
              </a:spcBef>
              <a:spcAft>
                <a:spcPts val="0"/>
              </a:spcAft>
              <a:buNone/>
            </a:pPr>
            <a:r>
              <a:rPr b="0" i="1" lang="en-US" sz="2000" u="none" cap="none" strike="noStrike">
                <a:solidFill>
                  <a:srgbClr val="000000"/>
                </a:solidFill>
                <a:latin typeface="Times New Roman"/>
                <a:ea typeface="Times New Roman"/>
                <a:cs typeface="Times New Roman"/>
                <a:sym typeface="Times New Roman"/>
              </a:rPr>
              <a:t>A </a:t>
            </a:r>
            <a:r>
              <a:rPr b="0" i="0" lang="en-US" sz="2000" u="none" cap="none" strike="noStrike">
                <a:solidFill>
                  <a:srgbClr val="000000"/>
                </a:solidFill>
                <a:latin typeface="Times New Roman"/>
                <a:ea typeface="Times New Roman"/>
                <a:cs typeface="Times New Roman"/>
                <a:sym typeface="Times New Roman"/>
              </a:rPr>
              <a:t>in 8 msec, and furthermore </a:t>
            </a:r>
            <a:r>
              <a:rPr b="0" i="1" lang="en-US" sz="2000" u="none" cap="none" strike="noStrike">
                <a:solidFill>
                  <a:srgbClr val="000000"/>
                </a:solidFill>
                <a:latin typeface="Times New Roman"/>
                <a:ea typeface="Times New Roman"/>
                <a:cs typeface="Times New Roman"/>
                <a:sym typeface="Times New Roman"/>
              </a:rPr>
              <a:t>A </a:t>
            </a:r>
            <a:r>
              <a:rPr b="0" i="0" lang="en-US" sz="2000" u="none" cap="none" strike="noStrike">
                <a:solidFill>
                  <a:srgbClr val="000000"/>
                </a:solidFill>
                <a:latin typeface="Times New Roman"/>
                <a:ea typeface="Times New Roman"/>
                <a:cs typeface="Times New Roman"/>
                <a:sym typeface="Times New Roman"/>
              </a:rPr>
              <a:t>claims to be able to get to </a:t>
            </a:r>
            <a:r>
              <a:rPr b="0" i="1" lang="en-US" sz="2000" u="none" cap="none" strike="noStrike">
                <a:solidFill>
                  <a:srgbClr val="000000"/>
                </a:solidFill>
                <a:latin typeface="Times New Roman"/>
                <a:ea typeface="Times New Roman"/>
                <a:cs typeface="Times New Roman"/>
                <a:sym typeface="Times New Roman"/>
              </a:rPr>
              <a:t>G </a:t>
            </a:r>
            <a:r>
              <a:rPr b="0" i="0" lang="en-US" sz="2000" u="none" cap="none" strike="noStrike">
                <a:solidFill>
                  <a:srgbClr val="000000"/>
                </a:solidFill>
                <a:latin typeface="Times New Roman"/>
                <a:ea typeface="Times New Roman"/>
                <a:cs typeface="Times New Roman"/>
                <a:sym typeface="Times New Roman"/>
              </a:rPr>
              <a:t>in 18 msec, so </a:t>
            </a:r>
            <a:r>
              <a:rPr b="0" i="1" lang="en-US" sz="2000" u="none" cap="none" strike="noStrike">
                <a:solidFill>
                  <a:srgbClr val="000000"/>
                </a:solidFill>
                <a:latin typeface="Times New Roman"/>
                <a:ea typeface="Times New Roman"/>
                <a:cs typeface="Times New Roman"/>
                <a:sym typeface="Times New Roman"/>
              </a:rPr>
              <a:t>J</a:t>
            </a:r>
            <a:endParaRPr/>
          </a:p>
          <a:p>
            <a:pPr indent="0" lvl="0" marL="0" marR="0" rtl="0" algn="just">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knows it can count on a delay of 26 msec to </a:t>
            </a:r>
            <a:r>
              <a:rPr b="0" i="1" lang="en-US" sz="2000" u="none" cap="none" strike="noStrike">
                <a:solidFill>
                  <a:srgbClr val="000000"/>
                </a:solidFill>
                <a:latin typeface="Times New Roman"/>
                <a:ea typeface="Times New Roman"/>
                <a:cs typeface="Times New Roman"/>
                <a:sym typeface="Times New Roman"/>
              </a:rPr>
              <a:t>G </a:t>
            </a:r>
            <a:r>
              <a:rPr b="0" i="0" lang="en-US" sz="2000" u="none" cap="none" strike="noStrike">
                <a:solidFill>
                  <a:srgbClr val="000000"/>
                </a:solidFill>
                <a:latin typeface="Times New Roman"/>
                <a:ea typeface="Times New Roman"/>
                <a:cs typeface="Times New Roman"/>
                <a:sym typeface="Times New Roman"/>
              </a:rPr>
              <a:t>if it forwards packets bound for </a:t>
            </a:r>
            <a:r>
              <a:rPr b="0" i="1" lang="en-US" sz="2000" u="none" cap="none" strike="noStrike">
                <a:solidFill>
                  <a:srgbClr val="000000"/>
                </a:solidFill>
                <a:latin typeface="Times New Roman"/>
                <a:ea typeface="Times New Roman"/>
                <a:cs typeface="Times New Roman"/>
                <a:sym typeface="Times New Roman"/>
              </a:rPr>
              <a:t>G </a:t>
            </a:r>
            <a:r>
              <a:rPr b="0" i="0" lang="en-US" sz="2000" u="none" cap="none" strike="noStrike">
                <a:solidFill>
                  <a:srgbClr val="000000"/>
                </a:solidFill>
                <a:latin typeface="Times New Roman"/>
                <a:ea typeface="Times New Roman"/>
                <a:cs typeface="Times New Roman"/>
                <a:sym typeface="Times New Roman"/>
              </a:rPr>
              <a:t>to </a:t>
            </a:r>
            <a:r>
              <a:rPr b="0" i="1" lang="en-US" sz="2000" u="none" cap="none" strike="noStrike">
                <a:solidFill>
                  <a:srgbClr val="000000"/>
                </a:solidFill>
                <a:latin typeface="Times New Roman"/>
                <a:ea typeface="Times New Roman"/>
                <a:cs typeface="Times New Roman"/>
                <a:sym typeface="Times New Roman"/>
              </a:rPr>
              <a:t>A</a:t>
            </a:r>
            <a:r>
              <a:rPr b="0" i="0" lang="en-US" sz="2000" u="none" cap="none" strike="noStrike">
                <a:solidFill>
                  <a:srgbClr val="000000"/>
                </a:solidFill>
                <a:latin typeface="Times New Roman"/>
                <a:ea typeface="Times New Roman"/>
                <a:cs typeface="Times New Roman"/>
                <a:sym typeface="Times New Roman"/>
              </a:rPr>
              <a:t>. Similarly, it computes the delay to </a:t>
            </a:r>
            <a:r>
              <a:rPr b="0" i="1" lang="en-US" sz="2000" u="none" cap="none" strike="noStrike">
                <a:solidFill>
                  <a:srgbClr val="000000"/>
                </a:solidFill>
                <a:latin typeface="Times New Roman"/>
                <a:ea typeface="Times New Roman"/>
                <a:cs typeface="Times New Roman"/>
                <a:sym typeface="Times New Roman"/>
              </a:rPr>
              <a:t>G </a:t>
            </a:r>
            <a:r>
              <a:rPr b="0" i="0" lang="en-US" sz="2000" u="none" cap="none" strike="noStrike">
                <a:solidFill>
                  <a:srgbClr val="000000"/>
                </a:solidFill>
                <a:latin typeface="Times New Roman"/>
                <a:ea typeface="Times New Roman"/>
                <a:cs typeface="Times New Roman"/>
                <a:sym typeface="Times New Roman"/>
              </a:rPr>
              <a:t>via </a:t>
            </a:r>
            <a:r>
              <a:rPr b="0" i="1" lang="en-US" sz="2000" u="none" cap="none" strike="noStrike">
                <a:solidFill>
                  <a:srgbClr val="000000"/>
                </a:solidFill>
                <a:latin typeface="Times New Roman"/>
                <a:ea typeface="Times New Roman"/>
                <a:cs typeface="Times New Roman"/>
                <a:sym typeface="Times New Roman"/>
              </a:rPr>
              <a:t>I</a:t>
            </a:r>
            <a:r>
              <a:rPr b="0" i="0" lang="en-US" sz="2000" u="none" cap="none" strike="noStrike">
                <a:solidFill>
                  <a:srgbClr val="000000"/>
                </a:solidFill>
                <a:latin typeface="Times New Roman"/>
                <a:ea typeface="Times New Roman"/>
                <a:cs typeface="Times New Roman"/>
                <a:sym typeface="Times New Roman"/>
              </a:rPr>
              <a:t>, </a:t>
            </a:r>
            <a:r>
              <a:rPr b="0" i="1" lang="en-US" sz="2000" u="none" cap="none" strike="noStrike">
                <a:solidFill>
                  <a:srgbClr val="000000"/>
                </a:solidFill>
                <a:latin typeface="Times New Roman"/>
                <a:ea typeface="Times New Roman"/>
                <a:cs typeface="Times New Roman"/>
                <a:sym typeface="Times New Roman"/>
              </a:rPr>
              <a:t>H</a:t>
            </a:r>
            <a:r>
              <a:rPr b="0" i="0" lang="en-US" sz="2000" u="none" cap="none" strike="noStrike">
                <a:solidFill>
                  <a:srgbClr val="000000"/>
                </a:solidFill>
                <a:latin typeface="Times New Roman"/>
                <a:ea typeface="Times New Roman"/>
                <a:cs typeface="Times New Roman"/>
                <a:sym typeface="Times New Roman"/>
              </a:rPr>
              <a:t>, and </a:t>
            </a:r>
            <a:r>
              <a:rPr b="0" i="1" lang="en-US" sz="2000" u="none" cap="none" strike="noStrike">
                <a:solidFill>
                  <a:srgbClr val="000000"/>
                </a:solidFill>
                <a:latin typeface="Times New Roman"/>
                <a:ea typeface="Times New Roman"/>
                <a:cs typeface="Times New Roman"/>
                <a:sym typeface="Times New Roman"/>
              </a:rPr>
              <a:t>K </a:t>
            </a:r>
            <a:r>
              <a:rPr b="0" i="0" lang="en-US" sz="2000" u="none" cap="none" strike="noStrike">
                <a:solidFill>
                  <a:srgbClr val="000000"/>
                </a:solidFill>
                <a:latin typeface="Times New Roman"/>
                <a:ea typeface="Times New Roman"/>
                <a:cs typeface="Times New Roman"/>
                <a:sym typeface="Times New Roman"/>
              </a:rPr>
              <a:t>as 41 (31 + 10), 18 (6 + 12), and 37 (31 + 6) msec, respectively. The best of these values is 18, so it makes an entry in its routing table that the delay to </a:t>
            </a:r>
            <a:r>
              <a:rPr b="0" i="1" lang="en-US" sz="2000" u="none" cap="none" strike="noStrike">
                <a:solidFill>
                  <a:srgbClr val="000000"/>
                </a:solidFill>
                <a:latin typeface="Times New Roman"/>
                <a:ea typeface="Times New Roman"/>
                <a:cs typeface="Times New Roman"/>
                <a:sym typeface="Times New Roman"/>
              </a:rPr>
              <a:t>G </a:t>
            </a:r>
            <a:r>
              <a:rPr b="0" i="0" lang="en-US" sz="2000" u="none" cap="none" strike="noStrike">
                <a:solidFill>
                  <a:srgbClr val="000000"/>
                </a:solidFill>
                <a:latin typeface="Times New Roman"/>
                <a:ea typeface="Times New Roman"/>
                <a:cs typeface="Times New Roman"/>
                <a:sym typeface="Times New Roman"/>
              </a:rPr>
              <a:t>is 18 msec and that the route to use is via </a:t>
            </a:r>
            <a:r>
              <a:rPr b="0" i="1" lang="en-US" sz="2000" u="none" cap="none" strike="noStrike">
                <a:solidFill>
                  <a:srgbClr val="000000"/>
                </a:solidFill>
                <a:latin typeface="Times New Roman"/>
                <a:ea typeface="Times New Roman"/>
                <a:cs typeface="Times New Roman"/>
                <a:sym typeface="Times New Roman"/>
              </a:rPr>
              <a:t>H</a:t>
            </a:r>
            <a:r>
              <a:rPr b="0" i="0" lang="en-US" sz="2000" u="none" cap="none" strike="noStrike">
                <a:solidFill>
                  <a:srgbClr val="000000"/>
                </a:solidFill>
                <a:latin typeface="Times New Roman"/>
                <a:ea typeface="Times New Roman"/>
                <a:cs typeface="Times New Roman"/>
                <a:sym typeface="Times New Roman"/>
              </a:rPr>
              <a:t>. The same calculation is performed for all the other destinations, with the new routing table shown in the last column of the figure.</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3125" name="Google Shape;3125;p189"/>
          <p:cNvSpPr/>
          <p:nvPr/>
        </p:nvSpPr>
        <p:spPr>
          <a:xfrm>
            <a:off x="2088573" y="0"/>
            <a:ext cx="8125691" cy="678327"/>
          </a:xfrm>
          <a:prstGeom prst="rect">
            <a:avLst/>
          </a:prstGeom>
          <a:noFill/>
          <a:ln>
            <a:noFill/>
          </a:ln>
        </p:spPr>
        <p:txBody>
          <a:bodyPr anchorCtr="0" anchor="t" bIns="45700" lIns="91425" spcFirstLastPara="1" rIns="91425" wrap="square" tIns="45700">
            <a:spAutoFit/>
          </a:bodyPr>
          <a:lstStyle/>
          <a:p>
            <a:pPr indent="0" lvl="0" marL="114300" marR="0" rtl="0" algn="l">
              <a:lnSpc>
                <a:spcPct val="115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Count to ∞                               </a:t>
            </a:r>
            <a:r>
              <a:rPr b="1" i="0" lang="en-US" sz="1600" u="none" cap="none" strike="noStrike">
                <a:solidFill>
                  <a:srgbClr val="C00000"/>
                </a:solidFill>
                <a:latin typeface="Times New Roman"/>
                <a:ea typeface="Times New Roman"/>
                <a:cs typeface="Times New Roman"/>
                <a:sym typeface="Times New Roman"/>
              </a:rPr>
              <a:t>Cont-</a:t>
            </a:r>
            <a:endParaRPr b="1" i="0" sz="1600" u="none" cap="none" strike="noStrike">
              <a:solidFill>
                <a:srgbClr val="C00000"/>
              </a:solidFill>
              <a:latin typeface="Times New Roman"/>
              <a:ea typeface="Times New Roman"/>
              <a:cs typeface="Times New Roman"/>
              <a:sym typeface="Times New Roman"/>
            </a:endParaRPr>
          </a:p>
        </p:txBody>
      </p:sp>
      <p:cxnSp>
        <p:nvCxnSpPr>
          <p:cNvPr id="3126" name="Google Shape;3126;p18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27" name="Google Shape;3127;p18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128" name="Google Shape;3128;p18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129" name="Google Shape;3129;p18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130" name="Google Shape;3130;p189"/>
          <p:cNvPicPr preferRelativeResize="0"/>
          <p:nvPr/>
        </p:nvPicPr>
        <p:blipFill rotWithShape="1">
          <a:blip r:embed="rId3">
            <a:alphaModFix/>
          </a:blip>
          <a:srcRect b="0" l="0" r="0" t="0"/>
          <a:stretch/>
        </p:blipFill>
        <p:spPr>
          <a:xfrm>
            <a:off x="41822" y="57411"/>
            <a:ext cx="538608" cy="597580"/>
          </a:xfrm>
          <a:prstGeom prst="rect">
            <a:avLst/>
          </a:prstGeom>
          <a:noFill/>
          <a:ln>
            <a:noFill/>
          </a:ln>
        </p:spPr>
      </p:pic>
      <p:sp>
        <p:nvSpPr>
          <p:cNvPr id="3131" name="Google Shape;3131;p18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132" name="Google Shape;3132;p18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9"/>
          <p:cNvSpPr/>
          <p:nvPr/>
        </p:nvSpPr>
        <p:spPr>
          <a:xfrm>
            <a:off x="1071041" y="111190"/>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7030A0"/>
                </a:solidFill>
                <a:latin typeface="Times New Roman"/>
                <a:ea typeface="Times New Roman"/>
                <a:cs typeface="Times New Roman"/>
                <a:sym typeface="Times New Roman"/>
              </a:rPr>
              <a:t>Services provided to the Transport Layer</a:t>
            </a:r>
            <a:endParaRPr/>
          </a:p>
        </p:txBody>
      </p:sp>
      <p:pic>
        <p:nvPicPr>
          <p:cNvPr id="345" name="Google Shape;345;p1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346" name="Google Shape;346;p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47" name="Google Shape;347;p19"/>
          <p:cNvSpPr/>
          <p:nvPr/>
        </p:nvSpPr>
        <p:spPr>
          <a:xfrm>
            <a:off x="342919" y="700375"/>
            <a:ext cx="8635827" cy="4462760"/>
          </a:xfrm>
          <a:prstGeom prst="rect">
            <a:avLst/>
          </a:prstGeom>
          <a:noFill/>
          <a:ln>
            <a:noFill/>
          </a:ln>
        </p:spPr>
        <p:txBody>
          <a:bodyPr anchorCtr="0" anchor="t" bIns="45700" lIns="91425" spcFirstLastPara="1" rIns="91425" wrap="square" tIns="45700">
            <a:spAutoFit/>
          </a:bodyPr>
          <a:lstStyle/>
          <a:p>
            <a:pPr indent="-177800" lvl="0" marL="3429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The services should be independent of the router technology.</a:t>
            </a:r>
            <a:endParaRPr/>
          </a:p>
          <a:p>
            <a:pPr indent="0" lvl="0" marL="342900" marR="0" rtl="0" algn="l">
              <a:lnSpc>
                <a:spcPct val="100000"/>
              </a:lnSpc>
              <a:spcBef>
                <a:spcPts val="0"/>
              </a:spcBef>
              <a:spcAft>
                <a:spcPts val="0"/>
              </a:spcAft>
              <a:buClr>
                <a:srgbClr val="000000"/>
              </a:buClr>
              <a:buSzPts val="2800"/>
              <a:buFont typeface="Noto Sans Symbols"/>
              <a:buNone/>
            </a:pPr>
            <a:r>
              <a:t/>
            </a:r>
            <a:endParaRPr b="0" i="0" sz="2800" u="none" cap="none" strike="noStrike">
              <a:solidFill>
                <a:schemeClr val="dk1"/>
              </a:solidFill>
              <a:latin typeface="Times New Roman"/>
              <a:ea typeface="Times New Roman"/>
              <a:cs typeface="Times New Roman"/>
              <a:sym typeface="Times New Roman"/>
            </a:endParaRPr>
          </a:p>
          <a:p>
            <a:pPr indent="-177800" lvl="0" marL="3429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The transport layer should be shielded from the number, type, and topology of the routers present.</a:t>
            </a:r>
            <a:endParaRPr/>
          </a:p>
          <a:p>
            <a:pPr indent="0" lvl="0" marL="342900" marR="0" rtl="0" algn="l">
              <a:lnSpc>
                <a:spcPct val="100000"/>
              </a:lnSpc>
              <a:spcBef>
                <a:spcPts val="0"/>
              </a:spcBef>
              <a:spcAft>
                <a:spcPts val="0"/>
              </a:spcAft>
              <a:buClr>
                <a:srgbClr val="000000"/>
              </a:buClr>
              <a:buSzPts val="2800"/>
              <a:buFont typeface="Noto Sans Symbols"/>
              <a:buNone/>
            </a:pPr>
            <a:r>
              <a:t/>
            </a:r>
            <a:endParaRPr b="0" i="0" sz="2800" u="none" cap="none" strike="noStrike">
              <a:solidFill>
                <a:schemeClr val="dk1"/>
              </a:solidFill>
              <a:latin typeface="Times New Roman"/>
              <a:ea typeface="Times New Roman"/>
              <a:cs typeface="Times New Roman"/>
              <a:sym typeface="Times New Roman"/>
            </a:endParaRPr>
          </a:p>
          <a:p>
            <a:pPr indent="-177800" lvl="0" marL="3429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The network addresses made available to the transport layer should use a uniform numbering plan, even cross LANs and WANs.</a:t>
            </a:r>
            <a:endParaRPr/>
          </a:p>
          <a:p>
            <a:pPr indent="0" lvl="0" marL="3429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70C0"/>
              </a:solidFill>
              <a:latin typeface="Times New Roman"/>
              <a:ea typeface="Times New Roman"/>
              <a:cs typeface="Times New Roman"/>
              <a:sym typeface="Times New Roman"/>
            </a:endParaRPr>
          </a:p>
        </p:txBody>
      </p:sp>
      <p:sp>
        <p:nvSpPr>
          <p:cNvPr id="348" name="Google Shape;348;p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49" name="Google Shape;349;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350" name="Google Shape;350;p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51" name="Google Shape;351;p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2" name="Google Shape;352;p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3" name="Google Shape;353;p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sp>
        <p:nvSpPr>
          <p:cNvPr id="3137" name="Google Shape;3137;p1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3138" name="Google Shape;3138;p190"/>
          <p:cNvSpPr/>
          <p:nvPr/>
        </p:nvSpPr>
        <p:spPr>
          <a:xfrm>
            <a:off x="592282" y="795362"/>
            <a:ext cx="8323118" cy="403187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At the time of the first exchange,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learns that its left-hand neighbour has zero delay to </a:t>
            </a:r>
            <a:r>
              <a:rPr b="0" i="1" lang="en-US" sz="1600" u="none" cap="none" strike="noStrike">
                <a:solidFill>
                  <a:srgbClr val="000000"/>
                </a:solidFill>
                <a:latin typeface="Times New Roman"/>
                <a:ea typeface="Times New Roman"/>
                <a:cs typeface="Times New Roman"/>
                <a:sym typeface="Times New Roman"/>
              </a:rPr>
              <a:t>A</a:t>
            </a:r>
            <a:r>
              <a:rPr b="0" i="0" lang="en-US" sz="1600" u="none" cap="none" strike="noStrike">
                <a:solidFill>
                  <a:srgbClr val="000000"/>
                </a:solidFill>
                <a:latin typeface="Times New Roman"/>
                <a:ea typeface="Times New Roman"/>
                <a:cs typeface="Times New Roman"/>
                <a:sym typeface="Times New Roman"/>
              </a:rPr>
              <a:t>.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now makes an entry in its routing table indicating that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is one hop away to the left. All the other routers still think that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is down. At this point, the routing table entries for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are as shown in the second row of Fig. 5-10(a). On the next exchange, </a:t>
            </a:r>
            <a:r>
              <a:rPr b="0" i="1" lang="en-US" sz="1600" u="none" cap="none" strike="noStrike">
                <a:solidFill>
                  <a:srgbClr val="000000"/>
                </a:solidFill>
                <a:latin typeface="Times New Roman"/>
                <a:ea typeface="Times New Roman"/>
                <a:cs typeface="Times New Roman"/>
                <a:sym typeface="Times New Roman"/>
              </a:rPr>
              <a:t>C </a:t>
            </a:r>
            <a:r>
              <a:rPr b="0" i="0" lang="en-US" sz="1600" u="none" cap="none" strike="noStrike">
                <a:solidFill>
                  <a:srgbClr val="000000"/>
                </a:solidFill>
                <a:latin typeface="Times New Roman"/>
                <a:ea typeface="Times New Roman"/>
                <a:cs typeface="Times New Roman"/>
                <a:sym typeface="Times New Roman"/>
              </a:rPr>
              <a:t>learns that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has a path of length 1 to </a:t>
            </a:r>
            <a:r>
              <a:rPr b="0" i="1" lang="en-US" sz="1600" u="none" cap="none" strike="noStrike">
                <a:solidFill>
                  <a:srgbClr val="000000"/>
                </a:solidFill>
                <a:latin typeface="Times New Roman"/>
                <a:ea typeface="Times New Roman"/>
                <a:cs typeface="Times New Roman"/>
                <a:sym typeface="Times New Roman"/>
              </a:rPr>
              <a:t>A</a:t>
            </a:r>
            <a:r>
              <a:rPr b="0" i="0" lang="en-US" sz="1600" u="none" cap="none" strike="noStrike">
                <a:solidFill>
                  <a:srgbClr val="000000"/>
                </a:solidFill>
                <a:latin typeface="Times New Roman"/>
                <a:ea typeface="Times New Roman"/>
                <a:cs typeface="Times New Roman"/>
                <a:sym typeface="Times New Roman"/>
              </a:rPr>
              <a:t>, so it updates its routing table to indicate a path of length 2, but </a:t>
            </a:r>
            <a:r>
              <a:rPr b="0" i="1" lang="en-US" sz="1600" u="none" cap="none" strike="noStrike">
                <a:solidFill>
                  <a:srgbClr val="000000"/>
                </a:solidFill>
                <a:latin typeface="Times New Roman"/>
                <a:ea typeface="Times New Roman"/>
                <a:cs typeface="Times New Roman"/>
                <a:sym typeface="Times New Roman"/>
              </a:rPr>
              <a:t>D </a:t>
            </a:r>
            <a:r>
              <a:rPr b="0" i="0" lang="en-US" sz="1600" u="none" cap="none" strike="noStrike">
                <a:solidFill>
                  <a:srgbClr val="000000"/>
                </a:solidFill>
                <a:latin typeface="Times New Roman"/>
                <a:ea typeface="Times New Roman"/>
                <a:cs typeface="Times New Roman"/>
                <a:sym typeface="Times New Roman"/>
              </a:rPr>
              <a:t>and </a:t>
            </a:r>
            <a:r>
              <a:rPr b="0" i="1" lang="en-US" sz="1600" u="none" cap="none" strike="noStrike">
                <a:solidFill>
                  <a:srgbClr val="000000"/>
                </a:solidFill>
                <a:latin typeface="Times New Roman"/>
                <a:ea typeface="Times New Roman"/>
                <a:cs typeface="Times New Roman"/>
                <a:sym typeface="Times New Roman"/>
              </a:rPr>
              <a:t>E </a:t>
            </a:r>
            <a:r>
              <a:rPr b="0" i="0" lang="en-US" sz="1600" u="none" cap="none" strike="noStrike">
                <a:solidFill>
                  <a:srgbClr val="000000"/>
                </a:solidFill>
                <a:latin typeface="Times New Roman"/>
                <a:ea typeface="Times New Roman"/>
                <a:cs typeface="Times New Roman"/>
                <a:sym typeface="Times New Roman"/>
              </a:rPr>
              <a:t>do not hear the good news until later.</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Clearly, the good news is spreading at the rate of one hop per exchange. In a network whose longest path is of length </a:t>
            </a:r>
            <a:r>
              <a:rPr b="0" i="1" lang="en-US" sz="1600" u="none" cap="none" strike="noStrike">
                <a:solidFill>
                  <a:srgbClr val="000000"/>
                </a:solidFill>
                <a:latin typeface="Times New Roman"/>
                <a:ea typeface="Times New Roman"/>
                <a:cs typeface="Times New Roman"/>
                <a:sym typeface="Times New Roman"/>
              </a:rPr>
              <a:t>N </a:t>
            </a:r>
            <a:r>
              <a:rPr b="0" i="0" lang="en-US" sz="1600" u="none" cap="none" strike="noStrike">
                <a:solidFill>
                  <a:srgbClr val="000000"/>
                </a:solidFill>
                <a:latin typeface="Times New Roman"/>
                <a:ea typeface="Times New Roman"/>
                <a:cs typeface="Times New Roman"/>
                <a:sym typeface="Times New Roman"/>
              </a:rPr>
              <a:t>hops, within </a:t>
            </a:r>
            <a:r>
              <a:rPr b="0" i="1" lang="en-US" sz="1600" u="none" cap="none" strike="noStrike">
                <a:solidFill>
                  <a:srgbClr val="000000"/>
                </a:solidFill>
                <a:latin typeface="Times New Roman"/>
                <a:ea typeface="Times New Roman"/>
                <a:cs typeface="Times New Roman"/>
                <a:sym typeface="Times New Roman"/>
              </a:rPr>
              <a:t>N </a:t>
            </a:r>
            <a:r>
              <a:rPr b="0" i="0" lang="en-US" sz="1600" u="none" cap="none" strike="noStrike">
                <a:solidFill>
                  <a:srgbClr val="000000"/>
                </a:solidFill>
                <a:latin typeface="Times New Roman"/>
                <a:ea typeface="Times New Roman"/>
                <a:cs typeface="Times New Roman"/>
                <a:sym typeface="Times New Roman"/>
              </a:rPr>
              <a:t>exchanges everyone will know about newly revived links and routers. Now let us consider the situation of Fig. 5-10(b), in which all the links and routers are initially up. Routers </a:t>
            </a:r>
            <a:r>
              <a:rPr b="0" i="1" lang="en-US" sz="1600" u="none" cap="none" strike="noStrike">
                <a:solidFill>
                  <a:srgbClr val="000000"/>
                </a:solidFill>
                <a:latin typeface="Times New Roman"/>
                <a:ea typeface="Times New Roman"/>
                <a:cs typeface="Times New Roman"/>
                <a:sym typeface="Times New Roman"/>
              </a:rPr>
              <a:t>B</a:t>
            </a:r>
            <a:r>
              <a:rPr b="0" i="0" lang="en-US" sz="1600" u="none" cap="none" strike="noStrike">
                <a:solidFill>
                  <a:srgbClr val="000000"/>
                </a:solidFill>
                <a:latin typeface="Times New Roman"/>
                <a:ea typeface="Times New Roman"/>
                <a:cs typeface="Times New Roman"/>
                <a:sym typeface="Times New Roman"/>
              </a:rPr>
              <a:t>, </a:t>
            </a:r>
            <a:r>
              <a:rPr b="0" i="1" lang="en-US" sz="1600" u="none" cap="none" strike="noStrike">
                <a:solidFill>
                  <a:srgbClr val="000000"/>
                </a:solidFill>
                <a:latin typeface="Times New Roman"/>
                <a:ea typeface="Times New Roman"/>
                <a:cs typeface="Times New Roman"/>
                <a:sym typeface="Times New Roman"/>
              </a:rPr>
              <a:t>C</a:t>
            </a:r>
            <a:r>
              <a:rPr b="0" i="0" lang="en-US" sz="1600" u="none" cap="none" strike="noStrike">
                <a:solidFill>
                  <a:srgbClr val="000000"/>
                </a:solidFill>
                <a:latin typeface="Times New Roman"/>
                <a:ea typeface="Times New Roman"/>
                <a:cs typeface="Times New Roman"/>
                <a:sym typeface="Times New Roman"/>
              </a:rPr>
              <a:t>, </a:t>
            </a:r>
            <a:r>
              <a:rPr b="0" i="1" lang="en-US" sz="1600" u="none" cap="none" strike="noStrike">
                <a:solidFill>
                  <a:srgbClr val="000000"/>
                </a:solidFill>
                <a:latin typeface="Times New Roman"/>
                <a:ea typeface="Times New Roman"/>
                <a:cs typeface="Times New Roman"/>
                <a:sym typeface="Times New Roman"/>
              </a:rPr>
              <a:t>D</a:t>
            </a:r>
            <a:r>
              <a:rPr b="0" i="0" lang="en-US" sz="1600" u="none" cap="none" strike="noStrike">
                <a:solidFill>
                  <a:srgbClr val="000000"/>
                </a:solidFill>
                <a:latin typeface="Times New Roman"/>
                <a:ea typeface="Times New Roman"/>
                <a:cs typeface="Times New Roman"/>
                <a:sym typeface="Times New Roman"/>
              </a:rPr>
              <a:t>, and </a:t>
            </a:r>
            <a:r>
              <a:rPr b="0" i="1" lang="en-US" sz="1600" u="none" cap="none" strike="noStrike">
                <a:solidFill>
                  <a:srgbClr val="000000"/>
                </a:solidFill>
                <a:latin typeface="Times New Roman"/>
                <a:ea typeface="Times New Roman"/>
                <a:cs typeface="Times New Roman"/>
                <a:sym typeface="Times New Roman"/>
              </a:rPr>
              <a:t>E </a:t>
            </a:r>
            <a:r>
              <a:rPr b="0" i="0" lang="en-US" sz="1600" u="none" cap="none" strike="noStrike">
                <a:solidFill>
                  <a:srgbClr val="000000"/>
                </a:solidFill>
                <a:latin typeface="Times New Roman"/>
                <a:ea typeface="Times New Roman"/>
                <a:cs typeface="Times New Roman"/>
                <a:sym typeface="Times New Roman"/>
              </a:rPr>
              <a:t>have distances to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of 1, 2, 3, and 4 hops, respectively. Suddenly, either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goes down or the link between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and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is cut (which is effectively the same thing from </a:t>
            </a:r>
            <a:r>
              <a:rPr b="0" i="1" lang="en-US" sz="1600" u="none" cap="none" strike="noStrike">
                <a:solidFill>
                  <a:srgbClr val="000000"/>
                </a:solidFill>
                <a:latin typeface="Times New Roman"/>
                <a:ea typeface="Times New Roman"/>
                <a:cs typeface="Times New Roman"/>
                <a:sym typeface="Times New Roman"/>
              </a:rPr>
              <a:t>B</a:t>
            </a:r>
            <a:r>
              <a:rPr b="0" i="0" lang="en-US" sz="1600" u="none" cap="none" strike="noStrike">
                <a:solidFill>
                  <a:srgbClr val="000000"/>
                </a:solidFill>
                <a:latin typeface="Times New Roman"/>
                <a:ea typeface="Times New Roman"/>
                <a:cs typeface="Times New Roman"/>
                <a:sym typeface="Times New Roman"/>
              </a:rPr>
              <a:t>’s point of view).</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At the first packet exchange,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does not hear anything from </a:t>
            </a:r>
            <a:r>
              <a:rPr b="0" i="1" lang="en-US" sz="1600" u="none" cap="none" strike="noStrike">
                <a:solidFill>
                  <a:srgbClr val="000000"/>
                </a:solidFill>
                <a:latin typeface="Times New Roman"/>
                <a:ea typeface="Times New Roman"/>
                <a:cs typeface="Times New Roman"/>
                <a:sym typeface="Times New Roman"/>
              </a:rPr>
              <a:t>A</a:t>
            </a:r>
            <a:r>
              <a:rPr b="0" i="0" lang="en-US" sz="1600" u="none" cap="none" strike="noStrike">
                <a:solidFill>
                  <a:srgbClr val="000000"/>
                </a:solidFill>
                <a:latin typeface="Times New Roman"/>
                <a:ea typeface="Times New Roman"/>
                <a:cs typeface="Times New Roman"/>
                <a:sym typeface="Times New Roman"/>
              </a:rPr>
              <a:t>. Fortunately, </a:t>
            </a:r>
            <a:r>
              <a:rPr b="0" i="1" lang="en-US" sz="1600" u="none" cap="none" strike="noStrike">
                <a:solidFill>
                  <a:srgbClr val="000000"/>
                </a:solidFill>
                <a:latin typeface="Times New Roman"/>
                <a:ea typeface="Times New Roman"/>
                <a:cs typeface="Times New Roman"/>
                <a:sym typeface="Times New Roman"/>
              </a:rPr>
              <a:t>C </a:t>
            </a:r>
            <a:r>
              <a:rPr b="0" i="0" lang="en-US" sz="1600" u="none" cap="none" strike="noStrike">
                <a:solidFill>
                  <a:srgbClr val="000000"/>
                </a:solidFill>
                <a:latin typeface="Times New Roman"/>
                <a:ea typeface="Times New Roman"/>
                <a:cs typeface="Times New Roman"/>
                <a:sym typeface="Times New Roman"/>
              </a:rPr>
              <a:t>says ‘‘Do not worry; I have a path to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of length 2.’’ Little does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suspect that </a:t>
            </a:r>
            <a:r>
              <a:rPr b="0" i="1" lang="en-US" sz="1600" u="none" cap="none" strike="noStrike">
                <a:solidFill>
                  <a:srgbClr val="000000"/>
                </a:solidFill>
                <a:latin typeface="Times New Roman"/>
                <a:ea typeface="Times New Roman"/>
                <a:cs typeface="Times New Roman"/>
                <a:sym typeface="Times New Roman"/>
              </a:rPr>
              <a:t>C</a:t>
            </a:r>
            <a:r>
              <a:rPr b="0" i="0" lang="en-US" sz="1600" u="none" cap="none" strike="noStrike">
                <a:solidFill>
                  <a:srgbClr val="000000"/>
                </a:solidFill>
                <a:latin typeface="Times New Roman"/>
                <a:ea typeface="Times New Roman"/>
                <a:cs typeface="Times New Roman"/>
                <a:sym typeface="Times New Roman"/>
              </a:rPr>
              <a:t>’s path runs through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itself. For all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knows, </a:t>
            </a:r>
            <a:r>
              <a:rPr b="0" i="1" lang="en-US" sz="1600" u="none" cap="none" strike="noStrike">
                <a:solidFill>
                  <a:srgbClr val="000000"/>
                </a:solidFill>
                <a:latin typeface="Times New Roman"/>
                <a:ea typeface="Times New Roman"/>
                <a:cs typeface="Times New Roman"/>
                <a:sym typeface="Times New Roman"/>
              </a:rPr>
              <a:t>C </a:t>
            </a:r>
            <a:r>
              <a:rPr b="0" i="0" lang="en-US" sz="1600" u="none" cap="none" strike="noStrike">
                <a:solidFill>
                  <a:srgbClr val="000000"/>
                </a:solidFill>
                <a:latin typeface="Times New Roman"/>
                <a:ea typeface="Times New Roman"/>
                <a:cs typeface="Times New Roman"/>
                <a:sym typeface="Times New Roman"/>
              </a:rPr>
              <a:t>might have ten links all with separate paths to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of length 2. As a result, </a:t>
            </a:r>
            <a:r>
              <a:rPr b="0" i="1" lang="en-US" sz="1600" u="none" cap="none" strike="noStrike">
                <a:solidFill>
                  <a:srgbClr val="000000"/>
                </a:solidFill>
                <a:latin typeface="Times New Roman"/>
                <a:ea typeface="Times New Roman"/>
                <a:cs typeface="Times New Roman"/>
                <a:sym typeface="Times New Roman"/>
              </a:rPr>
              <a:t>B </a:t>
            </a:r>
            <a:r>
              <a:rPr b="0" i="0" lang="en-US" sz="1600" u="none" cap="none" strike="noStrike">
                <a:solidFill>
                  <a:srgbClr val="000000"/>
                </a:solidFill>
                <a:latin typeface="Times New Roman"/>
                <a:ea typeface="Times New Roman"/>
                <a:cs typeface="Times New Roman"/>
                <a:sym typeface="Times New Roman"/>
              </a:rPr>
              <a:t>thinks it can reach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via </a:t>
            </a:r>
            <a:r>
              <a:rPr b="0" i="1" lang="en-US" sz="1600" u="none" cap="none" strike="noStrike">
                <a:solidFill>
                  <a:srgbClr val="000000"/>
                </a:solidFill>
                <a:latin typeface="Times New Roman"/>
                <a:ea typeface="Times New Roman"/>
                <a:cs typeface="Times New Roman"/>
                <a:sym typeface="Times New Roman"/>
              </a:rPr>
              <a:t>C</a:t>
            </a:r>
            <a:r>
              <a:rPr b="0" i="0" lang="en-US" sz="1600" u="none" cap="none" strike="noStrike">
                <a:solidFill>
                  <a:srgbClr val="000000"/>
                </a:solidFill>
                <a:latin typeface="Times New Roman"/>
                <a:ea typeface="Times New Roman"/>
                <a:cs typeface="Times New Roman"/>
                <a:sym typeface="Times New Roman"/>
              </a:rPr>
              <a:t>, with a path length of 3. </a:t>
            </a:r>
            <a:r>
              <a:rPr b="0" i="1" lang="en-US" sz="1600" u="none" cap="none" strike="noStrike">
                <a:solidFill>
                  <a:srgbClr val="000000"/>
                </a:solidFill>
                <a:latin typeface="Times New Roman"/>
                <a:ea typeface="Times New Roman"/>
                <a:cs typeface="Times New Roman"/>
                <a:sym typeface="Times New Roman"/>
              </a:rPr>
              <a:t>D </a:t>
            </a:r>
            <a:r>
              <a:rPr b="0" i="0" lang="en-US" sz="1600" u="none" cap="none" strike="noStrike">
                <a:solidFill>
                  <a:srgbClr val="000000"/>
                </a:solidFill>
                <a:latin typeface="Times New Roman"/>
                <a:ea typeface="Times New Roman"/>
                <a:cs typeface="Times New Roman"/>
                <a:sym typeface="Times New Roman"/>
              </a:rPr>
              <a:t>and </a:t>
            </a:r>
            <a:r>
              <a:rPr b="0" i="1" lang="en-US" sz="1600" u="none" cap="none" strike="noStrike">
                <a:solidFill>
                  <a:srgbClr val="000000"/>
                </a:solidFill>
                <a:latin typeface="Times New Roman"/>
                <a:ea typeface="Times New Roman"/>
                <a:cs typeface="Times New Roman"/>
                <a:sym typeface="Times New Roman"/>
              </a:rPr>
              <a:t>E </a:t>
            </a:r>
            <a:r>
              <a:rPr b="0" i="0" lang="en-US" sz="1600" u="none" cap="none" strike="noStrike">
                <a:solidFill>
                  <a:srgbClr val="000000"/>
                </a:solidFill>
                <a:latin typeface="Times New Roman"/>
                <a:ea typeface="Times New Roman"/>
                <a:cs typeface="Times New Roman"/>
                <a:sym typeface="Times New Roman"/>
              </a:rPr>
              <a:t>do not update their entries for </a:t>
            </a:r>
            <a:r>
              <a:rPr b="0" i="1" lang="en-US" sz="1600" u="none" cap="none" strike="noStrike">
                <a:solidFill>
                  <a:srgbClr val="000000"/>
                </a:solidFill>
                <a:latin typeface="Times New Roman"/>
                <a:ea typeface="Times New Roman"/>
                <a:cs typeface="Times New Roman"/>
                <a:sym typeface="Times New Roman"/>
              </a:rPr>
              <a:t>A </a:t>
            </a:r>
            <a:r>
              <a:rPr b="0" i="0" lang="en-US" sz="1600" u="none" cap="none" strike="noStrike">
                <a:solidFill>
                  <a:srgbClr val="000000"/>
                </a:solidFill>
                <a:latin typeface="Times New Roman"/>
                <a:ea typeface="Times New Roman"/>
                <a:cs typeface="Times New Roman"/>
                <a:sym typeface="Times New Roman"/>
              </a:rPr>
              <a:t>on the first exchange.</a:t>
            </a:r>
            <a:endParaRPr b="0" i="0" sz="1600" u="none" cap="none" strike="noStrike">
              <a:solidFill>
                <a:srgbClr val="000000"/>
              </a:solidFill>
              <a:latin typeface="Times New Roman"/>
              <a:ea typeface="Times New Roman"/>
              <a:cs typeface="Times New Roman"/>
              <a:sym typeface="Times New Roman"/>
            </a:endParaRPr>
          </a:p>
        </p:txBody>
      </p:sp>
      <p:sp>
        <p:nvSpPr>
          <p:cNvPr id="3139" name="Google Shape;3139;p190"/>
          <p:cNvSpPr/>
          <p:nvPr/>
        </p:nvSpPr>
        <p:spPr>
          <a:xfrm>
            <a:off x="2088573" y="0"/>
            <a:ext cx="8125691" cy="678327"/>
          </a:xfrm>
          <a:prstGeom prst="rect">
            <a:avLst/>
          </a:prstGeom>
          <a:noFill/>
          <a:ln>
            <a:noFill/>
          </a:ln>
        </p:spPr>
        <p:txBody>
          <a:bodyPr anchorCtr="0" anchor="t" bIns="45700" lIns="91425" spcFirstLastPara="1" rIns="91425" wrap="square" tIns="45700">
            <a:spAutoFit/>
          </a:bodyPr>
          <a:lstStyle/>
          <a:p>
            <a:pPr indent="0" lvl="0" marL="114300" marR="0" rtl="0" algn="l">
              <a:lnSpc>
                <a:spcPct val="115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Count to ∞                               </a:t>
            </a:r>
            <a:r>
              <a:rPr b="1" i="0" lang="en-US" sz="1600" u="none" cap="none" strike="noStrike">
                <a:solidFill>
                  <a:srgbClr val="C00000"/>
                </a:solidFill>
                <a:latin typeface="Times New Roman"/>
                <a:ea typeface="Times New Roman"/>
                <a:cs typeface="Times New Roman"/>
                <a:sym typeface="Times New Roman"/>
              </a:rPr>
              <a:t>Cont-</a:t>
            </a:r>
            <a:endParaRPr b="1" i="0" sz="1600" u="none" cap="none" strike="noStrike">
              <a:solidFill>
                <a:srgbClr val="C00000"/>
              </a:solidFill>
              <a:latin typeface="Times New Roman"/>
              <a:ea typeface="Times New Roman"/>
              <a:cs typeface="Times New Roman"/>
              <a:sym typeface="Times New Roman"/>
            </a:endParaRPr>
          </a:p>
        </p:txBody>
      </p:sp>
      <p:cxnSp>
        <p:nvCxnSpPr>
          <p:cNvPr id="3140" name="Google Shape;3140;p19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41" name="Google Shape;3141;p19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142" name="Google Shape;3142;p19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143" name="Google Shape;3143;p19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144" name="Google Shape;3144;p19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145" name="Google Shape;3145;p19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19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sp>
        <p:nvSpPr>
          <p:cNvPr id="3151" name="Google Shape;3151;p191"/>
          <p:cNvSpPr txBox="1"/>
          <p:nvPr>
            <p:ph idx="4294967295" type="title"/>
          </p:nvPr>
        </p:nvSpPr>
        <p:spPr>
          <a:xfrm>
            <a:off x="1657350" y="228600"/>
            <a:ext cx="748665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Link State Routing</a:t>
            </a:r>
            <a:endParaRPr/>
          </a:p>
        </p:txBody>
      </p:sp>
      <p:sp>
        <p:nvSpPr>
          <p:cNvPr id="3152" name="Google Shape;3152;p191"/>
          <p:cNvSpPr/>
          <p:nvPr/>
        </p:nvSpPr>
        <p:spPr>
          <a:xfrm>
            <a:off x="742950" y="1200151"/>
            <a:ext cx="8401050" cy="2717667"/>
          </a:xfrm>
          <a:prstGeom prst="rect">
            <a:avLst/>
          </a:prstGeom>
          <a:noFill/>
          <a:ln>
            <a:noFill/>
          </a:ln>
        </p:spPr>
        <p:txBody>
          <a:bodyPr anchorCtr="0" anchor="t" bIns="45700" lIns="91425" spcFirstLastPara="1" rIns="91425" wrap="square" tIns="45700">
            <a:spAutoFit/>
          </a:bodyPr>
          <a:lstStyle/>
          <a:p>
            <a:pPr indent="-212598" lvl="0" marL="27432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Each router must do the following:</a:t>
            </a:r>
            <a:endParaRPr/>
          </a:p>
          <a:p>
            <a:pPr indent="-212598" lvl="0" marL="274320" marR="0" rtl="0" algn="l">
              <a:lnSpc>
                <a:spcPct val="150000"/>
              </a:lnSpc>
              <a:spcBef>
                <a:spcPts val="450"/>
              </a:spcBef>
              <a:spcAft>
                <a:spcPts val="0"/>
              </a:spcAft>
              <a:buClr>
                <a:srgbClr val="000000"/>
              </a:buClr>
              <a:buSzPts val="144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Discover its neighbors, learn their network address. </a:t>
            </a:r>
            <a:r>
              <a:rPr b="0" i="0" lang="en-US" sz="1800" u="none" cap="none" strike="noStrike">
                <a:solidFill>
                  <a:srgbClr val="0070C0"/>
                </a:solidFill>
                <a:latin typeface="Times New Roman"/>
                <a:ea typeface="Times New Roman"/>
                <a:cs typeface="Times New Roman"/>
                <a:sym typeface="Times New Roman"/>
              </a:rPr>
              <a:t>(Send HELLO packet)</a:t>
            </a:r>
            <a:endParaRPr/>
          </a:p>
          <a:p>
            <a:pPr indent="-212598" lvl="0" marL="274320" marR="0" rtl="0" algn="l">
              <a:lnSpc>
                <a:spcPct val="150000"/>
              </a:lnSpc>
              <a:spcBef>
                <a:spcPts val="450"/>
              </a:spcBef>
              <a:spcAft>
                <a:spcPts val="0"/>
              </a:spcAft>
              <a:buClr>
                <a:srgbClr val="000000"/>
              </a:buClr>
              <a:buSzPts val="144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Measure the delay or cost to each of its neighbors. </a:t>
            </a:r>
            <a:r>
              <a:rPr b="0" i="0" lang="en-US" sz="1800" u="none" cap="none" strike="noStrike">
                <a:solidFill>
                  <a:srgbClr val="0070C0"/>
                </a:solidFill>
                <a:latin typeface="Times New Roman"/>
                <a:ea typeface="Times New Roman"/>
                <a:cs typeface="Times New Roman"/>
                <a:sym typeface="Times New Roman"/>
              </a:rPr>
              <a:t>(Send ECHO packet)</a:t>
            </a:r>
            <a:endParaRPr/>
          </a:p>
          <a:p>
            <a:pPr indent="-212598" lvl="0" marL="274320" marR="0" rtl="0" algn="l">
              <a:lnSpc>
                <a:spcPct val="150000"/>
              </a:lnSpc>
              <a:spcBef>
                <a:spcPts val="450"/>
              </a:spcBef>
              <a:spcAft>
                <a:spcPts val="0"/>
              </a:spcAft>
              <a:buClr>
                <a:srgbClr val="000000"/>
              </a:buClr>
              <a:buSzPts val="144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Construct a packet telling all it has just learned. </a:t>
            </a:r>
            <a:r>
              <a:rPr b="0" i="0" lang="en-US" sz="1800" u="none" cap="none" strike="noStrike">
                <a:solidFill>
                  <a:srgbClr val="0070C0"/>
                </a:solidFill>
                <a:latin typeface="Times New Roman"/>
                <a:ea typeface="Times New Roman"/>
                <a:cs typeface="Times New Roman"/>
                <a:sym typeface="Times New Roman"/>
              </a:rPr>
              <a:t>(ACK flag)</a:t>
            </a:r>
            <a:endParaRPr/>
          </a:p>
          <a:p>
            <a:pPr indent="-212598" lvl="0" marL="274320" marR="0" rtl="0" algn="l">
              <a:lnSpc>
                <a:spcPct val="150000"/>
              </a:lnSpc>
              <a:spcBef>
                <a:spcPts val="450"/>
              </a:spcBef>
              <a:spcAft>
                <a:spcPts val="0"/>
              </a:spcAft>
              <a:buClr>
                <a:srgbClr val="000000"/>
              </a:buClr>
              <a:buSzPts val="144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Send this packet to all other routers. </a:t>
            </a:r>
            <a:r>
              <a:rPr b="0" i="0" lang="en-US" sz="1800" u="none" cap="none" strike="noStrike">
                <a:solidFill>
                  <a:srgbClr val="0070C0"/>
                </a:solidFill>
                <a:latin typeface="Times New Roman"/>
                <a:ea typeface="Times New Roman"/>
                <a:cs typeface="Times New Roman"/>
                <a:sym typeface="Times New Roman"/>
              </a:rPr>
              <a:t>(Flooding: SEND flag)</a:t>
            </a:r>
            <a:endParaRPr/>
          </a:p>
          <a:p>
            <a:pPr indent="-212598" lvl="0" marL="274320" marR="0" rtl="0" algn="l">
              <a:lnSpc>
                <a:spcPct val="150000"/>
              </a:lnSpc>
              <a:spcBef>
                <a:spcPts val="450"/>
              </a:spcBef>
              <a:spcAft>
                <a:spcPts val="0"/>
              </a:spcAft>
              <a:buClr>
                <a:srgbClr val="000000"/>
              </a:buClr>
              <a:buSzPts val="144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Compute the shortest path to every other router. </a:t>
            </a:r>
            <a:r>
              <a:rPr b="0" i="0" lang="en-US" sz="1800" u="none" cap="none" strike="noStrike">
                <a:solidFill>
                  <a:srgbClr val="0070C0"/>
                </a:solidFill>
                <a:latin typeface="Times New Roman"/>
                <a:ea typeface="Times New Roman"/>
                <a:cs typeface="Times New Roman"/>
                <a:sym typeface="Times New Roman"/>
              </a:rPr>
              <a:t>(Dijkstra’s algorithm)</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19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descr="5-11" id="3158" name="Google Shape;3158;p192"/>
          <p:cNvPicPr preferRelativeResize="0"/>
          <p:nvPr/>
        </p:nvPicPr>
        <p:blipFill rotWithShape="1">
          <a:blip r:embed="rId3">
            <a:alphaModFix/>
          </a:blip>
          <a:srcRect b="0" l="0" r="0" t="0"/>
          <a:stretch/>
        </p:blipFill>
        <p:spPr>
          <a:xfrm>
            <a:off x="1077913" y="1478757"/>
            <a:ext cx="7131050" cy="2141935"/>
          </a:xfrm>
          <a:prstGeom prst="rect">
            <a:avLst/>
          </a:prstGeom>
          <a:noFill/>
          <a:ln>
            <a:noFill/>
          </a:ln>
        </p:spPr>
      </p:pic>
      <p:sp>
        <p:nvSpPr>
          <p:cNvPr id="3159" name="Google Shape;3159;p192"/>
          <p:cNvSpPr txBox="1"/>
          <p:nvPr/>
        </p:nvSpPr>
        <p:spPr>
          <a:xfrm>
            <a:off x="1200150" y="457200"/>
            <a:ext cx="7486650" cy="422672"/>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2100" u="none" cap="none" strike="noStrike">
                <a:solidFill>
                  <a:srgbClr val="000000"/>
                </a:solidFill>
                <a:latin typeface="Times New Roman"/>
                <a:ea typeface="Times New Roman"/>
                <a:cs typeface="Times New Roman"/>
                <a:sym typeface="Times New Roman"/>
              </a:rPr>
              <a:t>i. Learning about the Neighbours</a:t>
            </a:r>
            <a:endParaRPr b="1" i="0" sz="2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19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descr="5-13" id="3165" name="Google Shape;3165;p193"/>
          <p:cNvPicPr preferRelativeResize="0"/>
          <p:nvPr/>
        </p:nvPicPr>
        <p:blipFill rotWithShape="1">
          <a:blip r:embed="rId3">
            <a:alphaModFix/>
          </a:blip>
          <a:srcRect b="14057" l="0" r="0" t="0"/>
          <a:stretch/>
        </p:blipFill>
        <p:spPr>
          <a:xfrm>
            <a:off x="914401" y="1714500"/>
            <a:ext cx="7911614" cy="2114550"/>
          </a:xfrm>
          <a:prstGeom prst="rect">
            <a:avLst/>
          </a:prstGeom>
          <a:noFill/>
          <a:ln>
            <a:noFill/>
          </a:ln>
        </p:spPr>
      </p:pic>
      <p:sp>
        <p:nvSpPr>
          <p:cNvPr id="3166" name="Google Shape;3166;p193"/>
          <p:cNvSpPr txBox="1"/>
          <p:nvPr/>
        </p:nvSpPr>
        <p:spPr>
          <a:xfrm>
            <a:off x="1200150" y="457200"/>
            <a:ext cx="7486650" cy="422672"/>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2100" u="none" cap="none" strike="noStrike">
                <a:solidFill>
                  <a:srgbClr val="000000"/>
                </a:solidFill>
                <a:latin typeface="Times New Roman"/>
                <a:ea typeface="Times New Roman"/>
                <a:cs typeface="Times New Roman"/>
                <a:sym typeface="Times New Roman"/>
              </a:rPr>
              <a:t>iii. Building Link State Packets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19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sp>
        <p:nvSpPr>
          <p:cNvPr id="3172" name="Google Shape;3172;p194"/>
          <p:cNvSpPr txBox="1"/>
          <p:nvPr>
            <p:ph idx="4294967295" type="title"/>
          </p:nvPr>
        </p:nvSpPr>
        <p:spPr>
          <a:xfrm>
            <a:off x="1714500" y="514350"/>
            <a:ext cx="7429500" cy="3651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1050"/>
              </a:spcBef>
              <a:spcAft>
                <a:spcPts val="0"/>
              </a:spcAft>
              <a:buSzPts val="3600"/>
              <a:buNone/>
            </a:pPr>
            <a:r>
              <a:rPr b="1" lang="en-US" sz="2100">
                <a:latin typeface="Times New Roman"/>
                <a:ea typeface="Times New Roman"/>
                <a:cs typeface="Times New Roman"/>
                <a:sym typeface="Times New Roman"/>
              </a:rPr>
              <a:t>iv. Distributing the Link State Packets</a:t>
            </a:r>
            <a:endParaRPr/>
          </a:p>
        </p:txBody>
      </p:sp>
      <p:pic>
        <p:nvPicPr>
          <p:cNvPr descr="5-14" id="3173" name="Google Shape;3173;p194"/>
          <p:cNvPicPr preferRelativeResize="0"/>
          <p:nvPr/>
        </p:nvPicPr>
        <p:blipFill rotWithShape="1">
          <a:blip r:embed="rId3">
            <a:alphaModFix/>
          </a:blip>
          <a:srcRect b="0" l="0" r="0" t="0"/>
          <a:stretch/>
        </p:blipFill>
        <p:spPr>
          <a:xfrm>
            <a:off x="1967260" y="2343150"/>
            <a:ext cx="7176740" cy="2623564"/>
          </a:xfrm>
          <a:prstGeom prst="rect">
            <a:avLst/>
          </a:prstGeom>
          <a:noFill/>
          <a:ln>
            <a:noFill/>
          </a:ln>
        </p:spPr>
      </p:pic>
      <p:sp>
        <p:nvSpPr>
          <p:cNvPr id="3174" name="Google Shape;3174;p194"/>
          <p:cNvSpPr txBox="1"/>
          <p:nvPr/>
        </p:nvSpPr>
        <p:spPr>
          <a:xfrm>
            <a:off x="2628900" y="1828800"/>
            <a:ext cx="5486400" cy="285750"/>
          </a:xfrm>
          <a:prstGeom prst="rect">
            <a:avLst/>
          </a:prstGeom>
          <a:noFill/>
          <a:ln>
            <a:noFill/>
          </a:ln>
        </p:spPr>
        <p:txBody>
          <a:bodyPr anchorCtr="0" anchor="t" bIns="45700" lIns="91425" spcFirstLastPara="1" rIns="91425" wrap="square" tIns="45700">
            <a:noAutofit/>
          </a:bodyPr>
          <a:lstStyle/>
          <a:p>
            <a:pPr indent="-212598" lvl="0" marL="274320" marR="0" rtl="0" algn="ctr">
              <a:lnSpc>
                <a:spcPct val="100000"/>
              </a:lnSpc>
              <a:spcBef>
                <a:spcPts val="0"/>
              </a:spcBef>
              <a:spcAft>
                <a:spcPts val="0"/>
              </a:spcAft>
              <a:buNone/>
            </a:pPr>
            <a:r>
              <a:rPr b="0" i="0" lang="en-US" sz="1800" u="sng" cap="none" strike="noStrike">
                <a:solidFill>
                  <a:srgbClr val="000000"/>
                </a:solidFill>
                <a:latin typeface="Times New Roman"/>
                <a:ea typeface="Times New Roman"/>
                <a:cs typeface="Times New Roman"/>
                <a:sym typeface="Times New Roman"/>
              </a:rPr>
              <a:t>The packet buffer for router B</a:t>
            </a:r>
            <a:endParaRPr b="0" i="0" sz="3000" u="sng" cap="none" strike="noStrike">
              <a:solidFill>
                <a:srgbClr val="000000"/>
              </a:solidFill>
              <a:latin typeface="Calibri"/>
              <a:ea typeface="Calibri"/>
              <a:cs typeface="Calibri"/>
              <a:sym typeface="Calibri"/>
            </a:endParaRPr>
          </a:p>
        </p:txBody>
      </p:sp>
      <p:pic>
        <p:nvPicPr>
          <p:cNvPr descr="5-13" id="3175" name="Google Shape;3175;p194"/>
          <p:cNvPicPr preferRelativeResize="0"/>
          <p:nvPr/>
        </p:nvPicPr>
        <p:blipFill rotWithShape="1">
          <a:blip r:embed="rId4">
            <a:alphaModFix/>
          </a:blip>
          <a:srcRect b="21026" l="0" r="70383" t="4646"/>
          <a:stretch/>
        </p:blipFill>
        <p:spPr>
          <a:xfrm>
            <a:off x="0" y="1085850"/>
            <a:ext cx="2123480" cy="16573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19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183" name="Google Shape;3183;p19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184" name="Google Shape;3184;p19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185" name="Google Shape;3185;p195"/>
          <p:cNvSpPr txBox="1"/>
          <p:nvPr>
            <p:ph idx="4294967295" type="title"/>
          </p:nvPr>
        </p:nvSpPr>
        <p:spPr>
          <a:xfrm>
            <a:off x="982863" y="166802"/>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a:solidFill>
                  <a:srgbClr val="002060"/>
                </a:solidFill>
                <a:latin typeface="Times New Roman"/>
                <a:ea typeface="Times New Roman"/>
                <a:cs typeface="Times New Roman"/>
                <a:sym typeface="Times New Roman"/>
              </a:rPr>
              <a:t>Link State Routing Algorithm</a:t>
            </a:r>
            <a:endParaRPr b="1">
              <a:solidFill>
                <a:srgbClr val="002060"/>
              </a:solidFill>
              <a:latin typeface="Times New Roman"/>
              <a:ea typeface="Times New Roman"/>
              <a:cs typeface="Times New Roman"/>
              <a:sym typeface="Times New Roman"/>
            </a:endParaRPr>
          </a:p>
        </p:txBody>
      </p:sp>
      <p:sp>
        <p:nvSpPr>
          <p:cNvPr id="3186" name="Google Shape;3186;p195"/>
          <p:cNvSpPr txBox="1"/>
          <p:nvPr>
            <p:ph idx="4294967295" type="body"/>
          </p:nvPr>
        </p:nvSpPr>
        <p:spPr>
          <a:xfrm>
            <a:off x="516138" y="671230"/>
            <a:ext cx="8139490" cy="3957919"/>
          </a:xfrm>
          <a:prstGeom prst="rect">
            <a:avLst/>
          </a:prstGeom>
          <a:noFill/>
          <a:ln>
            <a:noFill/>
          </a:ln>
        </p:spPr>
        <p:txBody>
          <a:bodyPr anchorCtr="0" anchor="t" bIns="34275" lIns="0" spcFirstLastPara="1" rIns="0" wrap="square" tIns="34275">
            <a:noAutofit/>
          </a:bodyPr>
          <a:lstStyle/>
          <a:p>
            <a:pPr indent="-323850" lvl="0" marL="457200" rtl="0" algn="just">
              <a:lnSpc>
                <a:spcPct val="90000"/>
              </a:lnSpc>
              <a:spcBef>
                <a:spcPts val="900"/>
              </a:spcBef>
              <a:spcAft>
                <a:spcPts val="0"/>
              </a:spcAft>
              <a:buSzPts val="1500"/>
              <a:buChar char=" "/>
            </a:pPr>
            <a:r>
              <a:rPr b="1" lang="en-US" sz="2000">
                <a:solidFill>
                  <a:srgbClr val="C00000"/>
                </a:solidFill>
                <a:latin typeface="Times New Roman"/>
                <a:ea typeface="Times New Roman"/>
                <a:cs typeface="Times New Roman"/>
                <a:sym typeface="Times New Roman"/>
              </a:rPr>
              <a:t>Distance vector routing </a:t>
            </a:r>
            <a:r>
              <a:rPr lang="en-US" sz="2000">
                <a:solidFill>
                  <a:schemeClr val="dk1"/>
                </a:solidFill>
                <a:latin typeface="Times New Roman"/>
                <a:ea typeface="Times New Roman"/>
                <a:cs typeface="Times New Roman"/>
                <a:sym typeface="Times New Roman"/>
              </a:rPr>
              <a:t>was used in the ARPANET until 1979, when it was replaced by link state routing. The primary problem that caused its demise was that </a:t>
            </a:r>
            <a:r>
              <a:rPr b="1" lang="en-US" sz="2000">
                <a:solidFill>
                  <a:srgbClr val="C00000"/>
                </a:solidFill>
                <a:latin typeface="Times New Roman"/>
                <a:ea typeface="Times New Roman"/>
                <a:cs typeface="Times New Roman"/>
                <a:sym typeface="Times New Roman"/>
              </a:rPr>
              <a:t>the algorithm often </a:t>
            </a:r>
            <a:r>
              <a:rPr b="1" lang="en-US" sz="2000">
                <a:solidFill>
                  <a:srgbClr val="002060"/>
                </a:solidFill>
                <a:latin typeface="Times New Roman"/>
                <a:ea typeface="Times New Roman"/>
                <a:cs typeface="Times New Roman"/>
                <a:sym typeface="Times New Roman"/>
              </a:rPr>
              <a:t>took too long </a:t>
            </a:r>
            <a:r>
              <a:rPr b="1" lang="en-US" sz="2000">
                <a:solidFill>
                  <a:srgbClr val="C00000"/>
                </a:solidFill>
                <a:latin typeface="Times New Roman"/>
                <a:ea typeface="Times New Roman"/>
                <a:cs typeface="Times New Roman"/>
                <a:sym typeface="Times New Roman"/>
              </a:rPr>
              <a:t>to converge after the network topology changed </a:t>
            </a:r>
            <a:r>
              <a:rPr lang="en-US" sz="2000">
                <a:solidFill>
                  <a:schemeClr val="dk1"/>
                </a:solidFill>
                <a:latin typeface="Times New Roman"/>
                <a:ea typeface="Times New Roman"/>
                <a:cs typeface="Times New Roman"/>
                <a:sym typeface="Times New Roman"/>
              </a:rPr>
              <a:t>(due to the count-to-infinity problem). Consequently, it was replaced by an entirely new algorithm, now called </a:t>
            </a:r>
            <a:r>
              <a:rPr b="1" lang="en-US" sz="2400">
                <a:solidFill>
                  <a:srgbClr val="00B050"/>
                </a:solidFill>
                <a:latin typeface="Times New Roman"/>
                <a:ea typeface="Times New Roman"/>
                <a:cs typeface="Times New Roman"/>
                <a:sym typeface="Times New Roman"/>
              </a:rPr>
              <a:t>Link (Edge) </a:t>
            </a:r>
            <a:r>
              <a:rPr b="1" lang="en-US" sz="2400">
                <a:solidFill>
                  <a:srgbClr val="0070C0"/>
                </a:solidFill>
                <a:latin typeface="Times New Roman"/>
                <a:ea typeface="Times New Roman"/>
                <a:cs typeface="Times New Roman"/>
                <a:sym typeface="Times New Roman"/>
              </a:rPr>
              <a:t>State (UP/Down)</a:t>
            </a:r>
            <a:r>
              <a:rPr b="1" lang="en-US" sz="24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routing</a:t>
            </a:r>
            <a:r>
              <a:rPr lang="en-US" sz="20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5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Each router must do the following:</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b="1" lang="en-US" sz="1800">
                <a:solidFill>
                  <a:srgbClr val="00B050"/>
                </a:solidFill>
                <a:latin typeface="Times New Roman"/>
                <a:ea typeface="Times New Roman"/>
                <a:cs typeface="Times New Roman"/>
                <a:sym typeface="Times New Roman"/>
              </a:rPr>
              <a:t>Discover its neighbors, learn their network address.</a:t>
            </a:r>
            <a:endParaRPr b="1" sz="1800">
              <a:solidFill>
                <a:srgbClr val="00B050"/>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Measure the delay or cost to each of its neighbors.</a:t>
            </a:r>
            <a:endParaRPr b="1"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Construct a packet telling all it has just learned.</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Send this packet to all other routers.</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Compute the shortest path to every other router.</a:t>
            </a:r>
            <a:endParaRPr sz="1800">
              <a:solidFill>
                <a:schemeClr val="dk1"/>
              </a:solidFill>
              <a:latin typeface="Times New Roman"/>
              <a:ea typeface="Times New Roman"/>
              <a:cs typeface="Times New Roman"/>
              <a:sym typeface="Times New Roman"/>
            </a:endParaRPr>
          </a:p>
        </p:txBody>
      </p:sp>
      <p:pic>
        <p:nvPicPr>
          <p:cNvPr id="3187" name="Google Shape;3187;p195"/>
          <p:cNvPicPr preferRelativeResize="0"/>
          <p:nvPr/>
        </p:nvPicPr>
        <p:blipFill rotWithShape="1">
          <a:blip r:embed="rId3">
            <a:alphaModFix/>
          </a:blip>
          <a:srcRect b="0" l="0" r="0" t="0"/>
          <a:stretch/>
        </p:blipFill>
        <p:spPr>
          <a:xfrm>
            <a:off x="41822" y="47020"/>
            <a:ext cx="549324" cy="687418"/>
          </a:xfrm>
          <a:prstGeom prst="rect">
            <a:avLst/>
          </a:prstGeom>
          <a:noFill/>
          <a:ln>
            <a:noFill/>
          </a:ln>
        </p:spPr>
      </p:pic>
      <p:cxnSp>
        <p:nvCxnSpPr>
          <p:cNvPr id="3188" name="Google Shape;3188;p19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89" name="Google Shape;3189;p19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190" name="Google Shape;3190;p19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191" name="Google Shape;3191;p19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19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199" name="Google Shape;3199;p19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200" name="Google Shape;3200;p19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01" name="Google Shape;3201;p196"/>
          <p:cNvSpPr txBox="1"/>
          <p:nvPr>
            <p:ph idx="4294967295" type="title"/>
          </p:nvPr>
        </p:nvSpPr>
        <p:spPr>
          <a:xfrm>
            <a:off x="608788" y="133679"/>
            <a:ext cx="8558645"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600">
                <a:solidFill>
                  <a:srgbClr val="002060"/>
                </a:solidFill>
                <a:latin typeface="Times New Roman"/>
                <a:ea typeface="Times New Roman"/>
                <a:cs typeface="Times New Roman"/>
                <a:sym typeface="Times New Roman"/>
              </a:rPr>
              <a:t>Link State Routing Algorithm: Building Link State Packets</a:t>
            </a:r>
            <a:endParaRPr b="1" sz="2600">
              <a:solidFill>
                <a:srgbClr val="002060"/>
              </a:solidFill>
              <a:latin typeface="Times New Roman"/>
              <a:ea typeface="Times New Roman"/>
              <a:cs typeface="Times New Roman"/>
              <a:sym typeface="Times New Roman"/>
            </a:endParaRPr>
          </a:p>
        </p:txBody>
      </p:sp>
      <p:pic>
        <p:nvPicPr>
          <p:cNvPr id="3202" name="Google Shape;3202;p196"/>
          <p:cNvPicPr preferRelativeResize="0"/>
          <p:nvPr/>
        </p:nvPicPr>
        <p:blipFill rotWithShape="1">
          <a:blip r:embed="rId3">
            <a:alphaModFix/>
          </a:blip>
          <a:srcRect b="0" l="0" r="0" t="0"/>
          <a:stretch/>
        </p:blipFill>
        <p:spPr>
          <a:xfrm>
            <a:off x="41822" y="47020"/>
            <a:ext cx="549324" cy="609848"/>
          </a:xfrm>
          <a:prstGeom prst="rect">
            <a:avLst/>
          </a:prstGeom>
          <a:noFill/>
          <a:ln>
            <a:noFill/>
          </a:ln>
        </p:spPr>
      </p:pic>
      <p:sp>
        <p:nvSpPr>
          <p:cNvPr id="3203" name="Google Shape;3203;p196"/>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A subnet.  (b) The link state packets for this subnet.</a:t>
            </a:r>
            <a:endParaRPr b="0" i="0" sz="1400" u="none" cap="none" strike="noStrike">
              <a:solidFill>
                <a:srgbClr val="000000"/>
              </a:solidFill>
              <a:latin typeface="Times New Roman"/>
              <a:ea typeface="Times New Roman"/>
              <a:cs typeface="Times New Roman"/>
              <a:sym typeface="Times New Roman"/>
            </a:endParaRPr>
          </a:p>
        </p:txBody>
      </p:sp>
      <p:pic>
        <p:nvPicPr>
          <p:cNvPr id="3204" name="Google Shape;3204;p196"/>
          <p:cNvPicPr preferRelativeResize="0"/>
          <p:nvPr/>
        </p:nvPicPr>
        <p:blipFill rotWithShape="1">
          <a:blip r:embed="rId4">
            <a:alphaModFix/>
          </a:blip>
          <a:srcRect b="0" l="0" r="0" t="0"/>
          <a:stretch/>
        </p:blipFill>
        <p:spPr>
          <a:xfrm>
            <a:off x="706582" y="1018083"/>
            <a:ext cx="3106882" cy="3292192"/>
          </a:xfrm>
          <a:prstGeom prst="rect">
            <a:avLst/>
          </a:prstGeom>
          <a:noFill/>
          <a:ln>
            <a:noFill/>
          </a:ln>
        </p:spPr>
      </p:pic>
      <p:pic>
        <p:nvPicPr>
          <p:cNvPr id="3205" name="Google Shape;3205;p196"/>
          <p:cNvPicPr preferRelativeResize="0"/>
          <p:nvPr/>
        </p:nvPicPr>
        <p:blipFill rotWithShape="1">
          <a:blip r:embed="rId5">
            <a:alphaModFix/>
          </a:blip>
          <a:srcRect b="0" l="0" r="0" t="0"/>
          <a:stretch/>
        </p:blipFill>
        <p:spPr>
          <a:xfrm>
            <a:off x="4398385" y="1132395"/>
            <a:ext cx="3152775" cy="304800"/>
          </a:xfrm>
          <a:prstGeom prst="rect">
            <a:avLst/>
          </a:prstGeom>
          <a:noFill/>
          <a:ln>
            <a:noFill/>
          </a:ln>
        </p:spPr>
      </p:pic>
      <p:pic>
        <p:nvPicPr>
          <p:cNvPr id="3206" name="Google Shape;3206;p196"/>
          <p:cNvPicPr preferRelativeResize="0"/>
          <p:nvPr/>
        </p:nvPicPr>
        <p:blipFill rotWithShape="1">
          <a:blip r:embed="rId6">
            <a:alphaModFix/>
          </a:blip>
          <a:srcRect b="0" l="0" r="0" t="0"/>
          <a:stretch/>
        </p:blipFill>
        <p:spPr>
          <a:xfrm>
            <a:off x="4200525" y="1619250"/>
            <a:ext cx="742950" cy="1905000"/>
          </a:xfrm>
          <a:prstGeom prst="rect">
            <a:avLst/>
          </a:prstGeom>
          <a:noFill/>
          <a:ln>
            <a:noFill/>
          </a:ln>
        </p:spPr>
      </p:pic>
      <p:pic>
        <p:nvPicPr>
          <p:cNvPr id="3207" name="Google Shape;3207;p196"/>
          <p:cNvPicPr preferRelativeResize="0"/>
          <p:nvPr/>
        </p:nvPicPr>
        <p:blipFill rotWithShape="1">
          <a:blip r:embed="rId7">
            <a:alphaModFix/>
          </a:blip>
          <a:srcRect b="0" l="0" r="0" t="0"/>
          <a:stretch/>
        </p:blipFill>
        <p:spPr>
          <a:xfrm>
            <a:off x="4984604" y="1657350"/>
            <a:ext cx="733425" cy="2257425"/>
          </a:xfrm>
          <a:prstGeom prst="rect">
            <a:avLst/>
          </a:prstGeom>
          <a:noFill/>
          <a:ln>
            <a:noFill/>
          </a:ln>
        </p:spPr>
      </p:pic>
      <p:pic>
        <p:nvPicPr>
          <p:cNvPr id="3208" name="Google Shape;3208;p196"/>
          <p:cNvPicPr preferRelativeResize="0"/>
          <p:nvPr/>
        </p:nvPicPr>
        <p:blipFill rotWithShape="1">
          <a:blip r:embed="rId8">
            <a:alphaModFix/>
          </a:blip>
          <a:srcRect b="0" l="0" r="0" t="0"/>
          <a:stretch/>
        </p:blipFill>
        <p:spPr>
          <a:xfrm>
            <a:off x="5759160" y="1687002"/>
            <a:ext cx="742950" cy="2266950"/>
          </a:xfrm>
          <a:prstGeom prst="rect">
            <a:avLst/>
          </a:prstGeom>
          <a:noFill/>
          <a:ln>
            <a:noFill/>
          </a:ln>
        </p:spPr>
      </p:pic>
      <p:pic>
        <p:nvPicPr>
          <p:cNvPr id="3209" name="Google Shape;3209;p196"/>
          <p:cNvPicPr preferRelativeResize="0"/>
          <p:nvPr/>
        </p:nvPicPr>
        <p:blipFill rotWithShape="1">
          <a:blip r:embed="rId9">
            <a:alphaModFix/>
          </a:blip>
          <a:srcRect b="0" l="0" r="0" t="0"/>
          <a:stretch/>
        </p:blipFill>
        <p:spPr>
          <a:xfrm>
            <a:off x="6564022" y="1657350"/>
            <a:ext cx="685800" cy="1866900"/>
          </a:xfrm>
          <a:prstGeom prst="rect">
            <a:avLst/>
          </a:prstGeom>
          <a:noFill/>
          <a:ln>
            <a:noFill/>
          </a:ln>
        </p:spPr>
      </p:pic>
      <p:pic>
        <p:nvPicPr>
          <p:cNvPr id="3210" name="Google Shape;3210;p196"/>
          <p:cNvPicPr preferRelativeResize="0"/>
          <p:nvPr/>
        </p:nvPicPr>
        <p:blipFill rotWithShape="1">
          <a:blip r:embed="rId10">
            <a:alphaModFix/>
          </a:blip>
          <a:srcRect b="0" l="0" r="0" t="0"/>
          <a:stretch/>
        </p:blipFill>
        <p:spPr>
          <a:xfrm>
            <a:off x="7348103" y="1619250"/>
            <a:ext cx="781050" cy="2257425"/>
          </a:xfrm>
          <a:prstGeom prst="rect">
            <a:avLst/>
          </a:prstGeom>
          <a:noFill/>
          <a:ln>
            <a:noFill/>
          </a:ln>
        </p:spPr>
      </p:pic>
      <p:pic>
        <p:nvPicPr>
          <p:cNvPr id="3211" name="Google Shape;3211;p196"/>
          <p:cNvPicPr preferRelativeResize="0"/>
          <p:nvPr/>
        </p:nvPicPr>
        <p:blipFill rotWithShape="1">
          <a:blip r:embed="rId11">
            <a:alphaModFix/>
          </a:blip>
          <a:srcRect b="0" l="0" r="0" t="0"/>
          <a:stretch/>
        </p:blipFill>
        <p:spPr>
          <a:xfrm>
            <a:off x="8217687" y="1619250"/>
            <a:ext cx="723900" cy="2209800"/>
          </a:xfrm>
          <a:prstGeom prst="rect">
            <a:avLst/>
          </a:prstGeom>
          <a:noFill/>
          <a:ln>
            <a:noFill/>
          </a:ln>
        </p:spPr>
      </p:pic>
      <p:cxnSp>
        <p:nvCxnSpPr>
          <p:cNvPr id="3212" name="Google Shape;3212;p19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213" name="Google Shape;3213;p19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14" name="Google Shape;3214;p19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15" name="Google Shape;3215;p19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19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223" name="Google Shape;3223;p19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224" name="Google Shape;3224;p19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25" name="Google Shape;3225;p197"/>
          <p:cNvSpPr txBox="1"/>
          <p:nvPr>
            <p:ph idx="4294967295" type="title"/>
          </p:nvPr>
        </p:nvSpPr>
        <p:spPr>
          <a:xfrm>
            <a:off x="708420" y="39417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Link State Routing Algorithm: Learning about the Neighbors</a:t>
            </a:r>
            <a:endParaRPr b="1" sz="3200">
              <a:solidFill>
                <a:srgbClr val="002060"/>
              </a:solidFill>
              <a:latin typeface="Times New Roman"/>
              <a:ea typeface="Times New Roman"/>
              <a:cs typeface="Times New Roman"/>
              <a:sym typeface="Times New Roman"/>
            </a:endParaRPr>
          </a:p>
        </p:txBody>
      </p:sp>
      <p:pic>
        <p:nvPicPr>
          <p:cNvPr id="3226" name="Google Shape;3226;p197"/>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pic>
        <p:nvPicPr>
          <p:cNvPr descr="5-11" id="3227" name="Google Shape;3227;p197"/>
          <p:cNvPicPr preferRelativeResize="0"/>
          <p:nvPr/>
        </p:nvPicPr>
        <p:blipFill rotWithShape="1">
          <a:blip r:embed="rId4">
            <a:alphaModFix/>
          </a:blip>
          <a:srcRect b="0" l="0" r="0" t="0"/>
          <a:stretch/>
        </p:blipFill>
        <p:spPr>
          <a:xfrm>
            <a:off x="495150" y="1404124"/>
            <a:ext cx="8153701" cy="2906151"/>
          </a:xfrm>
          <a:prstGeom prst="rect">
            <a:avLst/>
          </a:prstGeom>
          <a:noFill/>
          <a:ln>
            <a:noFill/>
          </a:ln>
        </p:spPr>
      </p:pic>
      <p:sp>
        <p:nvSpPr>
          <p:cNvPr id="3228" name="Google Shape;3228;p197"/>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Nine routers and a LAN. (b) A graph model of (a).</a:t>
            </a:r>
            <a:endParaRPr b="0" i="0" sz="1400" u="none" cap="none" strike="noStrike">
              <a:solidFill>
                <a:srgbClr val="000000"/>
              </a:solidFill>
              <a:latin typeface="Times New Roman"/>
              <a:ea typeface="Times New Roman"/>
              <a:cs typeface="Times New Roman"/>
              <a:sym typeface="Times New Roman"/>
            </a:endParaRPr>
          </a:p>
        </p:txBody>
      </p:sp>
      <p:cxnSp>
        <p:nvCxnSpPr>
          <p:cNvPr id="3229" name="Google Shape;3229;p197"/>
          <p:cNvCxnSpPr/>
          <p:nvPr/>
        </p:nvCxnSpPr>
        <p:spPr>
          <a:xfrm flipH="1" rot="10800000">
            <a:off x="41729" y="900593"/>
            <a:ext cx="9144000" cy="20782"/>
          </a:xfrm>
          <a:prstGeom prst="straightConnector1">
            <a:avLst/>
          </a:prstGeom>
          <a:noFill/>
          <a:ln cap="flat" cmpd="sng" w="9525">
            <a:solidFill>
              <a:srgbClr val="00B050"/>
            </a:solidFill>
            <a:prstDash val="solid"/>
            <a:round/>
            <a:headEnd len="sm" w="sm" type="none"/>
            <a:tailEnd len="sm" w="sm" type="none"/>
          </a:ln>
        </p:spPr>
      </p:cxnSp>
      <p:sp>
        <p:nvSpPr>
          <p:cNvPr id="3230" name="Google Shape;3230;p19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31" name="Google Shape;3231;p19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32" name="Google Shape;3232;p19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19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240" name="Google Shape;3240;p19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241" name="Google Shape;3241;p19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42" name="Google Shape;3242;p198"/>
          <p:cNvSpPr txBox="1"/>
          <p:nvPr>
            <p:ph idx="4294967295" type="title"/>
          </p:nvPr>
        </p:nvSpPr>
        <p:spPr>
          <a:xfrm>
            <a:off x="711487" y="467411"/>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Link State Routing Algorithm: Measuring Line Cost</a:t>
            </a:r>
            <a:endParaRPr b="1" sz="3200">
              <a:solidFill>
                <a:srgbClr val="002060"/>
              </a:solidFill>
              <a:latin typeface="Times New Roman"/>
              <a:ea typeface="Times New Roman"/>
              <a:cs typeface="Times New Roman"/>
              <a:sym typeface="Times New Roman"/>
            </a:endParaRPr>
          </a:p>
        </p:txBody>
      </p:sp>
      <p:pic>
        <p:nvPicPr>
          <p:cNvPr id="3243" name="Google Shape;3243;p198"/>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sp>
        <p:nvSpPr>
          <p:cNvPr id="3244" name="Google Shape;3244;p198"/>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subnet in which the East and West parts are connected by two lines.</a:t>
            </a:r>
            <a:endParaRPr b="0" i="0" sz="1400" u="none" cap="none" strike="noStrike">
              <a:solidFill>
                <a:srgbClr val="000000"/>
              </a:solidFill>
              <a:latin typeface="Times New Roman"/>
              <a:ea typeface="Times New Roman"/>
              <a:cs typeface="Times New Roman"/>
              <a:sym typeface="Times New Roman"/>
            </a:endParaRPr>
          </a:p>
        </p:txBody>
      </p:sp>
      <p:pic>
        <p:nvPicPr>
          <p:cNvPr descr="5-12" id="3245" name="Google Shape;3245;p198"/>
          <p:cNvPicPr preferRelativeResize="0"/>
          <p:nvPr/>
        </p:nvPicPr>
        <p:blipFill rotWithShape="1">
          <a:blip r:embed="rId4">
            <a:alphaModFix/>
          </a:blip>
          <a:srcRect b="0" l="0" r="0" t="0"/>
          <a:stretch/>
        </p:blipFill>
        <p:spPr>
          <a:xfrm>
            <a:off x="977349" y="1084588"/>
            <a:ext cx="7299300" cy="3213419"/>
          </a:xfrm>
          <a:prstGeom prst="rect">
            <a:avLst/>
          </a:prstGeom>
          <a:noFill/>
          <a:ln>
            <a:noFill/>
          </a:ln>
        </p:spPr>
      </p:pic>
      <p:cxnSp>
        <p:nvCxnSpPr>
          <p:cNvPr id="3246" name="Google Shape;3246;p198"/>
          <p:cNvCxnSpPr/>
          <p:nvPr/>
        </p:nvCxnSpPr>
        <p:spPr>
          <a:xfrm flipH="1" rot="10800000">
            <a:off x="-24967" y="888731"/>
            <a:ext cx="9144000" cy="20782"/>
          </a:xfrm>
          <a:prstGeom prst="straightConnector1">
            <a:avLst/>
          </a:prstGeom>
          <a:noFill/>
          <a:ln cap="flat" cmpd="sng" w="9525">
            <a:solidFill>
              <a:srgbClr val="00B050"/>
            </a:solidFill>
            <a:prstDash val="solid"/>
            <a:round/>
            <a:headEnd len="sm" w="sm" type="none"/>
            <a:tailEnd len="sm" w="sm" type="none"/>
          </a:ln>
        </p:spPr>
      </p:cxnSp>
      <p:sp>
        <p:nvSpPr>
          <p:cNvPr id="3247" name="Google Shape;3247;p19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48" name="Google Shape;3248;p19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49" name="Google Shape;3249;p19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19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sp>
        <p:nvSpPr>
          <p:cNvPr id="3255" name="Google Shape;3255;p199"/>
          <p:cNvSpPr txBox="1"/>
          <p:nvPr>
            <p:ph idx="4294967295" type="title"/>
          </p:nvPr>
        </p:nvSpPr>
        <p:spPr>
          <a:xfrm>
            <a:off x="1428750" y="-190041"/>
            <a:ext cx="742950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latin typeface="Times New Roman"/>
                <a:ea typeface="Times New Roman"/>
                <a:cs typeface="Times New Roman"/>
                <a:sym typeface="Times New Roman"/>
              </a:rPr>
              <a:t>Comparison</a:t>
            </a:r>
            <a:endParaRPr b="1" sz="2700">
              <a:latin typeface="Times New Roman"/>
              <a:ea typeface="Times New Roman"/>
              <a:cs typeface="Times New Roman"/>
              <a:sym typeface="Times New Roman"/>
            </a:endParaRPr>
          </a:p>
        </p:txBody>
      </p:sp>
      <p:graphicFrame>
        <p:nvGraphicFramePr>
          <p:cNvPr id="3256" name="Google Shape;3256;p199"/>
          <p:cNvGraphicFramePr/>
          <p:nvPr/>
        </p:nvGraphicFramePr>
        <p:xfrm>
          <a:off x="458390" y="610059"/>
          <a:ext cx="3000000" cy="3000000"/>
        </p:xfrm>
        <a:graphic>
          <a:graphicData uri="http://schemas.openxmlformats.org/drawingml/2006/table">
            <a:tbl>
              <a:tblPr bandRow="1" firstRow="1">
                <a:noFill/>
                <a:tableStyleId>{78282ACB-FD60-49D6-AB09-F6B26F37B2F0}</a:tableStyleId>
              </a:tblPr>
              <a:tblGrid>
                <a:gridCol w="4003450"/>
                <a:gridCol w="4226150"/>
              </a:tblGrid>
              <a:tr h="388625">
                <a:tc>
                  <a:txBody>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Distance-vector routing </a:t>
                      </a:r>
                      <a:endParaRPr b="1" sz="2400" u="none" cap="none" strike="noStrike">
                        <a:solidFill>
                          <a:srgbClr val="FF0000"/>
                        </a:solidFill>
                        <a:latin typeface="Times New Roman"/>
                        <a:ea typeface="Times New Roman"/>
                        <a:cs typeface="Times New Roman"/>
                        <a:sym typeface="Times New Roman"/>
                      </a:endParaRPr>
                    </a:p>
                  </a:txBody>
                  <a:tcPr marT="34300" marB="34300" marR="68575" marL="68575"/>
                </a:tc>
                <a:tc>
                  <a:txBody>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Link-state</a:t>
                      </a:r>
                      <a:endParaRPr b="1" sz="2400" u="none" cap="none" strike="noStrike">
                        <a:solidFill>
                          <a:srgbClr val="FF0000"/>
                        </a:solidFill>
                        <a:latin typeface="Times New Roman"/>
                        <a:ea typeface="Times New Roman"/>
                        <a:cs typeface="Times New Roman"/>
                        <a:sym typeface="Times New Roman"/>
                      </a:endParaRPr>
                    </a:p>
                  </a:txBody>
                  <a:tcPr marT="34300" marB="34300" marR="68575" marL="68575"/>
                </a:tc>
              </a:tr>
              <a:tr h="57150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uses </a:t>
                      </a:r>
                      <a:r>
                        <a:rPr b="1" i="0" lang="en-US" sz="1800" u="none" cap="none" strike="noStrike">
                          <a:solidFill>
                            <a:srgbClr val="C00000"/>
                          </a:solidFill>
                          <a:latin typeface="Times New Roman"/>
                          <a:ea typeface="Times New Roman"/>
                          <a:cs typeface="Times New Roman"/>
                          <a:sym typeface="Times New Roman"/>
                        </a:rPr>
                        <a:t>Bellman Ford algorithm</a:t>
                      </a:r>
                      <a:r>
                        <a:rPr b="0" i="0" lang="en-US" sz="1800" u="none" cap="none" strike="noStrike">
                          <a:solidFill>
                            <a:srgbClr val="C00000"/>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for calculating the shortest cost path.</a:t>
                      </a:r>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uses </a:t>
                      </a:r>
                      <a:r>
                        <a:rPr b="1" i="0" lang="en-US" sz="1800" u="none" cap="none" strike="noStrike">
                          <a:solidFill>
                            <a:srgbClr val="C00000"/>
                          </a:solidFill>
                          <a:latin typeface="Times New Roman"/>
                          <a:ea typeface="Times New Roman"/>
                          <a:cs typeface="Times New Roman"/>
                          <a:sym typeface="Times New Roman"/>
                        </a:rPr>
                        <a:t>dijkstras algorithm </a:t>
                      </a:r>
                      <a:r>
                        <a:rPr b="0" i="0" lang="en-US" sz="1800" u="none" cap="none" strike="noStrike">
                          <a:solidFill>
                            <a:schemeClr val="dk1"/>
                          </a:solidFill>
                          <a:latin typeface="Times New Roman"/>
                          <a:ea typeface="Times New Roman"/>
                          <a:cs typeface="Times New Roman"/>
                          <a:sym typeface="Times New Roman"/>
                        </a:rPr>
                        <a:t>for calculating the shortest path.</a:t>
                      </a:r>
                      <a:endParaRPr/>
                    </a:p>
                  </a:txBody>
                  <a:tcPr marT="34300" marB="34300" marR="68575" marL="68575"/>
                </a:tc>
              </a:tr>
              <a:tr h="82295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Each router </a:t>
                      </a:r>
                      <a:r>
                        <a:rPr b="1" i="0" lang="en-US" sz="1800" u="none" cap="none" strike="noStrike">
                          <a:solidFill>
                            <a:schemeClr val="dk1"/>
                          </a:solidFill>
                          <a:latin typeface="Times New Roman"/>
                          <a:ea typeface="Times New Roman"/>
                          <a:cs typeface="Times New Roman"/>
                          <a:sym typeface="Times New Roman"/>
                        </a:rPr>
                        <a:t>periodically</a:t>
                      </a:r>
                      <a:r>
                        <a:rPr b="0" i="0" lang="en-US" sz="1800" u="none" cap="none" strike="noStrike">
                          <a:solidFill>
                            <a:schemeClr val="dk1"/>
                          </a:solidFill>
                          <a:latin typeface="Times New Roman"/>
                          <a:ea typeface="Times New Roman"/>
                          <a:cs typeface="Times New Roman"/>
                          <a:sym typeface="Times New Roman"/>
                        </a:rPr>
                        <a:t> sends information to each of its neighbors.</a:t>
                      </a:r>
                      <a:endParaRPr/>
                    </a:p>
                    <a:p>
                      <a:pPr indent="0" lvl="0" marL="0" marR="0" rtl="0" algn="just">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Each router building up the complete topology of the entire internetwork, thus each router contains the same information.</a:t>
                      </a:r>
                      <a:endParaRPr/>
                    </a:p>
                  </a:txBody>
                  <a:tcPr marT="34300" marB="34300" marR="68575" marL="68575"/>
                </a:tc>
              </a:tr>
              <a:tr h="571500">
                <a:tc>
                  <a:txBody>
                    <a:bodyPr/>
                    <a:lstStyle/>
                    <a:p>
                      <a:pPr indent="0" lvl="0" marL="0" marR="0" rtl="0" algn="just">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RIP</a:t>
                      </a:r>
                      <a:r>
                        <a:rPr b="0" i="0" lang="en-US" sz="1800" u="none" cap="none" strike="noStrike">
                          <a:solidFill>
                            <a:schemeClr val="dk1"/>
                          </a:solidFill>
                          <a:latin typeface="Times New Roman"/>
                          <a:ea typeface="Times New Roman"/>
                          <a:cs typeface="Times New Roman"/>
                          <a:sym typeface="Times New Roman"/>
                        </a:rPr>
                        <a:t> is an example protocol, which follows the distance vector routing.</a:t>
                      </a:r>
                      <a:endParaRPr/>
                    </a:p>
                  </a:txBody>
                  <a:tcPr marT="34300" marB="34300" marR="68575" marL="68575"/>
                </a:tc>
                <a:tc>
                  <a:txBody>
                    <a:bodyPr/>
                    <a:lstStyle/>
                    <a:p>
                      <a:pPr indent="0" lvl="0" marL="0" marR="0" rtl="0" algn="just">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OSPF</a:t>
                      </a:r>
                      <a:r>
                        <a:rPr b="0" i="0" lang="en-US" sz="1800" u="none" cap="none" strike="noStrike">
                          <a:solidFill>
                            <a:schemeClr val="dk1"/>
                          </a:solidFill>
                          <a:latin typeface="Times New Roman"/>
                          <a:ea typeface="Times New Roman"/>
                          <a:cs typeface="Times New Roman"/>
                          <a:sym typeface="Times New Roman"/>
                        </a:rPr>
                        <a:t> is </a:t>
                      </a:r>
                      <a:r>
                        <a:rPr b="0" i="0" lang="en-US" sz="1800" u="none" cap="none" strike="noStrike">
                          <a:solidFill>
                            <a:schemeClr val="dk1"/>
                          </a:solidFill>
                          <a:latin typeface="Times New Roman"/>
                          <a:ea typeface="Times New Roman"/>
                          <a:cs typeface="Times New Roman"/>
                          <a:sym typeface="Times New Roman"/>
                        </a:rPr>
                        <a:t>the examples for link state.</a:t>
                      </a:r>
                      <a:endParaRPr sz="1800" u="none" cap="none" strike="noStrike">
                        <a:latin typeface="Times New Roman"/>
                        <a:ea typeface="Times New Roman"/>
                        <a:cs typeface="Times New Roman"/>
                        <a:sym typeface="Times New Roman"/>
                      </a:endParaRPr>
                    </a:p>
                  </a:txBody>
                  <a:tcPr marT="34300" marB="34300" marR="68575" marL="68575"/>
                </a:tc>
              </a:tr>
              <a:tr h="57150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needs less CPU utilization and less memory space compare than Link state.</a:t>
                      </a:r>
                      <a:endParaRPr sz="18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needs more CPU utilization and more memory space compare than Distance vector.</a:t>
                      </a:r>
                      <a:endParaRPr sz="1800" u="none" cap="none" strike="noStrike">
                        <a:latin typeface="Times New Roman"/>
                        <a:ea typeface="Times New Roman"/>
                        <a:cs typeface="Times New Roman"/>
                        <a:sym typeface="Times New Roman"/>
                      </a:endParaRPr>
                    </a:p>
                  </a:txBody>
                  <a:tcPr marT="34300" marB="34300" marR="68575" marL="68575"/>
                </a:tc>
              </a:tr>
              <a:tr h="320050">
                <a:tc>
                  <a:txBody>
                    <a:bodyPr/>
                    <a:lstStyle/>
                    <a:p>
                      <a:pPr indent="0" lvl="0" marL="0" marR="0" rtl="0" algn="l">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Doesn’t</a:t>
                      </a:r>
                      <a:r>
                        <a:rPr lang="en-US" sz="1800" u="none" cap="none" strike="noStrike">
                          <a:latin typeface="Times New Roman"/>
                          <a:ea typeface="Times New Roman"/>
                          <a:cs typeface="Times New Roman"/>
                          <a:sym typeface="Times New Roman"/>
                        </a:rPr>
                        <a:t> know the </a:t>
                      </a:r>
                      <a:r>
                        <a:rPr b="1" lang="en-US" sz="1800" u="none" cap="none" strike="noStrike">
                          <a:solidFill>
                            <a:srgbClr val="C00000"/>
                          </a:solidFill>
                          <a:latin typeface="Times New Roman"/>
                          <a:ea typeface="Times New Roman"/>
                          <a:cs typeface="Times New Roman"/>
                          <a:sym typeface="Times New Roman"/>
                        </a:rPr>
                        <a:t>network topology</a:t>
                      </a:r>
                      <a:endParaRPr/>
                    </a:p>
                  </a:txBody>
                  <a:tcPr marT="34300" marB="34300" marR="68575" marL="68575"/>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Know the entire network topology</a:t>
                      </a:r>
                      <a:endParaRPr/>
                    </a:p>
                  </a:txBody>
                  <a:tcPr marT="34300" marB="34300" marR="68575" marL="68575"/>
                </a:tc>
              </a:tr>
              <a:tr h="3200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Simple to configure.</a:t>
                      </a:r>
                      <a:endParaRPr sz="18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Can</a:t>
                      </a:r>
                      <a:r>
                        <a:rPr lang="en-US" sz="1800" u="none" cap="none" strike="noStrike">
                          <a:latin typeface="Times New Roman"/>
                          <a:ea typeface="Times New Roman"/>
                          <a:cs typeface="Times New Roman"/>
                          <a:sym typeface="Times New Roman"/>
                        </a:rPr>
                        <a:t> be harder to configure</a:t>
                      </a:r>
                      <a:endParaRPr sz="1800" u="none" cap="none" strike="noStrike">
                        <a:latin typeface="Times New Roman"/>
                        <a:ea typeface="Times New Roman"/>
                        <a:cs typeface="Times New Roman"/>
                        <a:sym typeface="Times New Roman"/>
                      </a:endParaRPr>
                    </a:p>
                  </a:txBody>
                  <a:tcPr marT="34300" marB="34300" marR="68575" marL="6857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b="0" l="0" r="0" t="0"/>
          <a:stretch/>
        </p:blipFill>
        <p:spPr>
          <a:xfrm>
            <a:off x="96906" y="47020"/>
            <a:ext cx="558254" cy="601370"/>
          </a:xfrm>
          <a:prstGeom prst="rect">
            <a:avLst/>
          </a:prstGeom>
          <a:noFill/>
          <a:ln>
            <a:noFill/>
          </a:ln>
        </p:spPr>
      </p:pic>
      <p:sp>
        <p:nvSpPr>
          <p:cNvPr id="107" name="Google Shape;107;p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08" name="Google Shape;108;p2"/>
          <p:cNvSpPr txBox="1"/>
          <p:nvPr>
            <p:ph idx="4294967295" type="title"/>
          </p:nvPr>
        </p:nvSpPr>
        <p:spPr>
          <a:xfrm>
            <a:off x="655159" y="117645"/>
            <a:ext cx="7629525" cy="3794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2100"/>
              <a:buFont typeface="Arial"/>
              <a:buNone/>
            </a:pPr>
            <a:r>
              <a:rPr b="1" lang="en-US">
                <a:solidFill>
                  <a:srgbClr val="C00000"/>
                </a:solidFill>
                <a:latin typeface="Times New Roman"/>
                <a:ea typeface="Times New Roman"/>
                <a:cs typeface="Times New Roman"/>
                <a:sym typeface="Times New Roman"/>
              </a:rPr>
              <a:t>	Computer Networks</a:t>
            </a:r>
            <a:endParaRPr b="1">
              <a:solidFill>
                <a:srgbClr val="C00000"/>
              </a:solidFill>
              <a:latin typeface="Times New Roman"/>
              <a:ea typeface="Times New Roman"/>
              <a:cs typeface="Times New Roman"/>
              <a:sym typeface="Times New Roman"/>
            </a:endParaRPr>
          </a:p>
        </p:txBody>
      </p:sp>
      <p:sp>
        <p:nvSpPr>
          <p:cNvPr id="109" name="Google Shape;109;p2"/>
          <p:cNvSpPr txBox="1"/>
          <p:nvPr>
            <p:ph idx="4294967295" type="body"/>
          </p:nvPr>
        </p:nvSpPr>
        <p:spPr>
          <a:xfrm>
            <a:off x="655159" y="550536"/>
            <a:ext cx="8199491" cy="4175699"/>
          </a:xfrm>
          <a:prstGeom prst="rect">
            <a:avLst/>
          </a:prstGeom>
          <a:noFill/>
          <a:ln>
            <a:noFill/>
          </a:ln>
        </p:spPr>
        <p:txBody>
          <a:bodyPr anchorCtr="0" anchor="t" bIns="34275" lIns="0" spcFirstLastPara="1" rIns="0" wrap="square" tIns="34275">
            <a:noAutofit/>
          </a:bodyPr>
          <a:lstStyle/>
          <a:p>
            <a:pPr indent="-50800" lvl="0" marL="63500" rtl="0" algn="l">
              <a:lnSpc>
                <a:spcPct val="90000"/>
              </a:lnSpc>
              <a:spcBef>
                <a:spcPts val="0"/>
              </a:spcBef>
              <a:spcAft>
                <a:spcPts val="0"/>
              </a:spcAft>
              <a:buSzPts val="200"/>
              <a:buNone/>
            </a:pPr>
            <a:r>
              <a:t/>
            </a:r>
            <a:endParaRPr b="1" sz="200">
              <a:solidFill>
                <a:schemeClr val="dk1"/>
              </a:solidFill>
              <a:latin typeface="Times New Roman"/>
              <a:ea typeface="Times New Roman"/>
              <a:cs typeface="Times New Roman"/>
              <a:sym typeface="Times New Roman"/>
            </a:endParaRPr>
          </a:p>
          <a:p>
            <a:pPr indent="0" lvl="0" marL="0" rtl="0" algn="l">
              <a:lnSpc>
                <a:spcPct val="100000"/>
              </a:lnSpc>
              <a:spcBef>
                <a:spcPts val="200"/>
              </a:spcBef>
              <a:spcAft>
                <a:spcPts val="0"/>
              </a:spcAft>
              <a:buSzPts val="1400"/>
              <a:buNone/>
            </a:pPr>
            <a:r>
              <a:rPr b="1" lang="en-US" sz="1100">
                <a:solidFill>
                  <a:srgbClr val="7030A0"/>
                </a:solidFill>
                <a:latin typeface="Times New Roman"/>
                <a:ea typeface="Times New Roman"/>
                <a:cs typeface="Times New Roman"/>
                <a:sym typeface="Times New Roman"/>
              </a:rPr>
              <a:t>Teaching Scheme				Credits: 3 + 1 = 4</a:t>
            </a:r>
            <a:endParaRPr sz="1200">
              <a:solidFill>
                <a:srgbClr val="7030A0"/>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1500"/>
              <a:buNone/>
            </a:pPr>
            <a:r>
              <a:rPr b="1" lang="en-US" sz="1200">
                <a:solidFill>
                  <a:srgbClr val="7030A0"/>
                </a:solidFill>
                <a:latin typeface="Times New Roman"/>
                <a:ea typeface="Times New Roman"/>
                <a:cs typeface="Times New Roman"/>
                <a:sym typeface="Times New Roman"/>
              </a:rPr>
              <a:t> Theory: </a:t>
            </a:r>
            <a:r>
              <a:rPr lang="en-US" sz="1200">
                <a:solidFill>
                  <a:srgbClr val="7030A0"/>
                </a:solidFill>
                <a:latin typeface="Times New Roman"/>
                <a:ea typeface="Times New Roman"/>
                <a:cs typeface="Times New Roman"/>
                <a:sym typeface="Times New Roman"/>
              </a:rPr>
              <a:t>3 Hrs / Week 				</a:t>
            </a:r>
            <a:r>
              <a:rPr b="1" lang="en-US" sz="1200">
                <a:solidFill>
                  <a:srgbClr val="7030A0"/>
                </a:solidFill>
                <a:latin typeface="Times New Roman"/>
                <a:ea typeface="Times New Roman"/>
                <a:cs typeface="Times New Roman"/>
                <a:sym typeface="Times New Roman"/>
              </a:rPr>
              <a:t>Practical: 2</a:t>
            </a:r>
            <a:r>
              <a:rPr lang="en-US" sz="1200">
                <a:solidFill>
                  <a:srgbClr val="7030A0"/>
                </a:solidFill>
                <a:latin typeface="Times New Roman"/>
                <a:ea typeface="Times New Roman"/>
                <a:cs typeface="Times New Roman"/>
                <a:sym typeface="Times New Roman"/>
              </a:rPr>
              <a:t> Hrs / Week</a:t>
            </a:r>
            <a:endParaRPr sz="1200">
              <a:solidFill>
                <a:srgbClr val="7030A0"/>
              </a:solidFill>
              <a:latin typeface="Times New Roman"/>
              <a:ea typeface="Times New Roman"/>
              <a:cs typeface="Times New Roman"/>
              <a:sym typeface="Times New Roman"/>
            </a:endParaRPr>
          </a:p>
          <a:p>
            <a:pPr indent="-63500" lvl="0" marL="63500" rtl="0" algn="l">
              <a:lnSpc>
                <a:spcPct val="100000"/>
              </a:lnSpc>
              <a:spcBef>
                <a:spcPts val="500"/>
              </a:spcBef>
              <a:spcAft>
                <a:spcPts val="0"/>
              </a:spcAft>
              <a:buClr>
                <a:schemeClr val="dk1"/>
              </a:buClr>
              <a:buSzPts val="1400"/>
              <a:buFont typeface="Times New Roman"/>
              <a:buChar char=" "/>
            </a:pPr>
            <a:r>
              <a:rPr b="1" lang="en-US" sz="1100">
                <a:solidFill>
                  <a:srgbClr val="7030A0"/>
                </a:solidFill>
                <a:latin typeface="Times New Roman"/>
                <a:ea typeface="Times New Roman"/>
                <a:cs typeface="Times New Roman"/>
                <a:sym typeface="Times New Roman"/>
              </a:rPr>
              <a:t>Course Objectives:</a:t>
            </a:r>
            <a:endParaRPr sz="1200">
              <a:solidFill>
                <a:srgbClr val="7030A0"/>
              </a:solidFill>
              <a:latin typeface="Times New Roman"/>
              <a:ea typeface="Times New Roman"/>
              <a:cs typeface="Times New Roman"/>
              <a:sym typeface="Times New Roman"/>
            </a:endParaRPr>
          </a:p>
          <a:p>
            <a:pPr indent="0" lvl="1" marL="215900" rtl="0" algn="l">
              <a:lnSpc>
                <a:spcPct val="100000"/>
              </a:lnSpc>
              <a:spcBef>
                <a:spcPts val="500"/>
              </a:spcBef>
              <a:spcAft>
                <a:spcPts val="0"/>
              </a:spcAft>
              <a:buClr>
                <a:schemeClr val="dk1"/>
              </a:buClr>
              <a:buSzPts val="1200"/>
              <a:buNone/>
            </a:pPr>
            <a:r>
              <a:rPr b="1" lang="en-US" sz="1200">
                <a:solidFill>
                  <a:schemeClr val="dk1"/>
                </a:solidFill>
                <a:latin typeface="Times New Roman"/>
                <a:ea typeface="Times New Roman"/>
                <a:cs typeface="Times New Roman"/>
                <a:sym typeface="Times New Roman"/>
              </a:rPr>
              <a:t>1. Knowledge:</a:t>
            </a:r>
            <a:endParaRPr/>
          </a:p>
          <a:p>
            <a:pPr indent="0" lvl="1" marL="215900" rtl="0" algn="l">
              <a:lnSpc>
                <a:spcPct val="100000"/>
              </a:lnSpc>
              <a:spcBef>
                <a:spcPts val="5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    i. To understand the fundamentals of networking and data communications.</a:t>
            </a:r>
            <a:endParaRPr/>
          </a:p>
          <a:p>
            <a:pPr indent="0" lvl="1" marL="215900" rtl="0" algn="l">
              <a:lnSpc>
                <a:spcPct val="100000"/>
              </a:lnSpc>
              <a:spcBef>
                <a:spcPts val="5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   ii. To understand network &amp; data link layer protocols.</a:t>
            </a:r>
            <a:endParaRPr/>
          </a:p>
          <a:p>
            <a:pPr indent="0" lvl="1" marL="215900" rtl="0" algn="l">
              <a:lnSpc>
                <a:spcPct val="100000"/>
              </a:lnSpc>
              <a:spcBef>
                <a:spcPts val="500"/>
              </a:spcBef>
              <a:spcAft>
                <a:spcPts val="0"/>
              </a:spcAft>
              <a:buClr>
                <a:schemeClr val="dk1"/>
              </a:buClr>
              <a:buSzPts val="1200"/>
              <a:buNone/>
            </a:pPr>
            <a:r>
              <a:rPr b="1" lang="en-US" sz="1200">
                <a:solidFill>
                  <a:schemeClr val="dk1"/>
                </a:solidFill>
                <a:latin typeface="Times New Roman"/>
                <a:ea typeface="Times New Roman"/>
                <a:cs typeface="Times New Roman"/>
                <a:sym typeface="Times New Roman"/>
              </a:rPr>
              <a:t>2</a:t>
            </a:r>
            <a:r>
              <a:rPr b="1" lang="en-US" sz="1200">
                <a:solidFill>
                  <a:srgbClr val="C00000"/>
                </a:solidFill>
                <a:latin typeface="Times New Roman"/>
                <a:ea typeface="Times New Roman"/>
                <a:cs typeface="Times New Roman"/>
                <a:sym typeface="Times New Roman"/>
              </a:rPr>
              <a:t>. Skills:   i. To learn network layer protocols.</a:t>
            </a:r>
            <a:endParaRPr/>
          </a:p>
          <a:p>
            <a:pPr indent="0" lvl="1" marL="215900" rtl="0" algn="l">
              <a:lnSpc>
                <a:spcPct val="100000"/>
              </a:lnSpc>
              <a:spcBef>
                <a:spcPts val="500"/>
              </a:spcBef>
              <a:spcAft>
                <a:spcPts val="0"/>
              </a:spcAft>
              <a:buClr>
                <a:schemeClr val="dk1"/>
              </a:buClr>
              <a:buSzPts val="1200"/>
              <a:buNone/>
            </a:pPr>
            <a:r>
              <a:rPr b="1" lang="en-US" sz="1200">
                <a:solidFill>
                  <a:schemeClr val="dk1"/>
                </a:solidFill>
                <a:latin typeface="Times New Roman"/>
                <a:ea typeface="Times New Roman"/>
                <a:cs typeface="Times New Roman"/>
                <a:sym typeface="Times New Roman"/>
              </a:rPr>
              <a:t>3. Attitude:</a:t>
            </a:r>
            <a:endParaRPr/>
          </a:p>
          <a:p>
            <a:pPr indent="0" lvl="1" marL="215900" rtl="0" algn="l">
              <a:lnSpc>
                <a:spcPct val="100000"/>
              </a:lnSpc>
              <a:spcBef>
                <a:spcPts val="5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    i. To explore services offered by the transport layer.</a:t>
            </a:r>
            <a:endParaRPr/>
          </a:p>
          <a:p>
            <a:pPr indent="0" lvl="1" marL="215900" rtl="0" algn="l">
              <a:lnSpc>
                <a:spcPct val="100000"/>
              </a:lnSpc>
              <a:spcBef>
                <a:spcPts val="5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    ii. To understand protocols of the application layer</a:t>
            </a:r>
            <a:endParaRPr/>
          </a:p>
          <a:p>
            <a:pPr indent="0" lvl="1" marL="215900" rtl="0" algn="l">
              <a:lnSpc>
                <a:spcPct val="100000"/>
              </a:lnSpc>
              <a:spcBef>
                <a:spcPts val="500"/>
              </a:spcBef>
              <a:spcAft>
                <a:spcPts val="0"/>
              </a:spcAft>
              <a:buClr>
                <a:schemeClr val="dk1"/>
              </a:buClr>
              <a:buSzPts val="1200"/>
              <a:buNone/>
            </a:pPr>
            <a:r>
              <a:rPr b="1" lang="en-US" sz="1200">
                <a:solidFill>
                  <a:srgbClr val="7030A0"/>
                </a:solidFill>
                <a:latin typeface="Times New Roman"/>
                <a:ea typeface="Times New Roman"/>
                <a:cs typeface="Times New Roman"/>
                <a:sym typeface="Times New Roman"/>
              </a:rPr>
              <a:t>Course Outcomes</a:t>
            </a:r>
            <a:r>
              <a:rPr b="1" lang="en-US" sz="1200">
                <a:solidFill>
                  <a:schemeClr val="dk1"/>
                </a:solidFill>
                <a:latin typeface="Times New Roman"/>
                <a:ea typeface="Times New Roman"/>
                <a:cs typeface="Times New Roman"/>
                <a:sym typeface="Times New Roman"/>
              </a:rPr>
              <a:t>:</a:t>
            </a:r>
            <a:endParaRPr b="1" sz="1200">
              <a:solidFill>
                <a:schemeClr val="dk1"/>
              </a:solidFill>
              <a:latin typeface="Times New Roman"/>
              <a:ea typeface="Times New Roman"/>
              <a:cs typeface="Times New Roman"/>
              <a:sym typeface="Times New Roman"/>
            </a:endParaRPr>
          </a:p>
          <a:p>
            <a:pPr indent="-63500" lvl="0" marL="63500" rtl="0" algn="l">
              <a:lnSpc>
                <a:spcPct val="100000"/>
              </a:lnSpc>
              <a:spcBef>
                <a:spcPts val="900"/>
              </a:spcBef>
              <a:spcAft>
                <a:spcPts val="0"/>
              </a:spcAft>
              <a:buClr>
                <a:schemeClr val="dk1"/>
              </a:buClr>
              <a:buSzPts val="1400"/>
              <a:buFont typeface="Times New Roman"/>
              <a:buChar char=" "/>
            </a:pPr>
            <a:r>
              <a:rPr b="1" lang="en-US" sz="1200">
                <a:solidFill>
                  <a:schemeClr val="dk1"/>
                </a:solidFill>
                <a:latin typeface="Times New Roman"/>
                <a:ea typeface="Times New Roman"/>
                <a:cs typeface="Times New Roman"/>
                <a:sym typeface="Times New Roman"/>
              </a:rPr>
              <a:t>On completion of course, students should be able to</a:t>
            </a:r>
            <a:endParaRPr b="1" sz="1200">
              <a:solidFill>
                <a:schemeClr val="dk1"/>
              </a:solidFill>
              <a:latin typeface="Times New Roman"/>
              <a:ea typeface="Times New Roman"/>
              <a:cs typeface="Times New Roman"/>
              <a:sym typeface="Times New Roman"/>
            </a:endParaRPr>
          </a:p>
          <a:p>
            <a:pPr indent="0" lvl="1" marL="215900" rtl="0" algn="l">
              <a:lnSpc>
                <a:spcPct val="90000"/>
              </a:lnSpc>
              <a:spcBef>
                <a:spcPts val="6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1. Identify characterizing features of transmission techniques.</a:t>
            </a:r>
            <a:endParaRPr/>
          </a:p>
          <a:p>
            <a:pPr indent="0" lvl="1" marL="215900" rtl="0" algn="l">
              <a:lnSpc>
                <a:spcPct val="90000"/>
              </a:lnSpc>
              <a:spcBef>
                <a:spcPts val="6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2. Recall and Demonstrate working of flow control &amp; error control protocols.</a:t>
            </a:r>
            <a:endParaRPr/>
          </a:p>
          <a:p>
            <a:pPr indent="0" lvl="1" marL="215900" rtl="0" algn="l">
              <a:lnSpc>
                <a:spcPct val="90000"/>
              </a:lnSpc>
              <a:spcBef>
                <a:spcPts val="6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3. Select routing protocol to Develop fully-functional simulation to simulate its working.</a:t>
            </a:r>
            <a:endParaRPr/>
          </a:p>
          <a:p>
            <a:pPr indent="0" lvl="1" marL="215900" rtl="0" algn="l">
              <a:lnSpc>
                <a:spcPct val="90000"/>
              </a:lnSpc>
              <a:spcBef>
                <a:spcPts val="6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4. Define connection oriented &amp; connectionless transport layer protocols &amp; build working  applications based on it.</a:t>
            </a:r>
            <a:endParaRPr/>
          </a:p>
          <a:p>
            <a:pPr indent="0" lvl="1" marL="215900" rtl="0" algn="l">
              <a:lnSpc>
                <a:spcPct val="90000"/>
              </a:lnSpc>
              <a:spcBef>
                <a:spcPts val="600"/>
              </a:spcBef>
              <a:spcAft>
                <a:spcPts val="0"/>
              </a:spcAft>
              <a:buClr>
                <a:schemeClr val="dk1"/>
              </a:buClr>
              <a:buSzPts val="1200"/>
              <a:buNone/>
            </a:pPr>
            <a:r>
              <a:rPr lang="en-US" sz="1200">
                <a:solidFill>
                  <a:schemeClr val="dk1"/>
                </a:solidFill>
                <a:latin typeface="Times New Roman"/>
                <a:ea typeface="Times New Roman"/>
                <a:cs typeface="Times New Roman"/>
                <a:sym typeface="Times New Roman"/>
              </a:rPr>
              <a:t>5. Choose application layer protocol and make use of it in a suitable environment.</a:t>
            </a:r>
            <a:endParaRPr sz="1200">
              <a:solidFill>
                <a:schemeClr val="dk1"/>
              </a:solidFill>
              <a:latin typeface="Times New Roman"/>
              <a:ea typeface="Times New Roman"/>
              <a:cs typeface="Times New Roman"/>
              <a:sym typeface="Times New Roman"/>
            </a:endParaRPr>
          </a:p>
        </p:txBody>
      </p:sp>
      <p:sp>
        <p:nvSpPr>
          <p:cNvPr id="110" name="Google Shape;110;p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11" name="Google Shape;111;p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12" name="Google Shape;112;p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3" name="Google Shape;113;p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4" name="Google Shape;114;p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5" name="Google Shape;115;p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0"/>
          <p:cNvSpPr/>
          <p:nvPr/>
        </p:nvSpPr>
        <p:spPr>
          <a:xfrm>
            <a:off x="822960" y="-33245"/>
            <a:ext cx="7691233"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Store-and-Forward Packet Switching</a:t>
            </a:r>
            <a:endParaRPr/>
          </a:p>
        </p:txBody>
      </p:sp>
      <p:pic>
        <p:nvPicPr>
          <p:cNvPr id="361" name="Google Shape;361;p20"/>
          <p:cNvPicPr preferRelativeResize="0"/>
          <p:nvPr/>
        </p:nvPicPr>
        <p:blipFill rotWithShape="1">
          <a:blip r:embed="rId3">
            <a:alphaModFix/>
          </a:blip>
          <a:srcRect b="0" l="0" r="0" t="0"/>
          <a:stretch/>
        </p:blipFill>
        <p:spPr>
          <a:xfrm>
            <a:off x="41822" y="47020"/>
            <a:ext cx="538608" cy="528333"/>
          </a:xfrm>
          <a:prstGeom prst="rect">
            <a:avLst/>
          </a:prstGeom>
          <a:noFill/>
          <a:ln>
            <a:noFill/>
          </a:ln>
        </p:spPr>
      </p:pic>
      <p:sp>
        <p:nvSpPr>
          <p:cNvPr id="362" name="Google Shape;362;p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63" name="Google Shape;363;p20"/>
          <p:cNvSpPr/>
          <p:nvPr/>
        </p:nvSpPr>
        <p:spPr>
          <a:xfrm>
            <a:off x="871945" y="636547"/>
            <a:ext cx="691160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70C0"/>
                </a:solidFill>
                <a:latin typeface="Times New Roman"/>
                <a:ea typeface="Times New Roman"/>
                <a:cs typeface="Times New Roman"/>
                <a:sym typeface="Times New Roman"/>
              </a:rPr>
              <a:t>Environment of network layer protocols</a:t>
            </a:r>
            <a:endParaRPr/>
          </a:p>
        </p:txBody>
      </p:sp>
      <p:pic>
        <p:nvPicPr>
          <p:cNvPr descr="5-01" id="364" name="Google Shape;364;p20"/>
          <p:cNvPicPr preferRelativeResize="0"/>
          <p:nvPr/>
        </p:nvPicPr>
        <p:blipFill rotWithShape="1">
          <a:blip r:embed="rId4">
            <a:alphaModFix/>
          </a:blip>
          <a:srcRect b="0" l="0" r="0" t="0"/>
          <a:stretch/>
        </p:blipFill>
        <p:spPr>
          <a:xfrm>
            <a:off x="1204331" y="1212184"/>
            <a:ext cx="6579219" cy="3216597"/>
          </a:xfrm>
          <a:prstGeom prst="rect">
            <a:avLst/>
          </a:prstGeom>
          <a:noFill/>
          <a:ln>
            <a:noFill/>
          </a:ln>
        </p:spPr>
      </p:pic>
      <p:sp>
        <p:nvSpPr>
          <p:cNvPr id="365" name="Google Shape;365;p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66" name="Google Shape;366;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367" name="Google Shape;367;p20"/>
          <p:cNvCxnSpPr/>
          <p:nvPr/>
        </p:nvCxnSpPr>
        <p:spPr>
          <a:xfrm flipH="1" rot="10800000">
            <a:off x="-7737" y="663319"/>
            <a:ext cx="9144000" cy="20782"/>
          </a:xfrm>
          <a:prstGeom prst="straightConnector1">
            <a:avLst/>
          </a:prstGeom>
          <a:noFill/>
          <a:ln cap="flat" cmpd="sng" w="9525">
            <a:solidFill>
              <a:srgbClr val="00B050"/>
            </a:solidFill>
            <a:prstDash val="solid"/>
            <a:round/>
            <a:headEnd len="sm" w="sm" type="none"/>
            <a:tailEnd len="sm" w="sm" type="none"/>
          </a:ln>
        </p:spPr>
      </p:cxnSp>
      <p:sp>
        <p:nvSpPr>
          <p:cNvPr id="368" name="Google Shape;368;p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9" name="Google Shape;369;p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0" name="Google Shape;370;p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20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264" name="Google Shape;3264;p20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265" name="Google Shape;3265;p20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66" name="Google Shape;3266;p200"/>
          <p:cNvSpPr txBox="1"/>
          <p:nvPr>
            <p:ph idx="4294967295" type="title"/>
          </p:nvPr>
        </p:nvSpPr>
        <p:spPr>
          <a:xfrm>
            <a:off x="990600" y="20637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Routing Information Protocol [RIP]</a:t>
            </a:r>
            <a:endParaRPr b="1" sz="3200">
              <a:solidFill>
                <a:srgbClr val="002060"/>
              </a:solidFill>
              <a:latin typeface="Times New Roman"/>
              <a:ea typeface="Times New Roman"/>
              <a:cs typeface="Times New Roman"/>
              <a:sym typeface="Times New Roman"/>
            </a:endParaRPr>
          </a:p>
        </p:txBody>
      </p:sp>
      <p:sp>
        <p:nvSpPr>
          <p:cNvPr id="3267" name="Google Shape;3267;p200"/>
          <p:cNvSpPr txBox="1"/>
          <p:nvPr>
            <p:ph idx="4294967295" type="body"/>
          </p:nvPr>
        </p:nvSpPr>
        <p:spPr>
          <a:xfrm>
            <a:off x="591145" y="630425"/>
            <a:ext cx="5300500" cy="3214688"/>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A simple </a:t>
            </a:r>
            <a:r>
              <a:rPr b="1" lang="en-US" sz="2000">
                <a:solidFill>
                  <a:schemeClr val="dk1"/>
                </a:solidFill>
                <a:latin typeface="Times New Roman"/>
                <a:ea typeface="Times New Roman"/>
                <a:cs typeface="Times New Roman"/>
                <a:sym typeface="Times New Roman"/>
              </a:rPr>
              <a:t>intra domain protocol.</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Straightforward implementation of </a:t>
            </a:r>
            <a:r>
              <a:rPr b="1" lang="en-US" sz="2000">
                <a:solidFill>
                  <a:srgbClr val="C00000"/>
                </a:solidFill>
                <a:latin typeface="Times New Roman"/>
                <a:ea typeface="Times New Roman"/>
                <a:cs typeface="Times New Roman"/>
                <a:sym typeface="Times New Roman"/>
              </a:rPr>
              <a:t>Distance Vector Routing.</a:t>
            </a:r>
            <a:endParaRPr b="1" sz="2000">
              <a:solidFill>
                <a:srgbClr val="C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Each router advertises its distance vector every </a:t>
            </a:r>
            <a:r>
              <a:rPr b="1" lang="en-US" sz="2000">
                <a:solidFill>
                  <a:srgbClr val="C00000"/>
                </a:solidFill>
                <a:latin typeface="Times New Roman"/>
                <a:ea typeface="Times New Roman"/>
                <a:cs typeface="Times New Roman"/>
                <a:sym typeface="Times New Roman"/>
              </a:rPr>
              <a:t>30 seconds </a:t>
            </a:r>
            <a:r>
              <a:rPr lang="en-US" sz="2000">
                <a:solidFill>
                  <a:schemeClr val="dk1"/>
                </a:solidFill>
                <a:latin typeface="Times New Roman"/>
                <a:ea typeface="Times New Roman"/>
                <a:cs typeface="Times New Roman"/>
                <a:sym typeface="Times New Roman"/>
              </a:rPr>
              <a:t>(or whenever its routing table changes) to all of its neighbors.</a:t>
            </a:r>
            <a:endParaRPr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RIP always uses </a:t>
            </a:r>
            <a:r>
              <a:rPr b="1" lang="en-US" sz="2000">
                <a:solidFill>
                  <a:schemeClr val="dk1"/>
                </a:solidFill>
                <a:latin typeface="Times New Roman"/>
                <a:ea typeface="Times New Roman"/>
                <a:cs typeface="Times New Roman"/>
                <a:sym typeface="Times New Roman"/>
              </a:rPr>
              <a:t>1 as link metric.</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Maximum </a:t>
            </a:r>
            <a:r>
              <a:rPr b="1" lang="en-US" sz="2000">
                <a:solidFill>
                  <a:srgbClr val="C00000"/>
                </a:solidFill>
                <a:latin typeface="Times New Roman"/>
                <a:ea typeface="Times New Roman"/>
                <a:cs typeface="Times New Roman"/>
                <a:sym typeface="Times New Roman"/>
              </a:rPr>
              <a:t>hop count is 15</a:t>
            </a:r>
            <a:r>
              <a:rPr lang="en-US" sz="2000">
                <a:solidFill>
                  <a:schemeClr val="dk1"/>
                </a:solidFill>
                <a:latin typeface="Times New Roman"/>
                <a:ea typeface="Times New Roman"/>
                <a:cs typeface="Times New Roman"/>
                <a:sym typeface="Times New Roman"/>
              </a:rPr>
              <a:t>, with “16” equal to “∞”.</a:t>
            </a:r>
            <a:endParaRPr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Routes are timeout (set to 16) after </a:t>
            </a:r>
            <a:r>
              <a:rPr b="1" lang="en-US" sz="2000">
                <a:solidFill>
                  <a:srgbClr val="C00000"/>
                </a:solidFill>
                <a:latin typeface="Times New Roman"/>
                <a:ea typeface="Times New Roman"/>
                <a:cs typeface="Times New Roman"/>
                <a:sym typeface="Times New Roman"/>
              </a:rPr>
              <a:t>3 minutes </a:t>
            </a:r>
            <a:r>
              <a:rPr lang="en-US" sz="2000">
                <a:solidFill>
                  <a:schemeClr val="dk1"/>
                </a:solidFill>
                <a:latin typeface="Times New Roman"/>
                <a:ea typeface="Times New Roman"/>
                <a:cs typeface="Times New Roman"/>
                <a:sym typeface="Times New Roman"/>
              </a:rPr>
              <a:t>if they are not updated.</a:t>
            </a:r>
            <a:endParaRPr sz="2000">
              <a:solidFill>
                <a:schemeClr val="dk1"/>
              </a:solidFill>
              <a:latin typeface="Times New Roman"/>
              <a:ea typeface="Times New Roman"/>
              <a:cs typeface="Times New Roman"/>
              <a:sym typeface="Times New Roman"/>
            </a:endParaRPr>
          </a:p>
        </p:txBody>
      </p:sp>
      <p:pic>
        <p:nvPicPr>
          <p:cNvPr id="3268" name="Google Shape;3268;p200"/>
          <p:cNvPicPr preferRelativeResize="0"/>
          <p:nvPr/>
        </p:nvPicPr>
        <p:blipFill rotWithShape="1">
          <a:blip r:embed="rId3">
            <a:alphaModFix/>
          </a:blip>
          <a:srcRect b="0" l="0" r="0" t="0"/>
          <a:stretch/>
        </p:blipFill>
        <p:spPr>
          <a:xfrm>
            <a:off x="-12946" y="9798"/>
            <a:ext cx="593375" cy="634802"/>
          </a:xfrm>
          <a:prstGeom prst="rect">
            <a:avLst/>
          </a:prstGeom>
          <a:noFill/>
          <a:ln>
            <a:noFill/>
          </a:ln>
        </p:spPr>
      </p:pic>
      <p:pic>
        <p:nvPicPr>
          <p:cNvPr id="3269" name="Google Shape;3269;p200"/>
          <p:cNvPicPr preferRelativeResize="0"/>
          <p:nvPr/>
        </p:nvPicPr>
        <p:blipFill rotWithShape="1">
          <a:blip r:embed="rId4">
            <a:alphaModFix/>
          </a:blip>
          <a:srcRect b="0" l="0" r="0" t="0"/>
          <a:stretch/>
        </p:blipFill>
        <p:spPr>
          <a:xfrm>
            <a:off x="5891645" y="836238"/>
            <a:ext cx="2973531" cy="3792912"/>
          </a:xfrm>
          <a:prstGeom prst="rect">
            <a:avLst/>
          </a:prstGeom>
          <a:noFill/>
          <a:ln>
            <a:noFill/>
          </a:ln>
        </p:spPr>
      </p:pic>
      <p:cxnSp>
        <p:nvCxnSpPr>
          <p:cNvPr id="3270" name="Google Shape;3270;p200"/>
          <p:cNvCxnSpPr/>
          <p:nvPr/>
        </p:nvCxnSpPr>
        <p:spPr>
          <a:xfrm flipH="1" rot="10800000">
            <a:off x="1190" y="714190"/>
            <a:ext cx="9144000" cy="20782"/>
          </a:xfrm>
          <a:prstGeom prst="straightConnector1">
            <a:avLst/>
          </a:prstGeom>
          <a:noFill/>
          <a:ln cap="flat" cmpd="sng" w="9525">
            <a:solidFill>
              <a:srgbClr val="00B050"/>
            </a:solidFill>
            <a:prstDash val="solid"/>
            <a:round/>
            <a:headEnd len="sm" w="sm" type="none"/>
            <a:tailEnd len="sm" w="sm" type="none"/>
          </a:ln>
        </p:spPr>
      </p:cxnSp>
      <p:sp>
        <p:nvSpPr>
          <p:cNvPr id="3271" name="Google Shape;3271;p20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72" name="Google Shape;3272;p20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73" name="Google Shape;3273;p20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20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281" name="Google Shape;3281;p20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282" name="Google Shape;3282;p20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83" name="Google Shape;3283;p201"/>
          <p:cNvSpPr txBox="1"/>
          <p:nvPr>
            <p:ph idx="4294967295" type="title"/>
          </p:nvPr>
        </p:nvSpPr>
        <p:spPr>
          <a:xfrm>
            <a:off x="787004" y="174700"/>
            <a:ext cx="1374305"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RIPv2</a:t>
            </a:r>
            <a:endParaRPr b="1" sz="3200">
              <a:solidFill>
                <a:srgbClr val="002060"/>
              </a:solidFill>
              <a:latin typeface="Times New Roman"/>
              <a:ea typeface="Times New Roman"/>
              <a:cs typeface="Times New Roman"/>
              <a:sym typeface="Times New Roman"/>
            </a:endParaRPr>
          </a:p>
        </p:txBody>
      </p:sp>
      <p:sp>
        <p:nvSpPr>
          <p:cNvPr id="3284" name="Google Shape;3284;p201"/>
          <p:cNvSpPr txBox="1"/>
          <p:nvPr>
            <p:ph idx="4294967295" type="body"/>
          </p:nvPr>
        </p:nvSpPr>
        <p:spPr>
          <a:xfrm>
            <a:off x="708420" y="644600"/>
            <a:ext cx="8096250" cy="3709547"/>
          </a:xfrm>
          <a:prstGeom prst="rect">
            <a:avLst/>
          </a:prstGeom>
          <a:noFill/>
          <a:ln>
            <a:noFill/>
          </a:ln>
        </p:spPr>
        <p:txBody>
          <a:bodyPr anchorCtr="0" anchor="t" bIns="34275" lIns="0" spcFirstLastPara="1" rIns="0" wrap="square" tIns="34275">
            <a:noAutofit/>
          </a:bodyPr>
          <a:lstStyle/>
          <a:p>
            <a:pPr indent="-457200" lvl="0" marL="571500" rtl="0" algn="l">
              <a:lnSpc>
                <a:spcPct val="115000"/>
              </a:lnSpc>
              <a:spcBef>
                <a:spcPts val="50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RIPv2 is an extends RIPv1:</a:t>
            </a:r>
            <a:endParaRPr sz="2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Subnet masks are carried in the route information.</a:t>
            </a:r>
            <a:endParaRPr sz="2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Authentication of routing messages.</a:t>
            </a:r>
            <a:endParaRPr sz="2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Route information carries next-hop address.</a:t>
            </a:r>
            <a:endParaRPr sz="2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Exploites IP multicasting.</a:t>
            </a:r>
            <a:endParaRPr sz="2800">
              <a:solidFill>
                <a:schemeClr val="dk1"/>
              </a:solidFill>
              <a:latin typeface="Times New Roman"/>
              <a:ea typeface="Times New Roman"/>
              <a:cs typeface="Times New Roman"/>
              <a:sym typeface="Times New Roman"/>
            </a:endParaRPr>
          </a:p>
          <a:p>
            <a:pPr indent="-457200" lvl="0" marL="571500" rtl="0" algn="l">
              <a:lnSpc>
                <a:spcPct val="115000"/>
              </a:lnSpc>
              <a:spcBef>
                <a:spcPts val="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Extensions of RIPv2 are carried in unused fields of RIPv1 messages.</a:t>
            </a:r>
            <a:endParaRPr sz="2800">
              <a:solidFill>
                <a:schemeClr val="dk1"/>
              </a:solidFill>
              <a:latin typeface="Times New Roman"/>
              <a:ea typeface="Times New Roman"/>
              <a:cs typeface="Times New Roman"/>
              <a:sym typeface="Times New Roman"/>
            </a:endParaRPr>
          </a:p>
        </p:txBody>
      </p:sp>
      <p:pic>
        <p:nvPicPr>
          <p:cNvPr id="3285" name="Google Shape;3285;p201"/>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cxnSp>
        <p:nvCxnSpPr>
          <p:cNvPr id="3286" name="Google Shape;3286;p20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287" name="Google Shape;3287;p20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88" name="Google Shape;3288;p20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89" name="Google Shape;3289;p20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5" name="Shape 3295"/>
        <p:cNvGrpSpPr/>
        <p:nvPr/>
      </p:nvGrpSpPr>
      <p:grpSpPr>
        <a:xfrm>
          <a:off x="0" y="0"/>
          <a:ext cx="0" cy="0"/>
          <a:chOff x="0" y="0"/>
          <a:chExt cx="0" cy="0"/>
        </a:xfrm>
      </p:grpSpPr>
      <p:sp>
        <p:nvSpPr>
          <p:cNvPr id="3296" name="Google Shape;3296;p20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297" name="Google Shape;3297;p20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298" name="Google Shape;3298;p20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299" name="Google Shape;3299;p202"/>
          <p:cNvSpPr txBox="1"/>
          <p:nvPr>
            <p:ph idx="4294967295" type="title"/>
          </p:nvPr>
        </p:nvSpPr>
        <p:spPr>
          <a:xfrm>
            <a:off x="990600" y="134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RIP Messages</a:t>
            </a:r>
            <a:endParaRPr b="1" sz="3200">
              <a:solidFill>
                <a:srgbClr val="002060"/>
              </a:solidFill>
              <a:latin typeface="Times New Roman"/>
              <a:ea typeface="Times New Roman"/>
              <a:cs typeface="Times New Roman"/>
              <a:sym typeface="Times New Roman"/>
            </a:endParaRPr>
          </a:p>
        </p:txBody>
      </p:sp>
      <p:sp>
        <p:nvSpPr>
          <p:cNvPr id="3300" name="Google Shape;3300;p202"/>
          <p:cNvSpPr txBox="1"/>
          <p:nvPr>
            <p:ph idx="4294967295" type="body"/>
          </p:nvPr>
        </p:nvSpPr>
        <p:spPr>
          <a:xfrm>
            <a:off x="612518" y="688545"/>
            <a:ext cx="8267078" cy="3214687"/>
          </a:xfrm>
          <a:prstGeom prst="rect">
            <a:avLst/>
          </a:prstGeom>
          <a:noFill/>
          <a:ln>
            <a:noFill/>
          </a:ln>
        </p:spPr>
        <p:txBody>
          <a:bodyPr anchorCtr="0" anchor="t" bIns="34275" lIns="0" spcFirstLastPara="1" rIns="0" wrap="square" tIns="34275">
            <a:noAutofit/>
          </a:bodyPr>
          <a:lstStyle/>
          <a:p>
            <a:pPr indent="0" lvl="0" marL="114300" rtl="0" algn="l">
              <a:lnSpc>
                <a:spcPct val="115000"/>
              </a:lnSpc>
              <a:spcBef>
                <a:spcPts val="500"/>
              </a:spcBef>
              <a:spcAft>
                <a:spcPts val="0"/>
              </a:spcAft>
              <a:buClr>
                <a:schemeClr val="dk1"/>
              </a:buClr>
              <a:buSzPts val="1800"/>
              <a:buNone/>
            </a:pPr>
            <a:r>
              <a:rPr lang="en-US" sz="2000">
                <a:solidFill>
                  <a:schemeClr val="dk1"/>
                </a:solidFill>
                <a:latin typeface="Times New Roman"/>
                <a:ea typeface="Times New Roman"/>
                <a:cs typeface="Times New Roman"/>
                <a:sym typeface="Times New Roman"/>
              </a:rPr>
              <a:t>This is  the operation of RIP in routed. Dedicated port for RIP is UDP (User Datagram Protocol ) port 520.</a:t>
            </a:r>
            <a:endParaRPr sz="2000">
              <a:solidFill>
                <a:schemeClr val="dk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Clr>
                <a:schemeClr val="dk1"/>
              </a:buClr>
              <a:buSzPts val="1800"/>
              <a:buNone/>
            </a:pPr>
            <a:r>
              <a:rPr lang="en-US" sz="2800">
                <a:solidFill>
                  <a:schemeClr val="dk1"/>
                </a:solidFill>
                <a:latin typeface="Times New Roman"/>
                <a:ea typeface="Times New Roman"/>
                <a:cs typeface="Times New Roman"/>
                <a:sym typeface="Times New Roman"/>
              </a:rPr>
              <a:t>     Two types of messages: </a:t>
            </a:r>
            <a:endParaRPr sz="2800">
              <a:solidFill>
                <a:schemeClr val="dk1"/>
              </a:solidFill>
              <a:latin typeface="Times New Roman"/>
              <a:ea typeface="Times New Roman"/>
              <a:cs typeface="Times New Roman"/>
              <a:sym typeface="Times New Roman"/>
            </a:endParaRPr>
          </a:p>
          <a:p>
            <a:pPr indent="0" lvl="1" marL="571500" rtl="0" algn="l">
              <a:lnSpc>
                <a:spcPct val="115000"/>
              </a:lnSpc>
              <a:spcBef>
                <a:spcPts val="0"/>
              </a:spcBef>
              <a:spcAft>
                <a:spcPts val="0"/>
              </a:spcAft>
              <a:buClr>
                <a:schemeClr val="dk1"/>
              </a:buClr>
              <a:buSzPts val="1800"/>
              <a:buNone/>
            </a:pPr>
            <a:r>
              <a:rPr b="1" lang="en-US" sz="3200">
                <a:solidFill>
                  <a:srgbClr val="C00000"/>
                </a:solidFill>
                <a:latin typeface="Times New Roman"/>
                <a:ea typeface="Times New Roman"/>
                <a:cs typeface="Times New Roman"/>
                <a:sym typeface="Times New Roman"/>
              </a:rPr>
              <a:t>1. Request messages:  </a:t>
            </a:r>
            <a:endParaRPr b="1" sz="3200">
              <a:solidFill>
                <a:srgbClr val="C00000"/>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3000">
                <a:solidFill>
                  <a:schemeClr val="dk1"/>
                </a:solidFill>
                <a:latin typeface="Times New Roman"/>
                <a:ea typeface="Times New Roman"/>
                <a:cs typeface="Times New Roman"/>
                <a:sym typeface="Times New Roman"/>
              </a:rPr>
              <a:t>used to ask neighboring nodes for an update</a:t>
            </a:r>
            <a:endParaRPr sz="3000">
              <a:solidFill>
                <a:schemeClr val="dk1"/>
              </a:solidFill>
              <a:latin typeface="Times New Roman"/>
              <a:ea typeface="Times New Roman"/>
              <a:cs typeface="Times New Roman"/>
              <a:sym typeface="Times New Roman"/>
            </a:endParaRPr>
          </a:p>
          <a:p>
            <a:pPr indent="0" lvl="1" marL="571500" rtl="0" algn="l">
              <a:lnSpc>
                <a:spcPct val="115000"/>
              </a:lnSpc>
              <a:spcBef>
                <a:spcPts val="0"/>
              </a:spcBef>
              <a:spcAft>
                <a:spcPts val="0"/>
              </a:spcAft>
              <a:buClr>
                <a:schemeClr val="dk1"/>
              </a:buClr>
              <a:buSzPts val="1800"/>
              <a:buNone/>
            </a:pPr>
            <a:r>
              <a:rPr b="1" lang="en-US" sz="3200">
                <a:solidFill>
                  <a:srgbClr val="C00000"/>
                </a:solidFill>
                <a:latin typeface="Times New Roman"/>
                <a:ea typeface="Times New Roman"/>
                <a:cs typeface="Times New Roman"/>
                <a:sym typeface="Times New Roman"/>
              </a:rPr>
              <a:t>2. Response messages:</a:t>
            </a:r>
            <a:endParaRPr b="1" sz="3200">
              <a:solidFill>
                <a:srgbClr val="C00000"/>
              </a:solidFill>
              <a:latin typeface="Times New Roman"/>
              <a:ea typeface="Times New Roman"/>
              <a:cs typeface="Times New Roman"/>
              <a:sym typeface="Times New Roman"/>
            </a:endParaRPr>
          </a:p>
          <a:p>
            <a:pPr indent="-342900" lvl="2" marL="1371600" rtl="0" algn="l">
              <a:lnSpc>
                <a:spcPct val="115000"/>
              </a:lnSpc>
              <a:spcBef>
                <a:spcPts val="0"/>
              </a:spcBef>
              <a:spcAft>
                <a:spcPts val="0"/>
              </a:spcAft>
              <a:buClr>
                <a:schemeClr val="dk1"/>
              </a:buClr>
              <a:buSzPts val="1800"/>
              <a:buFont typeface="Times New Roman"/>
              <a:buChar char="■"/>
            </a:pPr>
            <a:r>
              <a:rPr lang="en-US" sz="3200">
                <a:solidFill>
                  <a:schemeClr val="dk1"/>
                </a:solidFill>
                <a:latin typeface="Times New Roman"/>
                <a:ea typeface="Times New Roman"/>
                <a:cs typeface="Times New Roman"/>
                <a:sym typeface="Times New Roman"/>
              </a:rPr>
              <a:t>contains an update</a:t>
            </a:r>
            <a:endParaRPr sz="3200">
              <a:solidFill>
                <a:schemeClr val="dk1"/>
              </a:solidFill>
              <a:latin typeface="Times New Roman"/>
              <a:ea typeface="Times New Roman"/>
              <a:cs typeface="Times New Roman"/>
              <a:sym typeface="Times New Roman"/>
            </a:endParaRPr>
          </a:p>
        </p:txBody>
      </p:sp>
      <p:pic>
        <p:nvPicPr>
          <p:cNvPr id="3301" name="Google Shape;3301;p202"/>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cxnSp>
        <p:nvCxnSpPr>
          <p:cNvPr id="3302" name="Google Shape;3302;p202"/>
          <p:cNvCxnSpPr/>
          <p:nvPr/>
        </p:nvCxnSpPr>
        <p:spPr>
          <a:xfrm flipH="1" rot="10800000">
            <a:off x="0" y="667763"/>
            <a:ext cx="9144000" cy="20782"/>
          </a:xfrm>
          <a:prstGeom prst="straightConnector1">
            <a:avLst/>
          </a:prstGeom>
          <a:noFill/>
          <a:ln cap="flat" cmpd="sng" w="9525">
            <a:solidFill>
              <a:srgbClr val="00B050"/>
            </a:solidFill>
            <a:prstDash val="solid"/>
            <a:round/>
            <a:headEnd len="sm" w="sm" type="none"/>
            <a:tailEnd len="sm" w="sm" type="none"/>
          </a:ln>
        </p:spPr>
      </p:cxnSp>
      <p:sp>
        <p:nvSpPr>
          <p:cNvPr id="3303" name="Google Shape;3303;p20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04" name="Google Shape;3304;p202"/>
          <p:cNvCxnSpPr/>
          <p:nvPr/>
        </p:nvCxnSpPr>
        <p:spPr>
          <a:xfrm flipH="1">
            <a:off x="612517" y="-19659"/>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05" name="Google Shape;3305;p20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20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313" name="Google Shape;3313;p20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314" name="Google Shape;3314;p20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315" name="Google Shape;3315;p203"/>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400">
                <a:solidFill>
                  <a:srgbClr val="002060"/>
                </a:solidFill>
                <a:latin typeface="Times New Roman"/>
                <a:ea typeface="Times New Roman"/>
                <a:cs typeface="Times New Roman"/>
                <a:sym typeface="Times New Roman"/>
              </a:rPr>
              <a:t>Routing with RIP</a:t>
            </a:r>
            <a:endParaRPr b="1" sz="4400">
              <a:solidFill>
                <a:srgbClr val="002060"/>
              </a:solidFill>
              <a:latin typeface="Times New Roman"/>
              <a:ea typeface="Times New Roman"/>
              <a:cs typeface="Times New Roman"/>
              <a:sym typeface="Times New Roman"/>
            </a:endParaRPr>
          </a:p>
        </p:txBody>
      </p:sp>
      <p:sp>
        <p:nvSpPr>
          <p:cNvPr id="3316" name="Google Shape;3316;p203"/>
          <p:cNvSpPr txBox="1"/>
          <p:nvPr>
            <p:ph idx="4294967295" type="body"/>
          </p:nvPr>
        </p:nvSpPr>
        <p:spPr>
          <a:xfrm>
            <a:off x="591145" y="698508"/>
            <a:ext cx="8324850" cy="3214687"/>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Noto Sans Symbols"/>
              <a:buChar char="⮚"/>
            </a:pPr>
            <a:r>
              <a:rPr b="1" lang="en-US" sz="2000">
                <a:solidFill>
                  <a:srgbClr val="C00000"/>
                </a:solidFill>
                <a:latin typeface="Times New Roman"/>
                <a:ea typeface="Times New Roman"/>
                <a:cs typeface="Times New Roman"/>
                <a:sym typeface="Times New Roman"/>
              </a:rPr>
              <a:t>Initialization:</a:t>
            </a:r>
            <a:r>
              <a:rPr lang="en-US" sz="2000">
                <a:solidFill>
                  <a:schemeClr val="dk1"/>
                </a:solidFill>
                <a:latin typeface="Times New Roman"/>
                <a:ea typeface="Times New Roman"/>
                <a:cs typeface="Times New Roman"/>
                <a:sym typeface="Times New Roman"/>
              </a:rPr>
              <a:t> Send a request packet (command = 1, address family=0..0) on all interfaces:</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RIPv1 uses broadcast if possible, </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RIPv2 uses multicast address 224.0.0.9, if possible requesting routing tables from neighboring routers</a:t>
            </a:r>
            <a:endParaRPr sz="2000">
              <a:solidFill>
                <a:schemeClr val="dk1"/>
              </a:solidFill>
              <a:latin typeface="Times New Roman"/>
              <a:ea typeface="Times New Roman"/>
              <a:cs typeface="Times New Roman"/>
              <a:sym typeface="Times New Roman"/>
            </a:endParaRPr>
          </a:p>
          <a:p>
            <a:pPr indent="-342900" lvl="0" marL="457200" rtl="0" algn="l">
              <a:lnSpc>
                <a:spcPct val="115000"/>
              </a:lnSpc>
              <a:spcBef>
                <a:spcPts val="500"/>
              </a:spcBef>
              <a:spcAft>
                <a:spcPts val="0"/>
              </a:spcAft>
              <a:buClr>
                <a:schemeClr val="dk1"/>
              </a:buClr>
              <a:buSzPts val="1800"/>
              <a:buFont typeface="Noto Sans Symbols"/>
              <a:buChar char="⮚"/>
            </a:pPr>
            <a:r>
              <a:rPr b="1" lang="en-US" sz="2000">
                <a:solidFill>
                  <a:srgbClr val="C00000"/>
                </a:solidFill>
                <a:latin typeface="Times New Roman"/>
                <a:ea typeface="Times New Roman"/>
                <a:cs typeface="Times New Roman"/>
                <a:sym typeface="Times New Roman"/>
              </a:rPr>
              <a:t>Request received: </a:t>
            </a:r>
            <a:r>
              <a:rPr lang="en-US" sz="2000">
                <a:solidFill>
                  <a:schemeClr val="dk1"/>
                </a:solidFill>
                <a:latin typeface="Times New Roman"/>
                <a:ea typeface="Times New Roman"/>
                <a:cs typeface="Times New Roman"/>
                <a:sym typeface="Times New Roman"/>
              </a:rPr>
              <a:t>Routers that receive above request send their entire routing table</a:t>
            </a:r>
            <a:endParaRPr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b="1" lang="en-US" sz="2000">
                <a:solidFill>
                  <a:srgbClr val="C00000"/>
                </a:solidFill>
                <a:latin typeface="Times New Roman"/>
                <a:ea typeface="Times New Roman"/>
                <a:cs typeface="Times New Roman"/>
                <a:sym typeface="Times New Roman"/>
              </a:rPr>
              <a:t>Response received: </a:t>
            </a:r>
            <a:r>
              <a:rPr lang="en-US" sz="2000">
                <a:solidFill>
                  <a:schemeClr val="dk1"/>
                </a:solidFill>
                <a:latin typeface="Times New Roman"/>
                <a:ea typeface="Times New Roman"/>
                <a:cs typeface="Times New Roman"/>
                <a:sym typeface="Times New Roman"/>
              </a:rPr>
              <a:t>Update the routing table</a:t>
            </a:r>
            <a:endParaRPr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Typically, there is a routing daemon (routed) that is an application layer process that provides access to routing tables.</a:t>
            </a:r>
            <a:endParaRPr sz="2000">
              <a:solidFill>
                <a:schemeClr val="dk1"/>
              </a:solidFill>
              <a:latin typeface="Times New Roman"/>
              <a:ea typeface="Times New Roman"/>
              <a:cs typeface="Times New Roman"/>
              <a:sym typeface="Times New Roman"/>
            </a:endParaRPr>
          </a:p>
        </p:txBody>
      </p:sp>
      <p:pic>
        <p:nvPicPr>
          <p:cNvPr id="3317" name="Google Shape;3317;p203"/>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cxnSp>
        <p:nvCxnSpPr>
          <p:cNvPr id="3318" name="Google Shape;3318;p20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19" name="Google Shape;3319;p20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20" name="Google Shape;3320;p20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21" name="Google Shape;3321;p20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sp>
        <p:nvSpPr>
          <p:cNvPr id="3328" name="Google Shape;3328;p20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329" name="Google Shape;3329;p20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330" name="Google Shape;3330;p20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331" name="Google Shape;3331;p204"/>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Routing with RIP (Cntd.)</a:t>
            </a:r>
            <a:endParaRPr b="1" sz="3200">
              <a:solidFill>
                <a:srgbClr val="002060"/>
              </a:solidFill>
              <a:latin typeface="Times New Roman"/>
              <a:ea typeface="Times New Roman"/>
              <a:cs typeface="Times New Roman"/>
              <a:sym typeface="Times New Roman"/>
            </a:endParaRPr>
          </a:p>
        </p:txBody>
      </p:sp>
      <p:sp>
        <p:nvSpPr>
          <p:cNvPr id="3332" name="Google Shape;3332;p204"/>
          <p:cNvSpPr txBox="1"/>
          <p:nvPr>
            <p:ph idx="4294967295" type="body"/>
          </p:nvPr>
        </p:nvSpPr>
        <p:spPr>
          <a:xfrm>
            <a:off x="591145" y="656944"/>
            <a:ext cx="8366125" cy="3811147"/>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Times New Roman"/>
              <a:buChar char="●"/>
            </a:pPr>
            <a:r>
              <a:rPr b="1" lang="en-US" sz="2800">
                <a:solidFill>
                  <a:srgbClr val="C00000"/>
                </a:solidFill>
                <a:latin typeface="Times New Roman"/>
                <a:ea typeface="Times New Roman"/>
                <a:cs typeface="Times New Roman"/>
                <a:sym typeface="Times New Roman"/>
              </a:rPr>
              <a:t>Regular routing updates: </a:t>
            </a:r>
            <a:r>
              <a:rPr lang="en-US" sz="2800">
                <a:solidFill>
                  <a:schemeClr val="dk1"/>
                </a:solidFill>
                <a:latin typeface="Times New Roman"/>
                <a:ea typeface="Times New Roman"/>
                <a:cs typeface="Times New Roman"/>
                <a:sym typeface="Times New Roman"/>
              </a:rPr>
              <a:t>Every 30 seconds, send all or part of the routing tables to every neighbor in an response message</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b="1" lang="en-US" sz="2800">
                <a:solidFill>
                  <a:srgbClr val="C00000"/>
                </a:solidFill>
                <a:latin typeface="Times New Roman"/>
                <a:ea typeface="Times New Roman"/>
                <a:cs typeface="Times New Roman"/>
                <a:sym typeface="Times New Roman"/>
              </a:rPr>
              <a:t>Triggered Updates: </a:t>
            </a:r>
            <a:r>
              <a:rPr lang="en-US" sz="2800">
                <a:solidFill>
                  <a:schemeClr val="dk1"/>
                </a:solidFill>
                <a:latin typeface="Times New Roman"/>
                <a:ea typeface="Times New Roman"/>
                <a:cs typeface="Times New Roman"/>
                <a:sym typeface="Times New Roman"/>
              </a:rPr>
              <a:t>Whenever the metric for a route change, send entire routing table. </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If a router does not hear from its neighbor once every </a:t>
            </a:r>
            <a:r>
              <a:rPr b="1" lang="en-US" sz="2800">
                <a:solidFill>
                  <a:srgbClr val="C00000"/>
                </a:solidFill>
                <a:latin typeface="Times New Roman"/>
                <a:ea typeface="Times New Roman"/>
                <a:cs typeface="Times New Roman"/>
                <a:sym typeface="Times New Roman"/>
              </a:rPr>
              <a:t>180 seconds (3 minutes), </a:t>
            </a:r>
            <a:r>
              <a:rPr lang="en-US" sz="2800">
                <a:solidFill>
                  <a:schemeClr val="dk1"/>
                </a:solidFill>
                <a:latin typeface="Times New Roman"/>
                <a:ea typeface="Times New Roman"/>
                <a:cs typeface="Times New Roman"/>
                <a:sym typeface="Times New Roman"/>
              </a:rPr>
              <a:t>the neighbor is deemed unreachable.</a:t>
            </a:r>
            <a:endParaRPr sz="2800">
              <a:solidFill>
                <a:schemeClr val="dk1"/>
              </a:solidFill>
              <a:latin typeface="Times New Roman"/>
              <a:ea typeface="Times New Roman"/>
              <a:cs typeface="Times New Roman"/>
              <a:sym typeface="Times New Roman"/>
            </a:endParaRPr>
          </a:p>
        </p:txBody>
      </p:sp>
      <p:pic>
        <p:nvPicPr>
          <p:cNvPr id="3333" name="Google Shape;3333;p204"/>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cxnSp>
        <p:nvCxnSpPr>
          <p:cNvPr id="3334" name="Google Shape;3334;p20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35" name="Google Shape;3335;p20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36" name="Google Shape;3336;p20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37" name="Google Shape;3337;p20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3" name="Shape 3343"/>
        <p:cNvGrpSpPr/>
        <p:nvPr/>
      </p:nvGrpSpPr>
      <p:grpSpPr>
        <a:xfrm>
          <a:off x="0" y="0"/>
          <a:ext cx="0" cy="0"/>
          <a:chOff x="0" y="0"/>
          <a:chExt cx="0" cy="0"/>
        </a:xfrm>
      </p:grpSpPr>
      <p:sp>
        <p:nvSpPr>
          <p:cNvPr id="3344" name="Google Shape;3344;p20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345" name="Google Shape;3345;p20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346" name="Google Shape;3346;p20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347" name="Google Shape;3347;p205"/>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400">
                <a:solidFill>
                  <a:srgbClr val="002060"/>
                </a:solidFill>
                <a:latin typeface="Times New Roman"/>
                <a:ea typeface="Times New Roman"/>
                <a:cs typeface="Times New Roman"/>
                <a:sym typeface="Times New Roman"/>
              </a:rPr>
              <a:t>RIP Security</a:t>
            </a:r>
            <a:endParaRPr b="1" sz="4400">
              <a:solidFill>
                <a:srgbClr val="002060"/>
              </a:solidFill>
              <a:latin typeface="Times New Roman"/>
              <a:ea typeface="Times New Roman"/>
              <a:cs typeface="Times New Roman"/>
              <a:sym typeface="Times New Roman"/>
            </a:endParaRPr>
          </a:p>
        </p:txBody>
      </p:sp>
      <p:sp>
        <p:nvSpPr>
          <p:cNvPr id="3348" name="Google Shape;3348;p205"/>
          <p:cNvSpPr txBox="1"/>
          <p:nvPr>
            <p:ph idx="4294967295" type="body"/>
          </p:nvPr>
        </p:nvSpPr>
        <p:spPr>
          <a:xfrm>
            <a:off x="708420" y="731838"/>
            <a:ext cx="8096250" cy="1755775"/>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Issue: Sending bogus routing updates to a router.</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RIPv1: No protection</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RIPv2: Simple authentication scheme.</a:t>
            </a:r>
            <a:endParaRPr sz="2800">
              <a:solidFill>
                <a:schemeClr val="dk1"/>
              </a:solidFill>
              <a:latin typeface="Times New Roman"/>
              <a:ea typeface="Times New Roman"/>
              <a:cs typeface="Times New Roman"/>
              <a:sym typeface="Times New Roman"/>
            </a:endParaRPr>
          </a:p>
        </p:txBody>
      </p:sp>
      <p:pic>
        <p:nvPicPr>
          <p:cNvPr id="3349" name="Google Shape;3349;p205"/>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cxnSp>
        <p:nvCxnSpPr>
          <p:cNvPr id="3350" name="Google Shape;3350;p20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51" name="Google Shape;3351;p20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52" name="Google Shape;3352;p20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53" name="Google Shape;3353;p20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20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359" name="Google Shape;3359;p206"/>
          <p:cNvPicPr preferRelativeResize="0"/>
          <p:nvPr/>
        </p:nvPicPr>
        <p:blipFill rotWithShape="1">
          <a:blip r:embed="rId3">
            <a:alphaModFix/>
          </a:blip>
          <a:srcRect b="0" l="0" r="0" t="0"/>
          <a:stretch/>
        </p:blipFill>
        <p:spPr>
          <a:xfrm>
            <a:off x="829973" y="782712"/>
            <a:ext cx="4708381" cy="1476375"/>
          </a:xfrm>
          <a:prstGeom prst="rect">
            <a:avLst/>
          </a:prstGeom>
          <a:noFill/>
          <a:ln>
            <a:noFill/>
          </a:ln>
        </p:spPr>
      </p:pic>
      <p:pic>
        <p:nvPicPr>
          <p:cNvPr id="3360" name="Google Shape;3360;p206"/>
          <p:cNvPicPr preferRelativeResize="0"/>
          <p:nvPr/>
        </p:nvPicPr>
        <p:blipFill rotWithShape="1">
          <a:blip r:embed="rId4">
            <a:alphaModFix/>
          </a:blip>
          <a:srcRect b="0" l="0" r="0" t="0"/>
          <a:stretch/>
        </p:blipFill>
        <p:spPr>
          <a:xfrm>
            <a:off x="655926" y="2681913"/>
            <a:ext cx="8415555" cy="1848879"/>
          </a:xfrm>
          <a:prstGeom prst="rect">
            <a:avLst/>
          </a:prstGeom>
          <a:noFill/>
          <a:ln>
            <a:noFill/>
          </a:ln>
        </p:spPr>
      </p:pic>
      <p:cxnSp>
        <p:nvCxnSpPr>
          <p:cNvPr id="3361" name="Google Shape;3361;p20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62" name="Google Shape;3362;p20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63" name="Google Shape;3363;p20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64" name="Google Shape;3364;p20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365" name="Google Shape;3365;p206"/>
          <p:cNvPicPr preferRelativeResize="0"/>
          <p:nvPr/>
        </p:nvPicPr>
        <p:blipFill rotWithShape="1">
          <a:blip r:embed="rId5">
            <a:alphaModFix/>
          </a:blip>
          <a:srcRect b="0" l="0" r="0" t="0"/>
          <a:stretch/>
        </p:blipFill>
        <p:spPr>
          <a:xfrm>
            <a:off x="41822" y="67802"/>
            <a:ext cx="538608" cy="597580"/>
          </a:xfrm>
          <a:prstGeom prst="rect">
            <a:avLst/>
          </a:prstGeom>
          <a:noFill/>
          <a:ln>
            <a:noFill/>
          </a:ln>
        </p:spPr>
      </p:pic>
      <p:sp>
        <p:nvSpPr>
          <p:cNvPr id="3366" name="Google Shape;3366;p206"/>
          <p:cNvSpPr txBox="1"/>
          <p:nvPr/>
        </p:nvSpPr>
        <p:spPr>
          <a:xfrm>
            <a:off x="819259" y="97124"/>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2800" u="none" cap="none" strike="noStrike">
                <a:solidFill>
                  <a:srgbClr val="002060"/>
                </a:solidFill>
                <a:latin typeface="Times New Roman"/>
                <a:ea typeface="Times New Roman"/>
                <a:cs typeface="Times New Roman"/>
                <a:sym typeface="Times New Roman"/>
              </a:rPr>
              <a:t>RIP-Advantages and Disadvantages </a:t>
            </a:r>
            <a:endParaRPr b="1" i="0" sz="2800" u="none" cap="none" strike="noStrike">
              <a:solidFill>
                <a:srgbClr val="002060"/>
              </a:solidFill>
              <a:latin typeface="Times New Roman"/>
              <a:ea typeface="Times New Roman"/>
              <a:cs typeface="Times New Roman"/>
              <a:sym typeface="Times New Roman"/>
            </a:endParaRPr>
          </a:p>
        </p:txBody>
      </p:sp>
      <p:sp>
        <p:nvSpPr>
          <p:cNvPr id="3367" name="Google Shape;3367;p20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368" name="Google Shape;3368;p20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20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376" name="Google Shape;3376;p20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377" name="Google Shape;3377;p20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378" name="Google Shape;3378;p207"/>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400">
                <a:solidFill>
                  <a:srgbClr val="002060"/>
                </a:solidFill>
                <a:latin typeface="Times New Roman"/>
                <a:ea typeface="Times New Roman"/>
                <a:cs typeface="Times New Roman"/>
                <a:sym typeface="Times New Roman"/>
              </a:rPr>
              <a:t>RIP Problems</a:t>
            </a:r>
            <a:endParaRPr b="1" sz="4400">
              <a:solidFill>
                <a:srgbClr val="002060"/>
              </a:solidFill>
              <a:latin typeface="Times New Roman"/>
              <a:ea typeface="Times New Roman"/>
              <a:cs typeface="Times New Roman"/>
              <a:sym typeface="Times New Roman"/>
            </a:endParaRPr>
          </a:p>
        </p:txBody>
      </p:sp>
      <p:sp>
        <p:nvSpPr>
          <p:cNvPr id="3379" name="Google Shape;3379;p207"/>
          <p:cNvSpPr txBox="1"/>
          <p:nvPr>
            <p:ph idx="4294967295" type="body"/>
          </p:nvPr>
        </p:nvSpPr>
        <p:spPr>
          <a:xfrm>
            <a:off x="708420" y="677726"/>
            <a:ext cx="8286750" cy="3214687"/>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Times New Roman"/>
              <a:buChar char="●"/>
            </a:pPr>
            <a:r>
              <a:rPr lang="en-US" sz="3200">
                <a:solidFill>
                  <a:schemeClr val="dk1"/>
                </a:solidFill>
                <a:latin typeface="Times New Roman"/>
                <a:ea typeface="Times New Roman"/>
                <a:cs typeface="Times New Roman"/>
                <a:sym typeface="Times New Roman"/>
              </a:rPr>
              <a:t>RIP takes a long time to stabilize</a:t>
            </a:r>
            <a:endParaRPr sz="32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Even for a small network, it takes several minutes until the routing tables have settled after a change.</a:t>
            </a:r>
            <a:endParaRPr sz="2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3200">
                <a:solidFill>
                  <a:schemeClr val="dk1"/>
                </a:solidFill>
                <a:latin typeface="Times New Roman"/>
                <a:ea typeface="Times New Roman"/>
                <a:cs typeface="Times New Roman"/>
                <a:sym typeface="Times New Roman"/>
              </a:rPr>
              <a:t>The maximum path in RIP is 15 hops</a:t>
            </a:r>
            <a:endParaRPr sz="3200">
              <a:solidFill>
                <a:schemeClr val="dk1"/>
              </a:solidFill>
              <a:latin typeface="Times New Roman"/>
              <a:ea typeface="Times New Roman"/>
              <a:cs typeface="Times New Roman"/>
              <a:sym typeface="Times New Roman"/>
            </a:endParaRPr>
          </a:p>
        </p:txBody>
      </p:sp>
      <p:pic>
        <p:nvPicPr>
          <p:cNvPr id="3380" name="Google Shape;3380;p207"/>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cxnSp>
        <p:nvCxnSpPr>
          <p:cNvPr id="3381" name="Google Shape;3381;p20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82" name="Google Shape;3382;p20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83" name="Google Shape;3383;p20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84" name="Google Shape;3384;p20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20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sp>
        <p:nvSpPr>
          <p:cNvPr id="3390" name="Google Shape;3390;p208"/>
          <p:cNvSpPr txBox="1"/>
          <p:nvPr>
            <p:ph idx="4294967295" type="title"/>
          </p:nvPr>
        </p:nvSpPr>
        <p:spPr>
          <a:xfrm>
            <a:off x="1657350" y="228600"/>
            <a:ext cx="748665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Routing Information Protocol (RIP)</a:t>
            </a:r>
            <a:endParaRPr/>
          </a:p>
        </p:txBody>
      </p:sp>
      <p:sp>
        <p:nvSpPr>
          <p:cNvPr id="3391" name="Google Shape;3391;p208"/>
          <p:cNvSpPr/>
          <p:nvPr/>
        </p:nvSpPr>
        <p:spPr>
          <a:xfrm>
            <a:off x="400050" y="1257300"/>
            <a:ext cx="8743950" cy="3257550"/>
          </a:xfrm>
          <a:prstGeom prst="rect">
            <a:avLst/>
          </a:prstGeom>
          <a:noFill/>
          <a:ln>
            <a:noFill/>
          </a:ln>
        </p:spPr>
        <p:txBody>
          <a:bodyPr anchorCtr="0" anchor="t" bIns="34525" lIns="69050" spcFirstLastPara="1" rIns="69050" wrap="square" tIns="34525">
            <a:noAutofit/>
          </a:bodyPr>
          <a:lstStyle/>
          <a:p>
            <a:pPr indent="-257175" lvl="0" marL="257175" marR="0" rtl="0" algn="just">
              <a:lnSpc>
                <a:spcPct val="130000"/>
              </a:lnSpc>
              <a:spcBef>
                <a:spcPts val="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In distance vector routing, each router periodically shares its knowledge about the entire network with its neighbour. </a:t>
            </a:r>
            <a:endParaRPr b="0" i="0" sz="165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RIP is based on </a:t>
            </a:r>
            <a:r>
              <a:rPr b="0" i="0" lang="en-US" sz="1650" u="none" cap="none" strike="noStrike">
                <a:solidFill>
                  <a:srgbClr val="0070C0"/>
                </a:solidFill>
                <a:latin typeface="Times New Roman"/>
                <a:ea typeface="Times New Roman"/>
                <a:cs typeface="Times New Roman"/>
                <a:sym typeface="Times New Roman"/>
              </a:rPr>
              <a:t>distance vector routing</a:t>
            </a:r>
            <a:r>
              <a:rPr b="0" i="0" lang="en-US" sz="1650" u="none" cap="none" strike="noStrike">
                <a:solidFill>
                  <a:srgbClr val="000000"/>
                </a:solidFill>
                <a:latin typeface="Times New Roman"/>
                <a:ea typeface="Times New Roman"/>
                <a:cs typeface="Times New Roman"/>
                <a:sym typeface="Times New Roman"/>
              </a:rPr>
              <a:t>, which uses the Bellman-Ford algorithm for calculating the routing table.</a:t>
            </a:r>
            <a:endParaRPr/>
          </a:p>
          <a:p>
            <a:pPr indent="-257175" lvl="0" marL="257175" marR="0" rtl="0" algn="just">
              <a:lnSpc>
                <a:spcPct val="13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RIP </a:t>
            </a:r>
            <a:r>
              <a:rPr b="0" i="0" lang="en-US" sz="1650" u="none" cap="none" strike="noStrike">
                <a:solidFill>
                  <a:srgbClr val="0070C0"/>
                </a:solidFill>
                <a:latin typeface="Times New Roman"/>
                <a:ea typeface="Times New Roman"/>
                <a:cs typeface="Times New Roman"/>
                <a:sym typeface="Times New Roman"/>
              </a:rPr>
              <a:t>treats all network equals</a:t>
            </a:r>
            <a:r>
              <a:rPr b="0" i="0" lang="en-US" sz="1650" u="none" cap="none" strike="noStrike">
                <a:solidFill>
                  <a:srgbClr val="000000"/>
                </a:solidFill>
                <a:latin typeface="Times New Roman"/>
                <a:ea typeface="Times New Roman"/>
                <a:cs typeface="Times New Roman"/>
                <a:sym typeface="Times New Roman"/>
              </a:rPr>
              <a:t>; the cost of passing thru a network is the same: one hop count per network.</a:t>
            </a:r>
            <a:endParaRPr/>
          </a:p>
          <a:p>
            <a:pPr indent="-257175" lvl="0" marL="257175" marR="0" rtl="0" algn="just">
              <a:lnSpc>
                <a:spcPct val="13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The hop-count is the number of networks that a packet encounters to reach its destination. Path costs are based on number of hops.</a:t>
            </a:r>
            <a:endParaRPr/>
          </a:p>
          <a:p>
            <a:pPr indent="-257175" lvl="0" marL="257175" marR="0" rtl="0" algn="just">
              <a:lnSpc>
                <a:spcPct val="13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The entry consists of Destination Network Address/id, Hop-Count and Next-Router.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sp>
        <p:nvSpPr>
          <p:cNvPr id="3396" name="Google Shape;3396;p20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397" name="Google Shape;3397;p209"/>
          <p:cNvPicPr preferRelativeResize="0"/>
          <p:nvPr/>
        </p:nvPicPr>
        <p:blipFill rotWithShape="1">
          <a:blip r:embed="rId3">
            <a:alphaModFix/>
          </a:blip>
          <a:srcRect b="30263" l="0" r="0" t="0"/>
          <a:stretch/>
        </p:blipFill>
        <p:spPr>
          <a:xfrm>
            <a:off x="1428750" y="228600"/>
            <a:ext cx="6972300" cy="2914650"/>
          </a:xfrm>
          <a:prstGeom prst="rect">
            <a:avLst/>
          </a:prstGeom>
          <a:noFill/>
          <a:ln>
            <a:noFill/>
          </a:ln>
        </p:spPr>
      </p:pic>
      <p:pic>
        <p:nvPicPr>
          <p:cNvPr id="3398" name="Google Shape;3398;p209"/>
          <p:cNvPicPr preferRelativeResize="0"/>
          <p:nvPr>
            <p:ph idx="1" type="body"/>
          </p:nvPr>
        </p:nvPicPr>
        <p:blipFill rotWithShape="1">
          <a:blip r:embed="rId3">
            <a:alphaModFix/>
          </a:blip>
          <a:srcRect b="0" l="0" r="0" t="73016"/>
          <a:stretch/>
        </p:blipFill>
        <p:spPr>
          <a:xfrm>
            <a:off x="1143000" y="3200400"/>
            <a:ext cx="7772400" cy="188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1"/>
          <p:cNvSpPr/>
          <p:nvPr/>
        </p:nvSpPr>
        <p:spPr>
          <a:xfrm>
            <a:off x="943916" y="90408"/>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Implementation of Connectionless Service</a:t>
            </a:r>
            <a:endParaRPr/>
          </a:p>
        </p:txBody>
      </p:sp>
      <p:pic>
        <p:nvPicPr>
          <p:cNvPr id="378" name="Google Shape;378;p21"/>
          <p:cNvPicPr preferRelativeResize="0"/>
          <p:nvPr/>
        </p:nvPicPr>
        <p:blipFill rotWithShape="1">
          <a:blip r:embed="rId3">
            <a:alphaModFix/>
          </a:blip>
          <a:srcRect b="0" l="0" r="0" t="0"/>
          <a:stretch/>
        </p:blipFill>
        <p:spPr>
          <a:xfrm>
            <a:off x="41822" y="47020"/>
            <a:ext cx="549324" cy="528333"/>
          </a:xfrm>
          <a:prstGeom prst="rect">
            <a:avLst/>
          </a:prstGeom>
          <a:noFill/>
          <a:ln>
            <a:noFill/>
          </a:ln>
        </p:spPr>
      </p:pic>
      <p:sp>
        <p:nvSpPr>
          <p:cNvPr id="379" name="Google Shape;379;p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descr="5-02" id="380" name="Google Shape;380;p21"/>
          <p:cNvPicPr preferRelativeResize="0"/>
          <p:nvPr/>
        </p:nvPicPr>
        <p:blipFill rotWithShape="1">
          <a:blip r:embed="rId4">
            <a:alphaModFix/>
          </a:blip>
          <a:srcRect b="0" l="0" r="0" t="0"/>
          <a:stretch/>
        </p:blipFill>
        <p:spPr>
          <a:xfrm>
            <a:off x="1353614" y="1176190"/>
            <a:ext cx="6764357" cy="3375384"/>
          </a:xfrm>
          <a:prstGeom prst="rect">
            <a:avLst/>
          </a:prstGeom>
          <a:noFill/>
          <a:ln>
            <a:noFill/>
          </a:ln>
        </p:spPr>
      </p:pic>
      <p:sp>
        <p:nvSpPr>
          <p:cNvPr id="381" name="Google Shape;381;p21"/>
          <p:cNvSpPr/>
          <p:nvPr/>
        </p:nvSpPr>
        <p:spPr>
          <a:xfrm>
            <a:off x="855929" y="623841"/>
            <a:ext cx="65694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70C0"/>
                </a:solidFill>
                <a:latin typeface="Times New Roman"/>
                <a:ea typeface="Times New Roman"/>
                <a:cs typeface="Times New Roman"/>
                <a:sym typeface="Times New Roman"/>
              </a:rPr>
              <a:t> Routing within a diagram subnet</a:t>
            </a:r>
            <a:endParaRPr/>
          </a:p>
        </p:txBody>
      </p:sp>
      <p:sp>
        <p:nvSpPr>
          <p:cNvPr id="382" name="Google Shape;382;p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3" name="Google Shape;383;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384" name="Google Shape;384;p21"/>
          <p:cNvCxnSpPr/>
          <p:nvPr/>
        </p:nvCxnSpPr>
        <p:spPr>
          <a:xfrm flipH="1" rot="10800000">
            <a:off x="-7737" y="603722"/>
            <a:ext cx="9144000" cy="20782"/>
          </a:xfrm>
          <a:prstGeom prst="straightConnector1">
            <a:avLst/>
          </a:prstGeom>
          <a:noFill/>
          <a:ln cap="flat" cmpd="sng" w="9525">
            <a:solidFill>
              <a:srgbClr val="00B050"/>
            </a:solidFill>
            <a:prstDash val="solid"/>
            <a:round/>
            <a:headEnd len="sm" w="sm" type="none"/>
            <a:tailEnd len="sm" w="sm" type="none"/>
          </a:ln>
        </p:spPr>
      </p:cxnSp>
      <p:sp>
        <p:nvSpPr>
          <p:cNvPr id="385" name="Google Shape;385;p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6" name="Google Shape;386;p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7" name="Google Shape;387;p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2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404" name="Google Shape;3404;p210"/>
          <p:cNvPicPr preferRelativeResize="0"/>
          <p:nvPr/>
        </p:nvPicPr>
        <p:blipFill rotWithShape="1">
          <a:blip r:embed="rId3">
            <a:alphaModFix/>
          </a:blip>
          <a:srcRect b="0" l="0" r="0" t="1851"/>
          <a:stretch/>
        </p:blipFill>
        <p:spPr>
          <a:xfrm>
            <a:off x="342900" y="925418"/>
            <a:ext cx="5943600" cy="3808418"/>
          </a:xfrm>
          <a:prstGeom prst="rect">
            <a:avLst/>
          </a:prstGeom>
          <a:noFill/>
          <a:ln>
            <a:noFill/>
          </a:ln>
        </p:spPr>
      </p:pic>
      <p:sp>
        <p:nvSpPr>
          <p:cNvPr id="3405" name="Google Shape;3405;p210"/>
          <p:cNvSpPr txBox="1"/>
          <p:nvPr/>
        </p:nvSpPr>
        <p:spPr>
          <a:xfrm>
            <a:off x="6381742" y="1028700"/>
            <a:ext cx="2628900" cy="2628900"/>
          </a:xfrm>
          <a:prstGeom prst="rect">
            <a:avLst/>
          </a:prstGeom>
          <a:noFill/>
          <a:ln>
            <a:noFill/>
          </a:ln>
        </p:spPr>
        <p:txBody>
          <a:bodyPr anchorCtr="0" anchor="t" bIns="45700" lIns="91425" spcFirstLastPara="1" rIns="91425" wrap="square" tIns="45700">
            <a:noAutofit/>
          </a:bodyPr>
          <a:lstStyle/>
          <a:p>
            <a:pPr indent="-212598" lvl="0" marL="274320" marR="0" rtl="0" algn="l">
              <a:lnSpc>
                <a:spcPct val="100000"/>
              </a:lnSpc>
              <a:spcBef>
                <a:spcPts val="0"/>
              </a:spcBef>
              <a:spcAft>
                <a:spcPts val="0"/>
              </a:spcAft>
              <a:buClr>
                <a:srgbClr val="00000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RIP messages uses UDP datagrams on port 520</a:t>
            </a:r>
            <a:endParaRPr/>
          </a:p>
          <a:p>
            <a:pPr indent="-212598" lvl="0" marL="274320" marR="0" rtl="0" algn="l">
              <a:lnSpc>
                <a:spcPct val="100000"/>
              </a:lnSpc>
              <a:spcBef>
                <a:spcPts val="450"/>
              </a:spcBef>
              <a:spcAft>
                <a:spcPts val="0"/>
              </a:spcAft>
              <a:buClr>
                <a:srgbClr val="00000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Size of datagram limited to 512 bytes (allow advertisement of 25 routes)</a:t>
            </a:r>
            <a:endParaRPr/>
          </a:p>
          <a:p>
            <a:pPr indent="-212598" lvl="0" marL="274320" marR="0" rtl="0" algn="l">
              <a:lnSpc>
                <a:spcPct val="100000"/>
              </a:lnSpc>
              <a:spcBef>
                <a:spcPts val="450"/>
              </a:spcBef>
              <a:spcAft>
                <a:spcPts val="0"/>
              </a:spcAft>
              <a:buClr>
                <a:srgbClr val="00000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Distance: hop count from the advertising router to the destination network</a:t>
            </a:r>
            <a:endParaRPr/>
          </a:p>
        </p:txBody>
      </p:sp>
      <p:sp>
        <p:nvSpPr>
          <p:cNvPr id="3406" name="Google Shape;3406;p210"/>
          <p:cNvSpPr txBox="1"/>
          <p:nvPr/>
        </p:nvSpPr>
        <p:spPr>
          <a:xfrm>
            <a:off x="1200150" y="228600"/>
            <a:ext cx="7429500" cy="8001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 RIP Message format</a:t>
            </a:r>
            <a:endParaRPr b="1" i="0" sz="36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0" name="Shape 3410"/>
        <p:cNvGrpSpPr/>
        <p:nvPr/>
      </p:nvGrpSpPr>
      <p:grpSpPr>
        <a:xfrm>
          <a:off x="0" y="0"/>
          <a:ext cx="0" cy="0"/>
          <a:chOff x="0" y="0"/>
          <a:chExt cx="0" cy="0"/>
        </a:xfrm>
      </p:grpSpPr>
      <p:sp>
        <p:nvSpPr>
          <p:cNvPr id="3411" name="Google Shape;3411;p2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412" name="Google Shape;3412;p211"/>
          <p:cNvPicPr preferRelativeResize="0"/>
          <p:nvPr/>
        </p:nvPicPr>
        <p:blipFill rotWithShape="1">
          <a:blip r:embed="rId3">
            <a:alphaModFix/>
          </a:blip>
          <a:srcRect b="0" l="0" r="0" t="0"/>
          <a:stretch/>
        </p:blipFill>
        <p:spPr>
          <a:xfrm>
            <a:off x="800101" y="2364102"/>
            <a:ext cx="7965281" cy="2296033"/>
          </a:xfrm>
          <a:prstGeom prst="rect">
            <a:avLst/>
          </a:prstGeom>
          <a:noFill/>
          <a:ln>
            <a:noFill/>
          </a:ln>
        </p:spPr>
      </p:pic>
      <p:sp>
        <p:nvSpPr>
          <p:cNvPr id="3413" name="Google Shape;3413;p211"/>
          <p:cNvSpPr/>
          <p:nvPr/>
        </p:nvSpPr>
        <p:spPr>
          <a:xfrm>
            <a:off x="639366" y="711277"/>
            <a:ext cx="8286750" cy="1652825"/>
          </a:xfrm>
          <a:prstGeom prst="rect">
            <a:avLst/>
          </a:prstGeom>
          <a:noFill/>
          <a:ln>
            <a:noFill/>
          </a:ln>
        </p:spPr>
        <p:txBody>
          <a:bodyPr anchorCtr="0" anchor="t" bIns="45700" lIns="91425" spcFirstLastPara="1" rIns="91425" wrap="square" tIns="45700">
            <a:spAutoFit/>
          </a:bodyPr>
          <a:lstStyle/>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Sent by a router when booted, or when an entry times-out</a:t>
            </a:r>
            <a:endParaRPr/>
          </a:p>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May request updates for ALL networks, or specific one(s)</a:t>
            </a:r>
            <a:endParaRPr/>
          </a:p>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Solicited responding to a previous request</a:t>
            </a:r>
            <a:endParaRPr/>
          </a:p>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Unsolicited (sent periodically to all neighbors)</a:t>
            </a:r>
            <a:endParaRPr/>
          </a:p>
        </p:txBody>
      </p:sp>
      <p:sp>
        <p:nvSpPr>
          <p:cNvPr id="3414" name="Google Shape;3414;p211"/>
          <p:cNvSpPr txBox="1"/>
          <p:nvPr/>
        </p:nvSpPr>
        <p:spPr>
          <a:xfrm>
            <a:off x="800101" y="0"/>
            <a:ext cx="7429500" cy="8001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 RIP Request and Response Message </a:t>
            </a:r>
            <a:endParaRPr b="1" i="0" sz="28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8" name="Shape 3418"/>
        <p:cNvGrpSpPr/>
        <p:nvPr/>
      </p:nvGrpSpPr>
      <p:grpSpPr>
        <a:xfrm>
          <a:off x="0" y="0"/>
          <a:ext cx="0" cy="0"/>
          <a:chOff x="0" y="0"/>
          <a:chExt cx="0" cy="0"/>
        </a:xfrm>
      </p:grpSpPr>
      <p:sp>
        <p:nvSpPr>
          <p:cNvPr id="3419" name="Google Shape;3419;p2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420" name="Google Shape;3420;p212"/>
          <p:cNvPicPr preferRelativeResize="0"/>
          <p:nvPr/>
        </p:nvPicPr>
        <p:blipFill rotWithShape="1">
          <a:blip r:embed="rId3">
            <a:alphaModFix/>
          </a:blip>
          <a:srcRect b="0" l="0" r="0" t="0"/>
          <a:stretch/>
        </p:blipFill>
        <p:spPr>
          <a:xfrm>
            <a:off x="1314450" y="2228850"/>
            <a:ext cx="5715000" cy="1943100"/>
          </a:xfrm>
          <a:prstGeom prst="rect">
            <a:avLst/>
          </a:prstGeom>
          <a:noFill/>
          <a:ln>
            <a:noFill/>
          </a:ln>
        </p:spPr>
      </p:pic>
      <p:sp>
        <p:nvSpPr>
          <p:cNvPr id="3421" name="Google Shape;3421;p212"/>
          <p:cNvSpPr/>
          <p:nvPr/>
        </p:nvSpPr>
        <p:spPr>
          <a:xfrm>
            <a:off x="914400" y="1085850"/>
            <a:ext cx="8229600" cy="646331"/>
          </a:xfrm>
          <a:prstGeom prst="rect">
            <a:avLst/>
          </a:prstGeom>
          <a:noFill/>
          <a:ln>
            <a:noFill/>
          </a:ln>
        </p:spPr>
        <p:txBody>
          <a:bodyPr anchorCtr="0" anchor="t" bIns="45700" lIns="91425" spcFirstLastPara="1" rIns="91425" wrap="square" tIns="45700">
            <a:spAutoFit/>
          </a:bodyPr>
          <a:lstStyle/>
          <a:p>
            <a:pPr indent="-91440" lvl="0" marL="0" marR="0" rtl="0" algn="just">
              <a:lnSpc>
                <a:spcPct val="100000"/>
              </a:lnSpc>
              <a:spcBef>
                <a:spcPts val="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 What is the periodic response sent by router R1?  Assume R1 knows about the whole autonomous system.</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2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427" name="Google Shape;3427;p213"/>
          <p:cNvPicPr preferRelativeResize="0"/>
          <p:nvPr/>
        </p:nvPicPr>
        <p:blipFill rotWithShape="1">
          <a:blip r:embed="rId3">
            <a:alphaModFix/>
          </a:blip>
          <a:srcRect b="0" l="0" r="0" t="0"/>
          <a:stretch/>
        </p:blipFill>
        <p:spPr>
          <a:xfrm>
            <a:off x="1859096" y="105348"/>
            <a:ext cx="4766094" cy="4367499"/>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2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pic>
        <p:nvPicPr>
          <p:cNvPr id="3433" name="Google Shape;3433;p214"/>
          <p:cNvPicPr preferRelativeResize="0"/>
          <p:nvPr>
            <p:ph idx="4294967295" type="body"/>
          </p:nvPr>
        </p:nvPicPr>
        <p:blipFill rotWithShape="1">
          <a:blip r:embed="rId3">
            <a:alphaModFix/>
          </a:blip>
          <a:srcRect b="0" l="0" r="0" t="0"/>
          <a:stretch/>
        </p:blipFill>
        <p:spPr>
          <a:xfrm>
            <a:off x="2066351" y="151482"/>
            <a:ext cx="4400550" cy="1719263"/>
          </a:xfrm>
          <a:prstGeom prst="rect">
            <a:avLst/>
          </a:prstGeom>
          <a:noFill/>
          <a:ln>
            <a:noFill/>
          </a:ln>
        </p:spPr>
      </p:pic>
      <p:sp>
        <p:nvSpPr>
          <p:cNvPr id="3434" name="Google Shape;3434;p214"/>
          <p:cNvSpPr txBox="1"/>
          <p:nvPr/>
        </p:nvSpPr>
        <p:spPr>
          <a:xfrm>
            <a:off x="571500" y="2228850"/>
            <a:ext cx="8572500" cy="2514600"/>
          </a:xfrm>
          <a:prstGeom prst="rect">
            <a:avLst/>
          </a:prstGeom>
          <a:noFill/>
          <a:ln>
            <a:noFill/>
          </a:ln>
        </p:spPr>
        <p:txBody>
          <a:bodyPr anchorCtr="0" anchor="t" bIns="45700" lIns="91425" spcFirstLastPara="1" rIns="91425" wrap="square" tIns="45700">
            <a:noAutofit/>
          </a:bodyPr>
          <a:lstStyle/>
          <a:p>
            <a:pPr indent="-212598" lvl="0" marL="274320" marR="0" rtl="0" algn="l">
              <a:lnSpc>
                <a:spcPct val="150000"/>
              </a:lnSpc>
              <a:spcBef>
                <a:spcPts val="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Periodic timer: </a:t>
            </a:r>
            <a:r>
              <a:rPr b="0" i="0" lang="en-US" sz="1650" u="none" cap="none" strike="noStrike">
                <a:solidFill>
                  <a:srgbClr val="000000"/>
                </a:solidFill>
                <a:latin typeface="Times New Roman"/>
                <a:ea typeface="Times New Roman"/>
                <a:cs typeface="Times New Roman"/>
                <a:sym typeface="Times New Roman"/>
              </a:rPr>
              <a:t>control advertising of regular update messages (25-35 sec)</a:t>
            </a:r>
            <a:endParaRPr/>
          </a:p>
          <a:p>
            <a:pPr indent="-212598" lvl="0" marL="274320" marR="0" rtl="0" algn="l">
              <a:lnSpc>
                <a:spcPct val="150000"/>
              </a:lnSpc>
              <a:spcBef>
                <a:spcPts val="45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Expiration timer: </a:t>
            </a:r>
            <a:r>
              <a:rPr b="0" i="0" lang="en-US" sz="1650" u="none" cap="none" strike="noStrike">
                <a:solidFill>
                  <a:srgbClr val="000000"/>
                </a:solidFill>
                <a:latin typeface="Times New Roman"/>
                <a:ea typeface="Times New Roman"/>
                <a:cs typeface="Times New Roman"/>
                <a:sym typeface="Times New Roman"/>
              </a:rPr>
              <a:t>governs the validity of a route (180 sec)</a:t>
            </a:r>
            <a:endParaRPr/>
          </a:p>
          <a:p>
            <a:pPr indent="-178308" lvl="1" marL="480060" marR="0" rtl="0" algn="just">
              <a:lnSpc>
                <a:spcPct val="100000"/>
              </a:lnSpc>
              <a:spcBef>
                <a:spcPts val="413"/>
              </a:spcBef>
              <a:spcAft>
                <a:spcPts val="0"/>
              </a:spcAft>
              <a:buClr>
                <a:srgbClr val="000000"/>
              </a:buClr>
              <a:buSzPts val="990"/>
              <a:buFont typeface="Noto Sans Symbols"/>
              <a:buChar char="▪"/>
            </a:pPr>
            <a:r>
              <a:rPr b="0" i="0" lang="en-US" sz="1650" u="none" cap="none" strike="noStrike">
                <a:solidFill>
                  <a:srgbClr val="000000"/>
                </a:solidFill>
                <a:latin typeface="Times New Roman"/>
                <a:ea typeface="Times New Roman"/>
                <a:cs typeface="Times New Roman"/>
                <a:sym typeface="Times New Roman"/>
              </a:rPr>
              <a:t>Every time an update (on a 30 sec average) is received the timer is reset. If no update received within this timer the metric is set to 16</a:t>
            </a:r>
            <a:endParaRPr/>
          </a:p>
          <a:p>
            <a:pPr indent="-212598" lvl="0" marL="274320" marR="0" rtl="0" algn="l">
              <a:lnSpc>
                <a:spcPct val="150000"/>
              </a:lnSpc>
              <a:spcBef>
                <a:spcPts val="45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Garbage timer: </a:t>
            </a:r>
            <a:r>
              <a:rPr b="0" i="0" lang="en-US" sz="1800" u="none" cap="none" strike="noStrike">
                <a:solidFill>
                  <a:srgbClr val="000000"/>
                </a:solidFill>
                <a:latin typeface="Times New Roman"/>
                <a:ea typeface="Times New Roman"/>
                <a:cs typeface="Times New Roman"/>
                <a:sym typeface="Times New Roman"/>
              </a:rPr>
              <a:t>120 sec</a:t>
            </a:r>
            <a:endParaRPr/>
          </a:p>
          <a:p>
            <a:pPr indent="-178308" lvl="1" marL="480060" marR="0" rtl="0" algn="just">
              <a:lnSpc>
                <a:spcPct val="100000"/>
              </a:lnSpc>
              <a:spcBef>
                <a:spcPts val="413"/>
              </a:spcBef>
              <a:spcAft>
                <a:spcPts val="0"/>
              </a:spcAft>
              <a:buClr>
                <a:srgbClr val="000000"/>
              </a:buClr>
              <a:buSzPts val="990"/>
              <a:buFont typeface="Noto Sans Symbols"/>
              <a:buChar char="▪"/>
            </a:pPr>
            <a:r>
              <a:rPr b="0" i="0" lang="en-US" sz="1650" u="none" cap="none" strike="noStrike">
                <a:solidFill>
                  <a:srgbClr val="000000"/>
                </a:solidFill>
                <a:latin typeface="Times New Roman"/>
                <a:ea typeface="Times New Roman"/>
                <a:cs typeface="Times New Roman"/>
                <a:sym typeface="Times New Roman"/>
              </a:rPr>
              <a:t>Reset to 120sec when a route is invalidated. If it expires, the route entry is completely removed from routing table.</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8" name="Shape 3438"/>
        <p:cNvGrpSpPr/>
        <p:nvPr/>
      </p:nvGrpSpPr>
      <p:grpSpPr>
        <a:xfrm>
          <a:off x="0" y="0"/>
          <a:ext cx="0" cy="0"/>
          <a:chOff x="0" y="0"/>
          <a:chExt cx="0" cy="0"/>
        </a:xfrm>
      </p:grpSpPr>
      <p:sp>
        <p:nvSpPr>
          <p:cNvPr id="3439" name="Google Shape;3439;p2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SY BTech    Semester-3               2022-23</a:t>
            </a:r>
            <a:endParaRPr>
              <a:solidFill>
                <a:srgbClr val="000000"/>
              </a:solidFill>
              <a:latin typeface="Calibri"/>
              <a:ea typeface="Calibri"/>
              <a:cs typeface="Calibri"/>
              <a:sym typeface="Calibri"/>
            </a:endParaRPr>
          </a:p>
        </p:txBody>
      </p:sp>
      <p:sp>
        <p:nvSpPr>
          <p:cNvPr id="3440" name="Google Shape;3440;p215"/>
          <p:cNvSpPr txBox="1"/>
          <p:nvPr>
            <p:ph idx="4294967295" type="body"/>
          </p:nvPr>
        </p:nvSpPr>
        <p:spPr>
          <a:xfrm>
            <a:off x="457200" y="1143000"/>
            <a:ext cx="8686800" cy="1143000"/>
          </a:xfrm>
          <a:prstGeom prst="rect">
            <a:avLst/>
          </a:prstGeom>
          <a:noFill/>
          <a:ln>
            <a:noFill/>
          </a:ln>
        </p:spPr>
        <p:txBody>
          <a:bodyPr anchorCtr="0" anchor="t" bIns="34275" lIns="0" spcFirstLastPara="1" rIns="0" wrap="square" tIns="34275">
            <a:normAutofit fontScale="92500"/>
          </a:bodyPr>
          <a:lstStyle/>
          <a:p>
            <a:pPr indent="-323850" lvl="0" marL="457200" marR="0" rtl="0" algn="l">
              <a:lnSpc>
                <a:spcPct val="90000"/>
              </a:lnSpc>
              <a:spcBef>
                <a:spcPts val="900"/>
              </a:spcBef>
              <a:spcAft>
                <a:spcPts val="0"/>
              </a:spcAft>
              <a:buClr>
                <a:schemeClr val="accent1"/>
              </a:buClr>
              <a:buSzPct val="90090"/>
              <a:buFont typeface="Calibri"/>
              <a:buChar char=" "/>
            </a:pPr>
            <a:r>
              <a:rPr b="1" lang="en-US" sz="1800">
                <a:latin typeface="Times New Roman"/>
                <a:ea typeface="Times New Roman"/>
                <a:cs typeface="Times New Roman"/>
                <a:sym typeface="Times New Roman"/>
              </a:rPr>
              <a:t>RIP takes a long time to stabilize</a:t>
            </a:r>
            <a:endParaRPr/>
          </a:p>
          <a:p>
            <a:pPr indent="-317500" lvl="1" marL="914400" rtl="0" algn="l">
              <a:lnSpc>
                <a:spcPct val="90000"/>
              </a:lnSpc>
              <a:spcBef>
                <a:spcPts val="200"/>
              </a:spcBef>
              <a:spcAft>
                <a:spcPts val="0"/>
              </a:spcAft>
              <a:buSzPct val="91728"/>
              <a:buChar char="◦"/>
            </a:pPr>
            <a:r>
              <a:rPr lang="en-US" sz="1650">
                <a:latin typeface="Times New Roman"/>
                <a:ea typeface="Times New Roman"/>
                <a:cs typeface="Times New Roman"/>
                <a:sym typeface="Times New Roman"/>
              </a:rPr>
              <a:t>Even for a small network, it takes several minutes until the routing tables have settled after a change</a:t>
            </a:r>
            <a:endParaRPr/>
          </a:p>
          <a:p>
            <a:pPr indent="-323850" lvl="0" marL="457200" marR="0" rtl="0" algn="l">
              <a:lnSpc>
                <a:spcPct val="90000"/>
              </a:lnSpc>
              <a:spcBef>
                <a:spcPts val="900"/>
              </a:spcBef>
              <a:spcAft>
                <a:spcPts val="0"/>
              </a:spcAft>
              <a:buClr>
                <a:schemeClr val="accent1"/>
              </a:buClr>
              <a:buSzPct val="90090"/>
              <a:buFont typeface="Calibri"/>
              <a:buChar char=" "/>
            </a:pPr>
            <a:r>
              <a:rPr b="1" lang="en-US" sz="1800">
                <a:latin typeface="Times New Roman"/>
                <a:ea typeface="Times New Roman"/>
                <a:cs typeface="Times New Roman"/>
                <a:sym typeface="Times New Roman"/>
              </a:rPr>
              <a:t>The maximum path in RIP is 15 hops</a:t>
            </a:r>
            <a:endParaRPr/>
          </a:p>
          <a:p>
            <a:pPr indent="-228600" lvl="0" marL="457200" marR="0" rtl="0" algn="l">
              <a:lnSpc>
                <a:spcPct val="90000"/>
              </a:lnSpc>
              <a:spcBef>
                <a:spcPts val="900"/>
              </a:spcBef>
              <a:spcAft>
                <a:spcPts val="0"/>
              </a:spcAft>
              <a:buClr>
                <a:schemeClr val="accent1"/>
              </a:buClr>
              <a:buSzPct val="108108"/>
              <a:buFont typeface="Calibri"/>
              <a:buNone/>
            </a:pPr>
            <a:r>
              <a:t/>
            </a:r>
            <a:endParaRPr sz="1500"/>
          </a:p>
        </p:txBody>
      </p:sp>
      <p:sp>
        <p:nvSpPr>
          <p:cNvPr id="3441" name="Google Shape;3441;p215"/>
          <p:cNvSpPr txBox="1"/>
          <p:nvPr>
            <p:ph idx="4294967295" type="title"/>
          </p:nvPr>
        </p:nvSpPr>
        <p:spPr>
          <a:xfrm>
            <a:off x="1714500" y="206375"/>
            <a:ext cx="7429500" cy="82232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1050"/>
              </a:spcBef>
              <a:spcAft>
                <a:spcPts val="0"/>
              </a:spcAft>
              <a:buSzPts val="1680"/>
              <a:buNone/>
            </a:pPr>
            <a:r>
              <a:rPr b="1" lang="en-US" sz="2100">
                <a:latin typeface="Times New Roman"/>
                <a:ea typeface="Times New Roman"/>
                <a:cs typeface="Times New Roman"/>
                <a:sym typeface="Times New Roman"/>
              </a:rPr>
              <a:t>RIP Problems</a:t>
            </a:r>
            <a:endParaRPr/>
          </a:p>
        </p:txBody>
      </p:sp>
      <p:graphicFrame>
        <p:nvGraphicFramePr>
          <p:cNvPr id="3442" name="Google Shape;3442;p215"/>
          <p:cNvGraphicFramePr/>
          <p:nvPr/>
        </p:nvGraphicFramePr>
        <p:xfrm>
          <a:off x="571500" y="2571750"/>
          <a:ext cx="3000000" cy="3000000"/>
        </p:xfrm>
        <a:graphic>
          <a:graphicData uri="http://schemas.openxmlformats.org/drawingml/2006/table">
            <a:tbl>
              <a:tblPr bandRow="1" firstRow="1">
                <a:noFill/>
                <a:tableStyleId>{78282ACB-FD60-49D6-AB09-F6B26F37B2F0}</a:tableStyleId>
              </a:tblPr>
              <a:tblGrid>
                <a:gridCol w="4000500"/>
                <a:gridCol w="4171950"/>
              </a:tblGrid>
              <a:tr h="445725">
                <a:tc>
                  <a:txBody>
                    <a:bodyPr/>
                    <a:lstStyle/>
                    <a:p>
                      <a:pPr indent="0" lvl="0" marL="0" marR="0" rtl="0" algn="ctr">
                        <a:lnSpc>
                          <a:spcPct val="100000"/>
                        </a:lnSpc>
                        <a:spcBef>
                          <a:spcPts val="0"/>
                        </a:spcBef>
                        <a:spcAft>
                          <a:spcPts val="0"/>
                        </a:spcAft>
                        <a:buNone/>
                      </a:pPr>
                      <a:r>
                        <a:rPr b="1" i="0" lang="en-US" sz="2100" u="none" cap="none" strike="noStrike">
                          <a:solidFill>
                            <a:srgbClr val="FF0000"/>
                          </a:solidFill>
                          <a:latin typeface="Times New Roman"/>
                          <a:ea typeface="Times New Roman"/>
                          <a:cs typeface="Times New Roman"/>
                          <a:sym typeface="Times New Roman"/>
                        </a:rPr>
                        <a:t>RIPv1</a:t>
                      </a:r>
                      <a:endParaRPr b="1" sz="2100" u="none" cap="none" strike="noStrike">
                        <a:solidFill>
                          <a:srgbClr val="FF0000"/>
                        </a:solidFill>
                        <a:latin typeface="Times New Roman"/>
                        <a:ea typeface="Times New Roman"/>
                        <a:cs typeface="Times New Roman"/>
                        <a:sym typeface="Times New Roman"/>
                      </a:endParaRPr>
                    </a:p>
                  </a:txBody>
                  <a:tcPr marT="34300" marB="34300" marR="68575" marL="68575"/>
                </a:tc>
                <a:tc>
                  <a:txBody>
                    <a:bodyPr/>
                    <a:lstStyle/>
                    <a:p>
                      <a:pPr indent="0" lvl="0" marL="0" marR="0" rtl="0" algn="ctr">
                        <a:lnSpc>
                          <a:spcPct val="100000"/>
                        </a:lnSpc>
                        <a:spcBef>
                          <a:spcPts val="0"/>
                        </a:spcBef>
                        <a:spcAft>
                          <a:spcPts val="0"/>
                        </a:spcAft>
                        <a:buNone/>
                      </a:pPr>
                      <a:r>
                        <a:rPr b="1" i="0" lang="en-US" sz="2100" u="none" cap="none" strike="noStrike">
                          <a:solidFill>
                            <a:srgbClr val="FF0000"/>
                          </a:solidFill>
                          <a:latin typeface="Times New Roman"/>
                          <a:ea typeface="Times New Roman"/>
                          <a:cs typeface="Times New Roman"/>
                          <a:sym typeface="Times New Roman"/>
                        </a:rPr>
                        <a:t>RIPv2</a:t>
                      </a:r>
                      <a:endParaRPr b="1" sz="2100" u="none" cap="none" strike="noStrike">
                        <a:solidFill>
                          <a:srgbClr val="FF0000"/>
                        </a:solidFill>
                        <a:latin typeface="Times New Roman"/>
                        <a:ea typeface="Times New Roman"/>
                        <a:cs typeface="Times New Roman"/>
                        <a:sym typeface="Times New Roman"/>
                      </a:endParaRPr>
                    </a:p>
                  </a:txBody>
                  <a:tcPr marT="34300" marB="34300" marR="68575" marL="68575"/>
                </a:tc>
              </a:tr>
              <a:tr h="466725">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RIPv1 is a Classful routing protocol</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RIPv2 is classless routing</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r>
              <a:tr h="421050">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RIPv1 does not support VLSM</a:t>
                      </a:r>
                      <a:endParaRPr sz="1700" u="none" cap="none" strike="noStrike">
                        <a:solidFill>
                          <a:schemeClr val="lt2"/>
                        </a:solidFill>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RIPv2 support VLSM</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r>
              <a:tr h="666750">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RIPv1 does not support authentication of update messages (plain-text or MD5)</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Support authentication of RIPv2 update messages (plain-text or MD5)</a:t>
                      </a:r>
                      <a:endParaRPr sz="1700" u="none" cap="none" strike="noStrike">
                        <a:latin typeface="Times New Roman"/>
                        <a:ea typeface="Times New Roman"/>
                        <a:cs typeface="Times New Roman"/>
                        <a:sym typeface="Times New Roman"/>
                      </a:endParaRPr>
                    </a:p>
                  </a:txBody>
                  <a:tcPr marT="34300" marB="34300" marR="68575" marL="6857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2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450" name="Google Shape;3450;p2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451" name="Google Shape;3451;p2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452" name="Google Shape;3452;p216"/>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Open Shortest Path First [OSPF]</a:t>
            </a:r>
            <a:endParaRPr b="1" sz="3200">
              <a:solidFill>
                <a:srgbClr val="002060"/>
              </a:solidFill>
              <a:latin typeface="Times New Roman"/>
              <a:ea typeface="Times New Roman"/>
              <a:cs typeface="Times New Roman"/>
              <a:sym typeface="Times New Roman"/>
            </a:endParaRPr>
          </a:p>
        </p:txBody>
      </p:sp>
      <p:sp>
        <p:nvSpPr>
          <p:cNvPr id="3453" name="Google Shape;3453;p216"/>
          <p:cNvSpPr txBox="1"/>
          <p:nvPr>
            <p:ph idx="4294967295" type="body"/>
          </p:nvPr>
        </p:nvSpPr>
        <p:spPr>
          <a:xfrm>
            <a:off x="286346" y="690492"/>
            <a:ext cx="6827399" cy="3754726"/>
          </a:xfrm>
          <a:prstGeom prst="rect">
            <a:avLst/>
          </a:prstGeom>
          <a:noFill/>
          <a:ln>
            <a:noFill/>
          </a:ln>
        </p:spPr>
        <p:txBody>
          <a:bodyPr anchorCtr="0" anchor="t" bIns="34275" lIns="0" spcFirstLastPara="1" rIns="0" wrap="square" tIns="34275">
            <a:noAutofit/>
          </a:bodyPr>
          <a:lstStyle/>
          <a:p>
            <a:pPr indent="-114300" lvl="0" marL="457200" rtl="0" algn="l">
              <a:lnSpc>
                <a:spcPct val="100000"/>
              </a:lnSpc>
              <a:spcBef>
                <a:spcPts val="500"/>
              </a:spcBef>
              <a:spcAft>
                <a:spcPts val="0"/>
              </a:spcAft>
              <a:buClr>
                <a:schemeClr val="dk1"/>
              </a:buClr>
              <a:buSzPts val="1800"/>
              <a:buFont typeface="Noto Sans Symbols"/>
              <a:buChar char="⮚"/>
            </a:pPr>
            <a:r>
              <a:rPr lang="en-US" sz="2500">
                <a:solidFill>
                  <a:schemeClr val="dk1"/>
                </a:solidFill>
                <a:latin typeface="Times New Roman"/>
                <a:ea typeface="Times New Roman"/>
                <a:cs typeface="Times New Roman"/>
                <a:sym typeface="Times New Roman"/>
              </a:rPr>
              <a:t>Provides for authentication of routing messages.</a:t>
            </a:r>
            <a:endParaRPr sz="2500">
              <a:solidFill>
                <a:schemeClr val="dk1"/>
              </a:solidFill>
              <a:latin typeface="Times New Roman"/>
              <a:ea typeface="Times New Roman"/>
              <a:cs typeface="Times New Roman"/>
              <a:sym typeface="Times New Roman"/>
            </a:endParaRPr>
          </a:p>
          <a:p>
            <a:pPr indent="-114300" lvl="1" marL="914400" rtl="0" algn="l">
              <a:lnSpc>
                <a:spcPct val="100000"/>
              </a:lnSpc>
              <a:spcBef>
                <a:spcPts val="0"/>
              </a:spcBef>
              <a:spcAft>
                <a:spcPts val="0"/>
              </a:spcAft>
              <a:buClr>
                <a:schemeClr val="dk1"/>
              </a:buClr>
              <a:buSzPts val="1800"/>
              <a:buFont typeface="Noto Sans Symbols"/>
              <a:buChar char="⮚"/>
            </a:pPr>
            <a:r>
              <a:rPr b="1" lang="en-US" sz="2500">
                <a:solidFill>
                  <a:srgbClr val="C00000"/>
                </a:solidFill>
                <a:latin typeface="Times New Roman"/>
                <a:ea typeface="Times New Roman"/>
                <a:cs typeface="Times New Roman"/>
                <a:sym typeface="Times New Roman"/>
              </a:rPr>
              <a:t>8-byte password </a:t>
            </a:r>
            <a:r>
              <a:rPr lang="en-US" sz="2500">
                <a:solidFill>
                  <a:schemeClr val="dk1"/>
                </a:solidFill>
                <a:latin typeface="Times New Roman"/>
                <a:ea typeface="Times New Roman"/>
                <a:cs typeface="Times New Roman"/>
                <a:sym typeface="Times New Roman"/>
              </a:rPr>
              <a:t>designed to avoid misconfiguration.</a:t>
            </a:r>
            <a:endParaRPr sz="2500">
              <a:solidFill>
                <a:schemeClr val="dk1"/>
              </a:solidFill>
              <a:latin typeface="Times New Roman"/>
              <a:ea typeface="Times New Roman"/>
              <a:cs typeface="Times New Roman"/>
              <a:sym typeface="Times New Roman"/>
            </a:endParaRPr>
          </a:p>
          <a:p>
            <a:pPr indent="-114300" lvl="0" marL="457200" rtl="0" algn="l">
              <a:lnSpc>
                <a:spcPct val="100000"/>
              </a:lnSpc>
              <a:spcBef>
                <a:spcPts val="0"/>
              </a:spcBef>
              <a:spcAft>
                <a:spcPts val="0"/>
              </a:spcAft>
              <a:buClr>
                <a:schemeClr val="dk1"/>
              </a:buClr>
              <a:buSzPts val="1800"/>
              <a:buFont typeface="Noto Sans Symbols"/>
              <a:buChar char="⮚"/>
            </a:pPr>
            <a:r>
              <a:rPr lang="en-US" sz="2500">
                <a:solidFill>
                  <a:schemeClr val="dk1"/>
                </a:solidFill>
                <a:latin typeface="Times New Roman"/>
                <a:ea typeface="Times New Roman"/>
                <a:cs typeface="Times New Roman"/>
                <a:sym typeface="Times New Roman"/>
              </a:rPr>
              <a:t>Provides additional hierarchy</a:t>
            </a:r>
            <a:endParaRPr sz="2500">
              <a:solidFill>
                <a:schemeClr val="dk1"/>
              </a:solidFill>
              <a:latin typeface="Times New Roman"/>
              <a:ea typeface="Times New Roman"/>
              <a:cs typeface="Times New Roman"/>
              <a:sym typeface="Times New Roman"/>
            </a:endParaRPr>
          </a:p>
          <a:p>
            <a:pPr indent="-114300" lvl="1" marL="914400" rtl="0" algn="l">
              <a:lnSpc>
                <a:spcPct val="100000"/>
              </a:lnSpc>
              <a:spcBef>
                <a:spcPts val="0"/>
              </a:spcBef>
              <a:spcAft>
                <a:spcPts val="0"/>
              </a:spcAft>
              <a:buClr>
                <a:schemeClr val="dk1"/>
              </a:buClr>
              <a:buSzPts val="1800"/>
              <a:buFont typeface="Noto Sans Symbols"/>
              <a:buChar char="⮚"/>
            </a:pPr>
            <a:r>
              <a:rPr lang="en-US" sz="2500">
                <a:solidFill>
                  <a:schemeClr val="dk1"/>
                </a:solidFill>
                <a:latin typeface="Times New Roman"/>
                <a:ea typeface="Times New Roman"/>
                <a:cs typeface="Times New Roman"/>
                <a:sym typeface="Times New Roman"/>
              </a:rPr>
              <a:t>Domains are </a:t>
            </a:r>
            <a:r>
              <a:rPr b="1" lang="en-US" sz="2500">
                <a:solidFill>
                  <a:schemeClr val="dk1"/>
                </a:solidFill>
                <a:latin typeface="Times New Roman"/>
                <a:ea typeface="Times New Roman"/>
                <a:cs typeface="Times New Roman"/>
                <a:sym typeface="Times New Roman"/>
              </a:rPr>
              <a:t>partitioned into areas</a:t>
            </a:r>
            <a:r>
              <a:rPr lang="en-US" sz="2500">
                <a:solidFill>
                  <a:schemeClr val="dk1"/>
                </a:solidFill>
                <a:latin typeface="Times New Roman"/>
                <a:ea typeface="Times New Roman"/>
                <a:cs typeface="Times New Roman"/>
                <a:sym typeface="Times New Roman"/>
              </a:rPr>
              <a:t>.</a:t>
            </a:r>
            <a:endParaRPr sz="2500">
              <a:solidFill>
                <a:schemeClr val="dk1"/>
              </a:solidFill>
              <a:latin typeface="Times New Roman"/>
              <a:ea typeface="Times New Roman"/>
              <a:cs typeface="Times New Roman"/>
              <a:sym typeface="Times New Roman"/>
            </a:endParaRPr>
          </a:p>
          <a:p>
            <a:pPr indent="-114300" lvl="1" marL="914400" rtl="0" algn="l">
              <a:lnSpc>
                <a:spcPct val="100000"/>
              </a:lnSpc>
              <a:spcBef>
                <a:spcPts val="0"/>
              </a:spcBef>
              <a:spcAft>
                <a:spcPts val="0"/>
              </a:spcAft>
              <a:buClr>
                <a:schemeClr val="dk1"/>
              </a:buClr>
              <a:buSzPts val="1800"/>
              <a:buFont typeface="Noto Sans Symbols"/>
              <a:buChar char="⮚"/>
            </a:pPr>
            <a:r>
              <a:rPr lang="en-US" sz="2500">
                <a:solidFill>
                  <a:schemeClr val="dk1"/>
                </a:solidFill>
                <a:latin typeface="Times New Roman"/>
                <a:ea typeface="Times New Roman"/>
                <a:cs typeface="Times New Roman"/>
                <a:sym typeface="Times New Roman"/>
              </a:rPr>
              <a:t>This </a:t>
            </a:r>
            <a:r>
              <a:rPr b="1" lang="en-US" sz="2500">
                <a:solidFill>
                  <a:srgbClr val="C00000"/>
                </a:solidFill>
                <a:latin typeface="Times New Roman"/>
                <a:ea typeface="Times New Roman"/>
                <a:cs typeface="Times New Roman"/>
                <a:sym typeface="Times New Roman"/>
              </a:rPr>
              <a:t>reduces</a:t>
            </a:r>
            <a:r>
              <a:rPr lang="en-US" sz="2500">
                <a:solidFill>
                  <a:schemeClr val="dk1"/>
                </a:solidFill>
                <a:latin typeface="Times New Roman"/>
                <a:ea typeface="Times New Roman"/>
                <a:cs typeface="Times New Roman"/>
                <a:sym typeface="Times New Roman"/>
              </a:rPr>
              <a:t> the amount of information transmitted in packet.</a:t>
            </a:r>
            <a:endParaRPr sz="2500">
              <a:solidFill>
                <a:schemeClr val="dk1"/>
              </a:solidFill>
              <a:latin typeface="Times New Roman"/>
              <a:ea typeface="Times New Roman"/>
              <a:cs typeface="Times New Roman"/>
              <a:sym typeface="Times New Roman"/>
            </a:endParaRPr>
          </a:p>
          <a:p>
            <a:pPr indent="-114300" lvl="0" marL="457200" rtl="0" algn="l">
              <a:lnSpc>
                <a:spcPct val="100000"/>
              </a:lnSpc>
              <a:spcBef>
                <a:spcPts val="0"/>
              </a:spcBef>
              <a:spcAft>
                <a:spcPts val="0"/>
              </a:spcAft>
              <a:buClr>
                <a:schemeClr val="dk1"/>
              </a:buClr>
              <a:buSzPts val="1800"/>
              <a:buFont typeface="Noto Sans Symbols"/>
              <a:buChar char="⮚"/>
            </a:pPr>
            <a:r>
              <a:rPr lang="en-US" sz="2500">
                <a:solidFill>
                  <a:schemeClr val="dk1"/>
                </a:solidFill>
                <a:latin typeface="Times New Roman"/>
                <a:ea typeface="Times New Roman"/>
                <a:cs typeface="Times New Roman"/>
                <a:sym typeface="Times New Roman"/>
              </a:rPr>
              <a:t>Provides </a:t>
            </a:r>
            <a:r>
              <a:rPr b="1" lang="en-US" sz="2500">
                <a:solidFill>
                  <a:srgbClr val="C00000"/>
                </a:solidFill>
                <a:latin typeface="Times New Roman"/>
                <a:ea typeface="Times New Roman"/>
                <a:cs typeface="Times New Roman"/>
                <a:sym typeface="Times New Roman"/>
              </a:rPr>
              <a:t>load-balancing</a:t>
            </a:r>
            <a:r>
              <a:rPr lang="en-US" sz="2500">
                <a:solidFill>
                  <a:schemeClr val="dk1"/>
                </a:solidFill>
                <a:latin typeface="Times New Roman"/>
                <a:ea typeface="Times New Roman"/>
                <a:cs typeface="Times New Roman"/>
                <a:sym typeface="Times New Roman"/>
              </a:rPr>
              <a:t> via </a:t>
            </a:r>
            <a:r>
              <a:rPr b="1" lang="en-US" sz="2500">
                <a:solidFill>
                  <a:schemeClr val="dk1"/>
                </a:solidFill>
                <a:latin typeface="Times New Roman"/>
                <a:ea typeface="Times New Roman"/>
                <a:cs typeface="Times New Roman"/>
                <a:sym typeface="Times New Roman"/>
              </a:rPr>
              <a:t>multiple routes.</a:t>
            </a:r>
            <a:endParaRPr b="1" sz="2500">
              <a:solidFill>
                <a:schemeClr val="dk1"/>
              </a:solidFill>
              <a:latin typeface="Times New Roman"/>
              <a:ea typeface="Times New Roman"/>
              <a:cs typeface="Times New Roman"/>
              <a:sym typeface="Times New Roman"/>
            </a:endParaRPr>
          </a:p>
        </p:txBody>
      </p:sp>
      <p:pic>
        <p:nvPicPr>
          <p:cNvPr id="3454" name="Google Shape;3454;p216"/>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pic>
        <p:nvPicPr>
          <p:cNvPr id="3455" name="Google Shape;3455;p216"/>
          <p:cNvPicPr preferRelativeResize="0"/>
          <p:nvPr/>
        </p:nvPicPr>
        <p:blipFill rotWithShape="1">
          <a:blip r:embed="rId4">
            <a:alphaModFix/>
          </a:blip>
          <a:srcRect b="0" l="0" r="0" t="0"/>
          <a:stretch/>
        </p:blipFill>
        <p:spPr>
          <a:xfrm>
            <a:off x="7270907" y="1291504"/>
            <a:ext cx="1704975" cy="3104225"/>
          </a:xfrm>
          <a:prstGeom prst="rect">
            <a:avLst/>
          </a:prstGeom>
          <a:noFill/>
          <a:ln>
            <a:noFill/>
          </a:ln>
        </p:spPr>
      </p:pic>
      <p:pic>
        <p:nvPicPr>
          <p:cNvPr id="3456" name="Google Shape;3456;p216"/>
          <p:cNvPicPr preferRelativeResize="0"/>
          <p:nvPr/>
        </p:nvPicPr>
        <p:blipFill rotWithShape="1">
          <a:blip r:embed="rId5">
            <a:alphaModFix/>
          </a:blip>
          <a:srcRect b="0" l="0" r="0" t="0"/>
          <a:stretch/>
        </p:blipFill>
        <p:spPr>
          <a:xfrm>
            <a:off x="7113745" y="889758"/>
            <a:ext cx="2019300" cy="394932"/>
          </a:xfrm>
          <a:prstGeom prst="rect">
            <a:avLst/>
          </a:prstGeom>
          <a:noFill/>
          <a:ln>
            <a:noFill/>
          </a:ln>
        </p:spPr>
      </p:pic>
      <p:cxnSp>
        <p:nvCxnSpPr>
          <p:cNvPr id="3457" name="Google Shape;3457;p21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458" name="Google Shape;3458;p2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459" name="Google Shape;3459;p2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460" name="Google Shape;3460;p2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6" name="Shape 3466"/>
        <p:cNvGrpSpPr/>
        <p:nvPr/>
      </p:nvGrpSpPr>
      <p:grpSpPr>
        <a:xfrm>
          <a:off x="0" y="0"/>
          <a:ext cx="0" cy="0"/>
          <a:chOff x="0" y="0"/>
          <a:chExt cx="0" cy="0"/>
        </a:xfrm>
      </p:grpSpPr>
      <p:sp>
        <p:nvSpPr>
          <p:cNvPr id="3467" name="Google Shape;3467;p2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468" name="Google Shape;3468;p2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469" name="Google Shape;3469;p2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470" name="Google Shape;3470;p217"/>
          <p:cNvSpPr txBox="1"/>
          <p:nvPr>
            <p:ph idx="4294967295" type="title"/>
          </p:nvPr>
        </p:nvSpPr>
        <p:spPr>
          <a:xfrm>
            <a:off x="990600" y="134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OSPF—An Interior Gateway Routing Protocol </a:t>
            </a:r>
            <a:endParaRPr b="1" sz="2800">
              <a:solidFill>
                <a:srgbClr val="002060"/>
              </a:solidFill>
              <a:latin typeface="Times New Roman"/>
              <a:ea typeface="Times New Roman"/>
              <a:cs typeface="Times New Roman"/>
              <a:sym typeface="Times New Roman"/>
            </a:endParaRPr>
          </a:p>
        </p:txBody>
      </p:sp>
      <p:pic>
        <p:nvPicPr>
          <p:cNvPr id="3471" name="Google Shape;3471;p217"/>
          <p:cNvPicPr preferRelativeResize="0"/>
          <p:nvPr/>
        </p:nvPicPr>
        <p:blipFill rotWithShape="1">
          <a:blip r:embed="rId3">
            <a:alphaModFix/>
          </a:blip>
          <a:srcRect b="0" l="0" r="0" t="0"/>
          <a:stretch/>
        </p:blipFill>
        <p:spPr>
          <a:xfrm>
            <a:off x="41822" y="47020"/>
            <a:ext cx="538608" cy="535767"/>
          </a:xfrm>
          <a:prstGeom prst="rect">
            <a:avLst/>
          </a:prstGeom>
          <a:noFill/>
          <a:ln>
            <a:noFill/>
          </a:ln>
        </p:spPr>
      </p:pic>
      <p:sp>
        <p:nvSpPr>
          <p:cNvPr id="3472" name="Google Shape;3472;p217"/>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relation between ASes, backbones, and areas in OSPF.</a:t>
            </a:r>
            <a:endParaRPr b="0" i="0" sz="1400" u="none" cap="none" strike="noStrike">
              <a:solidFill>
                <a:srgbClr val="000000"/>
              </a:solidFill>
              <a:latin typeface="Times New Roman"/>
              <a:ea typeface="Times New Roman"/>
              <a:cs typeface="Times New Roman"/>
              <a:sym typeface="Times New Roman"/>
            </a:endParaRPr>
          </a:p>
        </p:txBody>
      </p:sp>
      <p:pic>
        <p:nvPicPr>
          <p:cNvPr id="3473" name="Google Shape;3473;p217"/>
          <p:cNvPicPr preferRelativeResize="0"/>
          <p:nvPr/>
        </p:nvPicPr>
        <p:blipFill rotWithShape="1">
          <a:blip r:embed="rId4">
            <a:alphaModFix/>
          </a:blip>
          <a:srcRect b="0" l="0" r="0" t="0"/>
          <a:stretch/>
        </p:blipFill>
        <p:spPr>
          <a:xfrm>
            <a:off x="389928" y="738913"/>
            <a:ext cx="8213745" cy="3436997"/>
          </a:xfrm>
          <a:prstGeom prst="rect">
            <a:avLst/>
          </a:prstGeom>
          <a:noFill/>
          <a:ln>
            <a:noFill/>
          </a:ln>
        </p:spPr>
      </p:pic>
      <p:cxnSp>
        <p:nvCxnSpPr>
          <p:cNvPr id="3474" name="Google Shape;3474;p217"/>
          <p:cNvCxnSpPr/>
          <p:nvPr/>
        </p:nvCxnSpPr>
        <p:spPr>
          <a:xfrm flipH="1" rot="10800000">
            <a:off x="0" y="570519"/>
            <a:ext cx="9144000" cy="20782"/>
          </a:xfrm>
          <a:prstGeom prst="straightConnector1">
            <a:avLst/>
          </a:prstGeom>
          <a:noFill/>
          <a:ln cap="flat" cmpd="sng" w="9525">
            <a:solidFill>
              <a:srgbClr val="00B050"/>
            </a:solidFill>
            <a:prstDash val="solid"/>
            <a:round/>
            <a:headEnd len="sm" w="sm" type="none"/>
            <a:tailEnd len="sm" w="sm" type="none"/>
          </a:ln>
        </p:spPr>
      </p:cxnSp>
      <p:sp>
        <p:nvSpPr>
          <p:cNvPr id="3475" name="Google Shape;3475;p2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476" name="Google Shape;3476;p2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477" name="Google Shape;3477;p2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478" name="Google Shape;3478;p217"/>
          <p:cNvSpPr/>
          <p:nvPr/>
        </p:nvSpPr>
        <p:spPr>
          <a:xfrm>
            <a:off x="6988412" y="570519"/>
            <a:ext cx="13917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(Level 1 router)</a:t>
            </a:r>
            <a:endParaRPr b="1" i="0" sz="1400" u="none" cap="none" strike="noStrike">
              <a:solidFill>
                <a:srgbClr val="C00000"/>
              </a:solidFill>
              <a:latin typeface="Arial"/>
              <a:ea typeface="Arial"/>
              <a:cs typeface="Arial"/>
              <a:sym typeface="Arial"/>
            </a:endParaRPr>
          </a:p>
        </p:txBody>
      </p:sp>
      <p:sp>
        <p:nvSpPr>
          <p:cNvPr id="3479" name="Google Shape;3479;p217"/>
          <p:cNvSpPr/>
          <p:nvPr/>
        </p:nvSpPr>
        <p:spPr>
          <a:xfrm>
            <a:off x="3952479" y="582787"/>
            <a:ext cx="13917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(Level 2 router)</a:t>
            </a:r>
            <a:endParaRPr b="1" i="0" sz="1400" u="none" cap="none" strike="noStrike">
              <a:solidFill>
                <a:srgbClr val="C00000"/>
              </a:solidFill>
              <a:latin typeface="Arial"/>
              <a:ea typeface="Arial"/>
              <a:cs typeface="Arial"/>
              <a:sym typeface="Arial"/>
            </a:endParaRPr>
          </a:p>
        </p:txBody>
      </p:sp>
      <p:sp>
        <p:nvSpPr>
          <p:cNvPr id="3480" name="Google Shape;3480;p217"/>
          <p:cNvSpPr/>
          <p:nvPr/>
        </p:nvSpPr>
        <p:spPr>
          <a:xfrm>
            <a:off x="5201943" y="591301"/>
            <a:ext cx="18582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(an interdomain router)</a:t>
            </a:r>
            <a:endParaRPr b="0" i="0" sz="1400" u="none" cap="none" strike="noStrike">
              <a:solidFill>
                <a:srgbClr val="000000"/>
              </a:solidFill>
              <a:latin typeface="Arial"/>
              <a:ea typeface="Arial"/>
              <a:cs typeface="Arial"/>
              <a:sym typeface="Arial"/>
            </a:endParaRPr>
          </a:p>
        </p:txBody>
      </p:sp>
      <p:sp>
        <p:nvSpPr>
          <p:cNvPr id="3481" name="Google Shape;3481;p217"/>
          <p:cNvSpPr/>
          <p:nvPr/>
        </p:nvSpPr>
        <p:spPr>
          <a:xfrm>
            <a:off x="879011" y="559606"/>
            <a:ext cx="300293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ABR: a backbone router that attaches to more than one 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sp>
        <p:nvSpPr>
          <p:cNvPr id="3488" name="Google Shape;3488;p2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489" name="Google Shape;3489;p2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490" name="Google Shape;3490;p2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491" name="Google Shape;3491;p218"/>
          <p:cNvSpPr txBox="1"/>
          <p:nvPr>
            <p:ph idx="4294967295" type="title"/>
          </p:nvPr>
        </p:nvSpPr>
        <p:spPr>
          <a:xfrm>
            <a:off x="1090027" y="62976"/>
            <a:ext cx="9345613"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OSPF—An Interior Gateway Routing Protocol </a:t>
            </a:r>
            <a:endParaRPr b="1" sz="2800">
              <a:solidFill>
                <a:srgbClr val="002060"/>
              </a:solidFill>
              <a:latin typeface="Times New Roman"/>
              <a:ea typeface="Times New Roman"/>
              <a:cs typeface="Times New Roman"/>
              <a:sym typeface="Times New Roman"/>
            </a:endParaRPr>
          </a:p>
        </p:txBody>
      </p:sp>
      <p:pic>
        <p:nvPicPr>
          <p:cNvPr id="3492" name="Google Shape;3492;p218"/>
          <p:cNvPicPr preferRelativeResize="0"/>
          <p:nvPr/>
        </p:nvPicPr>
        <p:blipFill rotWithShape="1">
          <a:blip r:embed="rId3">
            <a:alphaModFix/>
          </a:blip>
          <a:srcRect b="0" l="0" r="0" t="0"/>
          <a:stretch/>
        </p:blipFill>
        <p:spPr>
          <a:xfrm>
            <a:off x="41822" y="47020"/>
            <a:ext cx="549324" cy="687418"/>
          </a:xfrm>
          <a:prstGeom prst="rect">
            <a:avLst/>
          </a:prstGeom>
          <a:noFill/>
          <a:ln>
            <a:noFill/>
          </a:ln>
        </p:spPr>
      </p:pic>
      <p:pic>
        <p:nvPicPr>
          <p:cNvPr id="3493" name="Google Shape;3493;p218"/>
          <p:cNvPicPr preferRelativeResize="0"/>
          <p:nvPr/>
        </p:nvPicPr>
        <p:blipFill rotWithShape="1">
          <a:blip r:embed="rId4">
            <a:alphaModFix/>
          </a:blip>
          <a:srcRect b="0" l="0" r="0" t="0"/>
          <a:stretch/>
        </p:blipFill>
        <p:spPr>
          <a:xfrm>
            <a:off x="870274" y="681261"/>
            <a:ext cx="7672751" cy="1911122"/>
          </a:xfrm>
          <a:prstGeom prst="rect">
            <a:avLst/>
          </a:prstGeom>
          <a:noFill/>
          <a:ln>
            <a:noFill/>
          </a:ln>
        </p:spPr>
      </p:pic>
      <p:sp>
        <p:nvSpPr>
          <p:cNvPr id="3494" name="Google Shape;3494;p218"/>
          <p:cNvSpPr txBox="1"/>
          <p:nvPr/>
        </p:nvSpPr>
        <p:spPr>
          <a:xfrm>
            <a:off x="2520302" y="2514760"/>
            <a:ext cx="4658819"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An autonomous system.</a:t>
            </a:r>
            <a:endParaRPr b="0" i="0" sz="1400" u="none" cap="none" strike="noStrike">
              <a:solidFill>
                <a:srgbClr val="000000"/>
              </a:solidFill>
              <a:latin typeface="Times New Roman"/>
              <a:ea typeface="Times New Roman"/>
              <a:cs typeface="Times New Roman"/>
              <a:sym typeface="Times New Roman"/>
            </a:endParaRPr>
          </a:p>
        </p:txBody>
      </p:sp>
      <p:pic>
        <p:nvPicPr>
          <p:cNvPr id="3495" name="Google Shape;3495;p218"/>
          <p:cNvPicPr preferRelativeResize="0"/>
          <p:nvPr/>
        </p:nvPicPr>
        <p:blipFill rotWithShape="1">
          <a:blip r:embed="rId5">
            <a:alphaModFix/>
          </a:blip>
          <a:srcRect b="0" l="0" r="0" t="0"/>
          <a:stretch/>
        </p:blipFill>
        <p:spPr>
          <a:xfrm>
            <a:off x="735192" y="2914959"/>
            <a:ext cx="7807400" cy="1344765"/>
          </a:xfrm>
          <a:prstGeom prst="rect">
            <a:avLst/>
          </a:prstGeom>
          <a:noFill/>
          <a:ln>
            <a:noFill/>
          </a:ln>
        </p:spPr>
      </p:pic>
      <p:sp>
        <p:nvSpPr>
          <p:cNvPr id="3496" name="Google Shape;3496;p218"/>
          <p:cNvSpPr/>
          <p:nvPr/>
        </p:nvSpPr>
        <p:spPr>
          <a:xfrm>
            <a:off x="2902799" y="4259725"/>
            <a:ext cx="240322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 graph representation of  IGP</a:t>
            </a:r>
            <a:endParaRPr b="0" i="0" sz="1400" u="none" cap="none" strike="noStrike">
              <a:solidFill>
                <a:srgbClr val="000000"/>
              </a:solidFill>
              <a:latin typeface="Times New Roman"/>
              <a:ea typeface="Times New Roman"/>
              <a:cs typeface="Times New Roman"/>
              <a:sym typeface="Times New Roman"/>
            </a:endParaRPr>
          </a:p>
        </p:txBody>
      </p:sp>
      <p:cxnSp>
        <p:nvCxnSpPr>
          <p:cNvPr id="3497" name="Google Shape;3497;p2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498" name="Google Shape;3498;p2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499" name="Google Shape;3499;p2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00" name="Google Shape;3500;p2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sp>
        <p:nvSpPr>
          <p:cNvPr id="3507" name="Google Shape;3507;p2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508" name="Google Shape;3508;p2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509" name="Google Shape;3509;p2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510" name="Google Shape;3510;p219"/>
          <p:cNvSpPr txBox="1"/>
          <p:nvPr>
            <p:ph idx="4294967295" type="title"/>
          </p:nvPr>
        </p:nvSpPr>
        <p:spPr>
          <a:xfrm>
            <a:off x="990600" y="15081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Open Shortest Path First [OSPF] (Cntd.)</a:t>
            </a:r>
            <a:endParaRPr b="1" sz="3200">
              <a:solidFill>
                <a:srgbClr val="002060"/>
              </a:solidFill>
              <a:latin typeface="Times New Roman"/>
              <a:ea typeface="Times New Roman"/>
              <a:cs typeface="Times New Roman"/>
              <a:sym typeface="Times New Roman"/>
            </a:endParaRPr>
          </a:p>
        </p:txBody>
      </p:sp>
      <p:sp>
        <p:nvSpPr>
          <p:cNvPr id="3511" name="Google Shape;3511;p219"/>
          <p:cNvSpPr txBox="1"/>
          <p:nvPr>
            <p:ph idx="4294967295" type="body"/>
          </p:nvPr>
        </p:nvSpPr>
        <p:spPr>
          <a:xfrm>
            <a:off x="591145" y="620713"/>
            <a:ext cx="8545118" cy="3214687"/>
          </a:xfrm>
          <a:prstGeom prst="rect">
            <a:avLst/>
          </a:prstGeom>
          <a:noFill/>
          <a:ln>
            <a:noFill/>
          </a:ln>
        </p:spPr>
        <p:txBody>
          <a:bodyPr anchorCtr="0" anchor="t" bIns="34275" lIns="0" spcFirstLastPara="1" rIns="0" wrap="square" tIns="34275">
            <a:noAutofit/>
          </a:bodyPr>
          <a:lstStyle/>
          <a:p>
            <a:pPr indent="-457200" lvl="0" marL="571500" rtl="0" algn="l">
              <a:lnSpc>
                <a:spcPct val="115000"/>
              </a:lnSpc>
              <a:spcBef>
                <a:spcPts val="500"/>
              </a:spcBef>
              <a:spcAft>
                <a:spcPts val="0"/>
              </a:spcAft>
              <a:buClr>
                <a:schemeClr val="dk1"/>
              </a:buClr>
              <a:buSzPts val="1800"/>
              <a:buFont typeface="Noto Sans Symbols"/>
              <a:buChar char="⮚"/>
            </a:pPr>
            <a:r>
              <a:rPr lang="en-US" sz="3200">
                <a:solidFill>
                  <a:schemeClr val="dk1"/>
                </a:solidFill>
                <a:latin typeface="Times New Roman"/>
                <a:ea typeface="Times New Roman"/>
                <a:cs typeface="Times New Roman"/>
                <a:sym typeface="Times New Roman"/>
              </a:rPr>
              <a:t>OSPF runs on top of IP, i.e., an OSPF packet is transmitted with IP data packet header.</a:t>
            </a:r>
            <a:endParaRPr sz="3200">
              <a:solidFill>
                <a:schemeClr val="dk1"/>
              </a:solidFill>
              <a:latin typeface="Times New Roman"/>
              <a:ea typeface="Times New Roman"/>
              <a:cs typeface="Times New Roman"/>
              <a:sym typeface="Times New Roman"/>
            </a:endParaRPr>
          </a:p>
          <a:p>
            <a:pPr indent="-457200" lvl="0" marL="571500" rtl="0" algn="l">
              <a:lnSpc>
                <a:spcPct val="115000"/>
              </a:lnSpc>
              <a:spcBef>
                <a:spcPts val="0"/>
              </a:spcBef>
              <a:spcAft>
                <a:spcPts val="0"/>
              </a:spcAft>
              <a:buClr>
                <a:schemeClr val="dk1"/>
              </a:buClr>
              <a:buSzPts val="1800"/>
              <a:buFont typeface="Noto Sans Symbols"/>
              <a:buChar char="⮚"/>
            </a:pPr>
            <a:r>
              <a:rPr lang="en-US" sz="3200">
                <a:solidFill>
                  <a:schemeClr val="dk1"/>
                </a:solidFill>
                <a:latin typeface="Times New Roman"/>
                <a:ea typeface="Times New Roman"/>
                <a:cs typeface="Times New Roman"/>
                <a:sym typeface="Times New Roman"/>
              </a:rPr>
              <a:t>Uses Level 1 and Level 2 routers.</a:t>
            </a:r>
            <a:endParaRPr sz="3200">
              <a:solidFill>
                <a:schemeClr val="dk1"/>
              </a:solidFill>
              <a:latin typeface="Times New Roman"/>
              <a:ea typeface="Times New Roman"/>
              <a:cs typeface="Times New Roman"/>
              <a:sym typeface="Times New Roman"/>
            </a:endParaRPr>
          </a:p>
          <a:p>
            <a:pPr indent="-457200" lvl="0" marL="571500" rtl="0" algn="l">
              <a:lnSpc>
                <a:spcPct val="115000"/>
              </a:lnSpc>
              <a:spcBef>
                <a:spcPts val="0"/>
              </a:spcBef>
              <a:spcAft>
                <a:spcPts val="0"/>
              </a:spcAft>
              <a:buClr>
                <a:schemeClr val="dk1"/>
              </a:buClr>
              <a:buSzPts val="1800"/>
              <a:buFont typeface="Noto Sans Symbols"/>
              <a:buChar char="⮚"/>
            </a:pPr>
            <a:r>
              <a:rPr lang="en-US" sz="3200">
                <a:solidFill>
                  <a:schemeClr val="dk1"/>
                </a:solidFill>
                <a:latin typeface="Times New Roman"/>
                <a:ea typeface="Times New Roman"/>
                <a:cs typeface="Times New Roman"/>
                <a:sym typeface="Times New Roman"/>
              </a:rPr>
              <a:t>Has: </a:t>
            </a:r>
            <a:r>
              <a:rPr b="1" lang="en-US" sz="3200">
                <a:solidFill>
                  <a:srgbClr val="C00000"/>
                </a:solidFill>
                <a:latin typeface="Times New Roman"/>
                <a:ea typeface="Times New Roman"/>
                <a:cs typeface="Times New Roman"/>
                <a:sym typeface="Times New Roman"/>
              </a:rPr>
              <a:t>Backbone routers</a:t>
            </a:r>
            <a:r>
              <a:rPr lang="en-US" sz="3200">
                <a:solidFill>
                  <a:schemeClr val="dk1"/>
                </a:solidFill>
                <a:latin typeface="Times New Roman"/>
                <a:ea typeface="Times New Roman"/>
                <a:cs typeface="Times New Roman"/>
                <a:sym typeface="Times New Roman"/>
              </a:rPr>
              <a:t>, </a:t>
            </a:r>
            <a:r>
              <a:rPr b="1" lang="en-US" sz="3200">
                <a:solidFill>
                  <a:srgbClr val="C00000"/>
                </a:solidFill>
                <a:latin typeface="Times New Roman"/>
                <a:ea typeface="Times New Roman"/>
                <a:cs typeface="Times New Roman"/>
                <a:sym typeface="Times New Roman"/>
              </a:rPr>
              <a:t>Area border routers</a:t>
            </a:r>
            <a:r>
              <a:rPr lang="en-US" sz="3200">
                <a:solidFill>
                  <a:schemeClr val="dk1"/>
                </a:solidFill>
                <a:latin typeface="Times New Roman"/>
                <a:ea typeface="Times New Roman"/>
                <a:cs typeface="Times New Roman"/>
                <a:sym typeface="Times New Roman"/>
              </a:rPr>
              <a:t>, and </a:t>
            </a:r>
            <a:r>
              <a:rPr b="1" lang="en-US" sz="3200">
                <a:solidFill>
                  <a:srgbClr val="C00000"/>
                </a:solidFill>
                <a:latin typeface="Times New Roman"/>
                <a:ea typeface="Times New Roman"/>
                <a:cs typeface="Times New Roman"/>
                <a:sym typeface="Times New Roman"/>
              </a:rPr>
              <a:t>AS boundary routers.</a:t>
            </a:r>
            <a:endParaRPr b="1" sz="3200">
              <a:solidFill>
                <a:srgbClr val="C00000"/>
              </a:solidFill>
              <a:latin typeface="Times New Roman"/>
              <a:ea typeface="Times New Roman"/>
              <a:cs typeface="Times New Roman"/>
              <a:sym typeface="Times New Roman"/>
            </a:endParaRPr>
          </a:p>
        </p:txBody>
      </p:sp>
      <p:pic>
        <p:nvPicPr>
          <p:cNvPr id="3512" name="Google Shape;3512;p219"/>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cxnSp>
        <p:nvCxnSpPr>
          <p:cNvPr id="3513" name="Google Shape;3513;p2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514" name="Google Shape;3514;p2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15" name="Google Shape;3515;p2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16" name="Google Shape;3516;p2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2"/>
          <p:cNvSpPr/>
          <p:nvPr/>
        </p:nvSpPr>
        <p:spPr>
          <a:xfrm>
            <a:off x="1353614" y="185434"/>
            <a:ext cx="7589663"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Implementation of Connection-Oriented Service</a:t>
            </a:r>
            <a:endParaRPr/>
          </a:p>
        </p:txBody>
      </p:sp>
      <p:pic>
        <p:nvPicPr>
          <p:cNvPr id="395" name="Google Shape;395;p22"/>
          <p:cNvPicPr preferRelativeResize="0"/>
          <p:nvPr/>
        </p:nvPicPr>
        <p:blipFill rotWithShape="1">
          <a:blip r:embed="rId3">
            <a:alphaModFix/>
          </a:blip>
          <a:srcRect b="0" l="0" r="0" t="0"/>
          <a:stretch/>
        </p:blipFill>
        <p:spPr>
          <a:xfrm>
            <a:off x="41822" y="47020"/>
            <a:ext cx="538608" cy="528333"/>
          </a:xfrm>
          <a:prstGeom prst="rect">
            <a:avLst/>
          </a:prstGeom>
          <a:noFill/>
          <a:ln>
            <a:noFill/>
          </a:ln>
        </p:spPr>
      </p:pic>
      <p:sp>
        <p:nvSpPr>
          <p:cNvPr id="396" name="Google Shape;396;p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97" name="Google Shape;397;p22"/>
          <p:cNvSpPr/>
          <p:nvPr/>
        </p:nvSpPr>
        <p:spPr>
          <a:xfrm>
            <a:off x="1143841" y="707060"/>
            <a:ext cx="65694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70C0"/>
                </a:solidFill>
                <a:latin typeface="Times New Roman"/>
                <a:ea typeface="Times New Roman"/>
                <a:cs typeface="Times New Roman"/>
                <a:sym typeface="Times New Roman"/>
              </a:rPr>
              <a:t>Routing within a virtual-circuit subnet</a:t>
            </a:r>
            <a:endParaRPr/>
          </a:p>
        </p:txBody>
      </p:sp>
      <p:pic>
        <p:nvPicPr>
          <p:cNvPr descr="5-03" id="398" name="Google Shape;398;p22"/>
          <p:cNvPicPr preferRelativeResize="0"/>
          <p:nvPr/>
        </p:nvPicPr>
        <p:blipFill rotWithShape="1">
          <a:blip r:embed="rId4">
            <a:alphaModFix/>
          </a:blip>
          <a:srcRect b="0" l="0" r="0" t="0"/>
          <a:stretch/>
        </p:blipFill>
        <p:spPr>
          <a:xfrm>
            <a:off x="1031431" y="1089332"/>
            <a:ext cx="6885922" cy="3197857"/>
          </a:xfrm>
          <a:prstGeom prst="rect">
            <a:avLst/>
          </a:prstGeom>
          <a:noFill/>
          <a:ln>
            <a:noFill/>
          </a:ln>
        </p:spPr>
      </p:pic>
      <p:sp>
        <p:nvSpPr>
          <p:cNvPr id="399" name="Google Shape;399;p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0" name="Google Shape;400;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401" name="Google Shape;401;p22"/>
          <p:cNvCxnSpPr/>
          <p:nvPr/>
        </p:nvCxnSpPr>
        <p:spPr>
          <a:xfrm flipH="1" rot="10800000">
            <a:off x="-7737" y="686278"/>
            <a:ext cx="9144000" cy="20782"/>
          </a:xfrm>
          <a:prstGeom prst="straightConnector1">
            <a:avLst/>
          </a:prstGeom>
          <a:noFill/>
          <a:ln cap="flat" cmpd="sng" w="9525">
            <a:solidFill>
              <a:srgbClr val="00B050"/>
            </a:solidFill>
            <a:prstDash val="solid"/>
            <a:round/>
            <a:headEnd len="sm" w="sm" type="none"/>
            <a:tailEnd len="sm" w="sm" type="none"/>
          </a:ln>
        </p:spPr>
      </p:cxnSp>
      <p:sp>
        <p:nvSpPr>
          <p:cNvPr id="402" name="Google Shape;402;p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3" name="Google Shape;403;p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4" name="Google Shape;404;p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405" name="Google Shape;405;p22"/>
          <p:cNvSpPr/>
          <p:nvPr/>
        </p:nvSpPr>
        <p:spPr>
          <a:xfrm>
            <a:off x="723537" y="4292643"/>
            <a:ext cx="82197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Note: </a:t>
            </a:r>
            <a:r>
              <a:rPr b="0" i="0" lang="en-US" sz="2000" u="none" cap="none" strike="noStrike">
                <a:solidFill>
                  <a:schemeClr val="dk1"/>
                </a:solidFill>
                <a:latin typeface="Times New Roman"/>
                <a:ea typeface="Times New Roman"/>
                <a:cs typeface="Times New Roman"/>
                <a:sym typeface="Times New Roman"/>
              </a:rPr>
              <a:t>1,2 in table indicates port number/VCI (Virtual Circuit Identifier).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2" name="Shape 3522"/>
        <p:cNvGrpSpPr/>
        <p:nvPr/>
      </p:nvGrpSpPr>
      <p:grpSpPr>
        <a:xfrm>
          <a:off x="0" y="0"/>
          <a:ext cx="0" cy="0"/>
          <a:chOff x="0" y="0"/>
          <a:chExt cx="0" cy="0"/>
        </a:xfrm>
      </p:grpSpPr>
      <p:sp>
        <p:nvSpPr>
          <p:cNvPr id="3523" name="Google Shape;3523;p2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524" name="Google Shape;3524;p2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525" name="Google Shape;3525;p2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526" name="Google Shape;3526;p220"/>
          <p:cNvSpPr txBox="1"/>
          <p:nvPr>
            <p:ph idx="4294967295" type="title"/>
          </p:nvPr>
        </p:nvSpPr>
        <p:spPr>
          <a:xfrm>
            <a:off x="990600" y="12382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OSPF</a:t>
            </a:r>
            <a:endParaRPr b="1" sz="3200">
              <a:solidFill>
                <a:srgbClr val="002060"/>
              </a:solidFill>
              <a:latin typeface="Times New Roman"/>
              <a:ea typeface="Times New Roman"/>
              <a:cs typeface="Times New Roman"/>
              <a:sym typeface="Times New Roman"/>
            </a:endParaRPr>
          </a:p>
        </p:txBody>
      </p:sp>
      <p:pic>
        <p:nvPicPr>
          <p:cNvPr id="3527" name="Google Shape;3527;p220"/>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sp>
        <p:nvSpPr>
          <p:cNvPr id="3528" name="Google Shape;3528;p220"/>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relation between ASes, backbones, and areas in OSPF.</a:t>
            </a:r>
            <a:endParaRPr b="0" i="0" sz="1400" u="none" cap="none" strike="noStrike">
              <a:solidFill>
                <a:srgbClr val="000000"/>
              </a:solidFill>
              <a:latin typeface="Times New Roman"/>
              <a:ea typeface="Times New Roman"/>
              <a:cs typeface="Times New Roman"/>
              <a:sym typeface="Times New Roman"/>
            </a:endParaRPr>
          </a:p>
        </p:txBody>
      </p:sp>
      <p:pic>
        <p:nvPicPr>
          <p:cNvPr descr="5-65" id="3529" name="Google Shape;3529;p220"/>
          <p:cNvPicPr preferRelativeResize="0"/>
          <p:nvPr/>
        </p:nvPicPr>
        <p:blipFill rotWithShape="1">
          <a:blip r:embed="rId4">
            <a:alphaModFix/>
          </a:blip>
          <a:srcRect b="0" l="0" r="0" t="0"/>
          <a:stretch/>
        </p:blipFill>
        <p:spPr>
          <a:xfrm>
            <a:off x="1111745" y="686167"/>
            <a:ext cx="7297618" cy="3684061"/>
          </a:xfrm>
          <a:prstGeom prst="rect">
            <a:avLst/>
          </a:prstGeom>
          <a:noFill/>
          <a:ln>
            <a:noFill/>
          </a:ln>
        </p:spPr>
      </p:pic>
      <p:cxnSp>
        <p:nvCxnSpPr>
          <p:cNvPr id="3530" name="Google Shape;3530;p220"/>
          <p:cNvCxnSpPr/>
          <p:nvPr/>
        </p:nvCxnSpPr>
        <p:spPr>
          <a:xfrm flipH="1" rot="10800000">
            <a:off x="41822" y="634559"/>
            <a:ext cx="9144000" cy="20782"/>
          </a:xfrm>
          <a:prstGeom prst="straightConnector1">
            <a:avLst/>
          </a:prstGeom>
          <a:noFill/>
          <a:ln cap="flat" cmpd="sng" w="9525">
            <a:solidFill>
              <a:srgbClr val="00B050"/>
            </a:solidFill>
            <a:prstDash val="solid"/>
            <a:round/>
            <a:headEnd len="sm" w="sm" type="none"/>
            <a:tailEnd len="sm" w="sm" type="none"/>
          </a:ln>
        </p:spPr>
      </p:cxnSp>
      <p:sp>
        <p:nvSpPr>
          <p:cNvPr id="3531" name="Google Shape;3531;p2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32" name="Google Shape;3532;p2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33" name="Google Shape;3533;p2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2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541" name="Google Shape;3541;p2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542" name="Google Shape;3542;p2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543" name="Google Shape;3543;p221"/>
          <p:cNvSpPr txBox="1"/>
          <p:nvPr>
            <p:ph idx="4294967295" type="title"/>
          </p:nvPr>
        </p:nvSpPr>
        <p:spPr>
          <a:xfrm>
            <a:off x="990600" y="18732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OSPF Terminology</a:t>
            </a:r>
            <a:endParaRPr b="1" sz="3200">
              <a:solidFill>
                <a:srgbClr val="002060"/>
              </a:solidFill>
              <a:latin typeface="Times New Roman"/>
              <a:ea typeface="Times New Roman"/>
              <a:cs typeface="Times New Roman"/>
              <a:sym typeface="Times New Roman"/>
            </a:endParaRPr>
          </a:p>
        </p:txBody>
      </p:sp>
      <p:sp>
        <p:nvSpPr>
          <p:cNvPr id="3544" name="Google Shape;3544;p221"/>
          <p:cNvSpPr txBox="1"/>
          <p:nvPr>
            <p:ph idx="4294967295" type="body"/>
          </p:nvPr>
        </p:nvSpPr>
        <p:spPr>
          <a:xfrm>
            <a:off x="591145" y="803857"/>
            <a:ext cx="8096250" cy="3214687"/>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Noto Sans Symbols"/>
              <a:buChar char="⮚"/>
            </a:pPr>
            <a:r>
              <a:rPr b="1" lang="en-US" sz="2400">
                <a:solidFill>
                  <a:schemeClr val="dk1"/>
                </a:solidFill>
                <a:latin typeface="Times New Roman"/>
                <a:ea typeface="Times New Roman"/>
                <a:cs typeface="Times New Roman"/>
                <a:sym typeface="Times New Roman"/>
              </a:rPr>
              <a:t>Internal router:</a:t>
            </a:r>
            <a:r>
              <a:rPr lang="en-US" sz="2400">
                <a:solidFill>
                  <a:schemeClr val="dk1"/>
                </a:solidFill>
                <a:latin typeface="Times New Roman"/>
                <a:ea typeface="Times New Roman"/>
                <a:cs typeface="Times New Roman"/>
                <a:sym typeface="Times New Roman"/>
              </a:rPr>
              <a:t> a level 1 router.</a:t>
            </a:r>
            <a:endParaRPr sz="2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b="1" lang="en-US" sz="2400">
                <a:solidFill>
                  <a:schemeClr val="dk1"/>
                </a:solidFill>
                <a:latin typeface="Times New Roman"/>
                <a:ea typeface="Times New Roman"/>
                <a:cs typeface="Times New Roman"/>
                <a:sym typeface="Times New Roman"/>
              </a:rPr>
              <a:t>Backbone router:</a:t>
            </a:r>
            <a:r>
              <a:rPr lang="en-US" sz="2400">
                <a:solidFill>
                  <a:schemeClr val="dk1"/>
                </a:solidFill>
                <a:latin typeface="Times New Roman"/>
                <a:ea typeface="Times New Roman"/>
                <a:cs typeface="Times New Roman"/>
                <a:sym typeface="Times New Roman"/>
              </a:rPr>
              <a:t> a level 2 router.</a:t>
            </a:r>
            <a:endParaRPr sz="2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b="1" lang="en-US" sz="2400">
                <a:solidFill>
                  <a:schemeClr val="dk1"/>
                </a:solidFill>
                <a:latin typeface="Times New Roman"/>
                <a:ea typeface="Times New Roman"/>
                <a:cs typeface="Times New Roman"/>
                <a:sym typeface="Times New Roman"/>
              </a:rPr>
              <a:t>Area border router (ABR):</a:t>
            </a:r>
            <a:r>
              <a:rPr lang="en-US" sz="2400">
                <a:solidFill>
                  <a:schemeClr val="dk1"/>
                </a:solidFill>
                <a:latin typeface="Times New Roman"/>
                <a:ea typeface="Times New Roman"/>
                <a:cs typeface="Times New Roman"/>
                <a:sym typeface="Times New Roman"/>
              </a:rPr>
              <a:t> a backbone router that attaches to more than one area.</a:t>
            </a:r>
            <a:endParaRPr sz="2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b="1" lang="en-US" sz="2400">
                <a:solidFill>
                  <a:schemeClr val="dk1"/>
                </a:solidFill>
                <a:latin typeface="Times New Roman"/>
                <a:ea typeface="Times New Roman"/>
                <a:cs typeface="Times New Roman"/>
                <a:sym typeface="Times New Roman"/>
              </a:rPr>
              <a:t>AS border router:</a:t>
            </a:r>
            <a:r>
              <a:rPr lang="en-US" sz="2400">
                <a:solidFill>
                  <a:schemeClr val="dk1"/>
                </a:solidFill>
                <a:latin typeface="Times New Roman"/>
                <a:ea typeface="Times New Roman"/>
                <a:cs typeface="Times New Roman"/>
                <a:sym typeface="Times New Roman"/>
              </a:rPr>
              <a:t> (an interdomain router), namely, a router that attaches to routers from other ASs across AS boundaries.</a:t>
            </a:r>
            <a:endParaRPr sz="2400">
              <a:solidFill>
                <a:schemeClr val="dk1"/>
              </a:solidFill>
              <a:latin typeface="Times New Roman"/>
              <a:ea typeface="Times New Roman"/>
              <a:cs typeface="Times New Roman"/>
              <a:sym typeface="Times New Roman"/>
            </a:endParaRPr>
          </a:p>
        </p:txBody>
      </p:sp>
      <p:pic>
        <p:nvPicPr>
          <p:cNvPr id="3545" name="Google Shape;3545;p221"/>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546" name="Google Shape;3546;p221"/>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547" name="Google Shape;3547;p2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48" name="Google Shape;3548;p2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49" name="Google Shape;3549;p2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p2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557" name="Google Shape;3557;p2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558" name="Google Shape;3558;p2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559" name="Google Shape;3559;p222"/>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OSPF—An Interior Gateway Routing Protocol </a:t>
            </a:r>
            <a:endParaRPr b="1" sz="2800">
              <a:solidFill>
                <a:srgbClr val="002060"/>
              </a:solidFill>
              <a:latin typeface="Times New Roman"/>
              <a:ea typeface="Times New Roman"/>
              <a:cs typeface="Times New Roman"/>
              <a:sym typeface="Times New Roman"/>
            </a:endParaRPr>
          </a:p>
        </p:txBody>
      </p:sp>
      <p:pic>
        <p:nvPicPr>
          <p:cNvPr id="3560" name="Google Shape;3560;p222"/>
          <p:cNvPicPr preferRelativeResize="0"/>
          <p:nvPr/>
        </p:nvPicPr>
        <p:blipFill rotWithShape="1">
          <a:blip r:embed="rId3">
            <a:alphaModFix/>
          </a:blip>
          <a:srcRect b="0" l="0" r="0" t="0"/>
          <a:stretch/>
        </p:blipFill>
        <p:spPr>
          <a:xfrm>
            <a:off x="41821" y="47020"/>
            <a:ext cx="497531" cy="580941"/>
          </a:xfrm>
          <a:prstGeom prst="rect">
            <a:avLst/>
          </a:prstGeom>
          <a:noFill/>
          <a:ln>
            <a:noFill/>
          </a:ln>
        </p:spPr>
      </p:pic>
      <p:pic>
        <p:nvPicPr>
          <p:cNvPr id="3561" name="Google Shape;3561;p222"/>
          <p:cNvPicPr preferRelativeResize="0"/>
          <p:nvPr/>
        </p:nvPicPr>
        <p:blipFill rotWithShape="1">
          <a:blip r:embed="rId4">
            <a:alphaModFix/>
          </a:blip>
          <a:srcRect b="0" l="0" r="0" t="0"/>
          <a:stretch/>
        </p:blipFill>
        <p:spPr>
          <a:xfrm>
            <a:off x="994020" y="947095"/>
            <a:ext cx="7374400" cy="3228815"/>
          </a:xfrm>
          <a:prstGeom prst="rect">
            <a:avLst/>
          </a:prstGeom>
          <a:noFill/>
          <a:ln>
            <a:noFill/>
          </a:ln>
        </p:spPr>
      </p:pic>
      <p:sp>
        <p:nvSpPr>
          <p:cNvPr id="3562" name="Google Shape;3562;p222"/>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The five types of OSPF messages.</a:t>
            </a:r>
            <a:endParaRPr b="0" i="0" sz="1400" u="none" cap="none" strike="noStrike">
              <a:solidFill>
                <a:srgbClr val="000000"/>
              </a:solidFill>
              <a:latin typeface="Times New Roman"/>
              <a:ea typeface="Times New Roman"/>
              <a:cs typeface="Times New Roman"/>
              <a:sym typeface="Times New Roman"/>
            </a:endParaRPr>
          </a:p>
        </p:txBody>
      </p:sp>
      <p:cxnSp>
        <p:nvCxnSpPr>
          <p:cNvPr id="3563" name="Google Shape;3563;p22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564" name="Google Shape;3564;p2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65" name="Google Shape;3565;p2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66" name="Google Shape;3566;p2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0" name="Shape 3570"/>
        <p:cNvGrpSpPr/>
        <p:nvPr/>
      </p:nvGrpSpPr>
      <p:grpSpPr>
        <a:xfrm>
          <a:off x="0" y="0"/>
          <a:ext cx="0" cy="0"/>
          <a:chOff x="0" y="0"/>
          <a:chExt cx="0" cy="0"/>
        </a:xfrm>
      </p:grpSpPr>
      <p:sp>
        <p:nvSpPr>
          <p:cNvPr id="3571" name="Google Shape;3571;p2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572" name="Google Shape;3572;p223"/>
          <p:cNvSpPr txBox="1"/>
          <p:nvPr>
            <p:ph idx="4294967295" type="title"/>
          </p:nvPr>
        </p:nvSpPr>
        <p:spPr>
          <a:xfrm>
            <a:off x="870497" y="-9583"/>
            <a:ext cx="7486650" cy="608489"/>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Open Shortest Path First (OSPF)</a:t>
            </a:r>
            <a:endParaRPr/>
          </a:p>
        </p:txBody>
      </p:sp>
      <p:sp>
        <p:nvSpPr>
          <p:cNvPr id="3573" name="Google Shape;3573;p223"/>
          <p:cNvSpPr/>
          <p:nvPr/>
        </p:nvSpPr>
        <p:spPr>
          <a:xfrm>
            <a:off x="591145" y="693004"/>
            <a:ext cx="8343900" cy="1200150"/>
          </a:xfrm>
          <a:prstGeom prst="rect">
            <a:avLst/>
          </a:prstGeom>
          <a:noFill/>
          <a:ln>
            <a:noFill/>
          </a:ln>
        </p:spPr>
        <p:txBody>
          <a:bodyPr anchorCtr="0" anchor="t" bIns="34525" lIns="69050" spcFirstLastPara="1" rIns="69050" wrap="square" tIns="34525">
            <a:noAutofit/>
          </a:bodyPr>
          <a:lstStyle/>
          <a:p>
            <a:pPr indent="-257175" lvl="0" marL="257175" marR="0" rtl="0" algn="just">
              <a:lnSpc>
                <a:spcPct val="130000"/>
              </a:lnSpc>
              <a:spcBef>
                <a:spcPts val="0"/>
              </a:spcBef>
              <a:spcAft>
                <a:spcPts val="0"/>
              </a:spcAft>
              <a:buClr>
                <a:srgbClr val="0070C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OSPF divides an AS into different areas (depending on their type).</a:t>
            </a:r>
            <a:endParaRPr b="0" i="0" sz="18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60"/>
              </a:spcBef>
              <a:spcAft>
                <a:spcPts val="0"/>
              </a:spcAft>
              <a:buClr>
                <a:srgbClr val="0070C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OSPF uses </a:t>
            </a:r>
            <a:r>
              <a:rPr b="0" i="0" lang="en-US" sz="1800" u="none" cap="none" strike="noStrike">
                <a:solidFill>
                  <a:srgbClr val="0070C0"/>
                </a:solidFill>
                <a:latin typeface="Times New Roman"/>
                <a:ea typeface="Times New Roman"/>
                <a:cs typeface="Times New Roman"/>
                <a:sym typeface="Times New Roman"/>
              </a:rPr>
              <a:t>link state routing </a:t>
            </a:r>
            <a:r>
              <a:rPr b="0" i="0" lang="en-US" sz="1800" u="none" cap="none" strike="noStrike">
                <a:solidFill>
                  <a:srgbClr val="000000"/>
                </a:solidFill>
                <a:latin typeface="Times New Roman"/>
                <a:ea typeface="Times New Roman"/>
                <a:cs typeface="Times New Roman"/>
                <a:sym typeface="Times New Roman"/>
              </a:rPr>
              <a:t>to update the routing table in an area.</a:t>
            </a:r>
            <a:endParaRPr b="0" i="0" sz="18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60"/>
              </a:spcBef>
              <a:spcAft>
                <a:spcPts val="0"/>
              </a:spcAft>
              <a:buClr>
                <a:srgbClr val="0070C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Metric based on type of service - Minimum delay (RTT-</a:t>
            </a:r>
            <a:r>
              <a:rPr b="0" i="0" lang="en-US" sz="1600" u="none" cap="none" strike="noStrike">
                <a:solidFill>
                  <a:srgbClr val="000000"/>
                </a:solidFill>
                <a:latin typeface="Arial"/>
                <a:ea typeface="Arial"/>
                <a:cs typeface="Arial"/>
                <a:sym typeface="Arial"/>
              </a:rPr>
              <a:t> Round-trip time</a:t>
            </a:r>
            <a:r>
              <a:rPr b="0" i="0" lang="en-US" sz="1800" u="none" cap="none" strike="noStrike">
                <a:solidFill>
                  <a:srgbClr val="000000"/>
                </a:solidFill>
                <a:latin typeface="Times New Roman"/>
                <a:ea typeface="Times New Roman"/>
                <a:cs typeface="Times New Roman"/>
                <a:sym typeface="Times New Roman"/>
              </a:rPr>
              <a:t>), maximum throughput, reliability, etc.</a:t>
            </a:r>
            <a:endParaRPr b="0" i="0" sz="18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30"/>
              </a:spcBef>
              <a:spcAft>
                <a:spcPts val="0"/>
              </a:spcAft>
              <a:buNone/>
            </a:pPr>
            <a:r>
              <a:t/>
            </a:r>
            <a:endParaRPr b="0" i="0" sz="1650" u="none" cap="none" strike="noStrike">
              <a:solidFill>
                <a:srgbClr val="000000"/>
              </a:solidFill>
              <a:latin typeface="Times New Roman"/>
              <a:ea typeface="Times New Roman"/>
              <a:cs typeface="Times New Roman"/>
              <a:sym typeface="Times New Roman"/>
            </a:endParaRPr>
          </a:p>
        </p:txBody>
      </p:sp>
      <p:pic>
        <p:nvPicPr>
          <p:cNvPr id="3574" name="Google Shape;3574;p223"/>
          <p:cNvPicPr preferRelativeResize="0"/>
          <p:nvPr/>
        </p:nvPicPr>
        <p:blipFill rotWithShape="1">
          <a:blip r:embed="rId3">
            <a:alphaModFix/>
          </a:blip>
          <a:srcRect b="0" l="0" r="0" t="0"/>
          <a:stretch/>
        </p:blipFill>
        <p:spPr>
          <a:xfrm>
            <a:off x="1129752" y="2335576"/>
            <a:ext cx="6743700" cy="2293574"/>
          </a:xfrm>
          <a:prstGeom prst="rect">
            <a:avLst/>
          </a:prstGeom>
          <a:noFill/>
          <a:ln>
            <a:noFill/>
          </a:ln>
        </p:spPr>
      </p:pic>
      <p:sp>
        <p:nvSpPr>
          <p:cNvPr id="3575" name="Google Shape;3575;p2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576" name="Google Shape;3576;p2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577" name="Google Shape;3577;p223"/>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578" name="Google Shape;3578;p223"/>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579" name="Google Shape;3579;p2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80" name="Google Shape;3580;p2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81" name="Google Shape;3581;p2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sp>
        <p:nvSpPr>
          <p:cNvPr id="3586" name="Google Shape;3586;p2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587" name="Google Shape;3587;p224"/>
          <p:cNvPicPr preferRelativeResize="0"/>
          <p:nvPr/>
        </p:nvPicPr>
        <p:blipFill rotWithShape="1">
          <a:blip r:embed="rId3">
            <a:alphaModFix/>
          </a:blip>
          <a:srcRect b="0" l="0" r="0" t="0"/>
          <a:stretch/>
        </p:blipFill>
        <p:spPr>
          <a:xfrm>
            <a:off x="2343151" y="228600"/>
            <a:ext cx="6158933" cy="1714500"/>
          </a:xfrm>
          <a:prstGeom prst="rect">
            <a:avLst/>
          </a:prstGeom>
          <a:noFill/>
          <a:ln>
            <a:noFill/>
          </a:ln>
        </p:spPr>
      </p:pic>
      <p:pic>
        <p:nvPicPr>
          <p:cNvPr id="3588" name="Google Shape;3588;p224"/>
          <p:cNvPicPr preferRelativeResize="0"/>
          <p:nvPr/>
        </p:nvPicPr>
        <p:blipFill rotWithShape="1">
          <a:blip r:embed="rId4">
            <a:alphaModFix/>
          </a:blip>
          <a:srcRect b="0" l="0" r="0" t="0"/>
          <a:stretch/>
        </p:blipFill>
        <p:spPr>
          <a:xfrm>
            <a:off x="514350" y="2114550"/>
            <a:ext cx="3513773" cy="971550"/>
          </a:xfrm>
          <a:prstGeom prst="rect">
            <a:avLst/>
          </a:prstGeom>
          <a:noFill/>
          <a:ln>
            <a:noFill/>
          </a:ln>
        </p:spPr>
      </p:pic>
      <p:pic>
        <p:nvPicPr>
          <p:cNvPr id="3589" name="Google Shape;3589;p224"/>
          <p:cNvPicPr preferRelativeResize="0"/>
          <p:nvPr/>
        </p:nvPicPr>
        <p:blipFill rotWithShape="1">
          <a:blip r:embed="rId5">
            <a:alphaModFix/>
          </a:blip>
          <a:srcRect b="0" l="0" r="0" t="0"/>
          <a:stretch/>
        </p:blipFill>
        <p:spPr>
          <a:xfrm>
            <a:off x="4857750" y="2228850"/>
            <a:ext cx="3943350" cy="2521194"/>
          </a:xfrm>
          <a:prstGeom prst="rect">
            <a:avLst/>
          </a:prstGeom>
          <a:noFill/>
          <a:ln>
            <a:noFill/>
          </a:ln>
        </p:spPr>
      </p:pic>
      <p:pic>
        <p:nvPicPr>
          <p:cNvPr id="3590" name="Google Shape;3590;p224"/>
          <p:cNvPicPr preferRelativeResize="0"/>
          <p:nvPr/>
        </p:nvPicPr>
        <p:blipFill rotWithShape="1">
          <a:blip r:embed="rId6">
            <a:alphaModFix/>
          </a:blip>
          <a:srcRect b="0" l="0" r="0" t="0"/>
          <a:stretch/>
        </p:blipFill>
        <p:spPr>
          <a:xfrm>
            <a:off x="800100" y="3314701"/>
            <a:ext cx="3314700" cy="1339985"/>
          </a:xfrm>
          <a:prstGeom prst="rect">
            <a:avLst/>
          </a:prstGeom>
          <a:noFill/>
          <a:ln>
            <a:noFill/>
          </a:ln>
        </p:spPr>
      </p:pic>
      <p:sp>
        <p:nvSpPr>
          <p:cNvPr id="3591" name="Google Shape;3591;p2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592" name="Google Shape;3592;p2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593" name="Google Shape;3593;p224"/>
          <p:cNvPicPr preferRelativeResize="0"/>
          <p:nvPr/>
        </p:nvPicPr>
        <p:blipFill rotWithShape="1">
          <a:blip r:embed="rId7">
            <a:alphaModFix/>
          </a:blip>
          <a:srcRect b="0" l="0" r="0" t="0"/>
          <a:stretch/>
        </p:blipFill>
        <p:spPr>
          <a:xfrm>
            <a:off x="41822" y="47020"/>
            <a:ext cx="538608" cy="597580"/>
          </a:xfrm>
          <a:prstGeom prst="rect">
            <a:avLst/>
          </a:prstGeom>
          <a:noFill/>
          <a:ln>
            <a:noFill/>
          </a:ln>
        </p:spPr>
      </p:pic>
      <p:cxnSp>
        <p:nvCxnSpPr>
          <p:cNvPr id="3594" name="Google Shape;3594;p224"/>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595" name="Google Shape;3595;p2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596" name="Google Shape;3596;p2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97" name="Google Shape;3597;p224"/>
          <p:cNvCxnSpPr/>
          <p:nvPr/>
        </p:nvCxnSpPr>
        <p:spPr>
          <a:xfrm>
            <a:off x="0" y="4844839"/>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sp>
        <p:nvSpPr>
          <p:cNvPr id="3602" name="Google Shape;3602;p2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603" name="Google Shape;3603;p225"/>
          <p:cNvPicPr preferRelativeResize="0"/>
          <p:nvPr/>
        </p:nvPicPr>
        <p:blipFill rotWithShape="1">
          <a:blip r:embed="rId3">
            <a:alphaModFix/>
          </a:blip>
          <a:srcRect b="0" l="0" r="0" t="0"/>
          <a:stretch/>
        </p:blipFill>
        <p:spPr>
          <a:xfrm>
            <a:off x="1657350" y="228600"/>
            <a:ext cx="6341855" cy="2571750"/>
          </a:xfrm>
          <a:prstGeom prst="rect">
            <a:avLst/>
          </a:prstGeom>
          <a:noFill/>
          <a:ln>
            <a:noFill/>
          </a:ln>
        </p:spPr>
      </p:pic>
      <p:sp>
        <p:nvSpPr>
          <p:cNvPr id="3604" name="Google Shape;3604;p225"/>
          <p:cNvSpPr txBox="1"/>
          <p:nvPr/>
        </p:nvSpPr>
        <p:spPr>
          <a:xfrm>
            <a:off x="591145" y="1569463"/>
            <a:ext cx="3903737" cy="1323439"/>
          </a:xfrm>
          <a:prstGeom prst="rect">
            <a:avLst/>
          </a:prstGeom>
          <a:noFill/>
          <a:ln>
            <a:noFill/>
          </a:ln>
        </p:spPr>
        <p:txBody>
          <a:bodyPr anchorCtr="0" anchor="t" bIns="45700" lIns="91425" spcFirstLastPara="1" rIns="91425" wrap="square" tIns="45700">
            <a:spAutoFit/>
          </a:bodyPr>
          <a:lstStyle/>
          <a:p>
            <a:pPr indent="-81280" lvl="0" marL="0" marR="0" rtl="0" algn="l">
              <a:lnSpc>
                <a:spcPct val="100000"/>
              </a:lnSpc>
              <a:spcBef>
                <a:spcPts val="0"/>
              </a:spcBef>
              <a:spcAft>
                <a:spcPts val="0"/>
              </a:spcAft>
              <a:buClr>
                <a:srgbClr val="000000"/>
              </a:buClr>
              <a:buSzPts val="1280"/>
              <a:buFont typeface="Noto Sans Symbols"/>
              <a:buChar char="⮚"/>
            </a:pPr>
            <a:r>
              <a:rPr b="0" i="0" lang="en-US" sz="1600" u="none" cap="none" strike="noStrike">
                <a:solidFill>
                  <a:srgbClr val="000000"/>
                </a:solidFill>
                <a:latin typeface="Times New Roman"/>
                <a:ea typeface="Times New Roman"/>
                <a:cs typeface="Times New Roman"/>
                <a:sym typeface="Times New Roman"/>
              </a:rPr>
              <a:t> Info. exchange within inside an Area</a:t>
            </a:r>
            <a:endParaRPr/>
          </a:p>
          <a:p>
            <a:pPr indent="-81280" lvl="0" marL="0" marR="0" rtl="0" algn="l">
              <a:lnSpc>
                <a:spcPct val="100000"/>
              </a:lnSpc>
              <a:spcBef>
                <a:spcPts val="800"/>
              </a:spcBef>
              <a:spcAft>
                <a:spcPts val="0"/>
              </a:spcAft>
              <a:buClr>
                <a:srgbClr val="000000"/>
              </a:buClr>
              <a:buSzPts val="1280"/>
              <a:buFont typeface="Noto Sans Symbols"/>
              <a:buChar char="⮚"/>
            </a:pPr>
            <a:r>
              <a:rPr b="0" i="0" lang="en-US" sz="1600" u="none" cap="none" strike="noStrike">
                <a:solidFill>
                  <a:srgbClr val="000000"/>
                </a:solidFill>
                <a:latin typeface="Times New Roman"/>
                <a:ea typeface="Times New Roman"/>
                <a:cs typeface="Times New Roman"/>
                <a:sym typeface="Times New Roman"/>
              </a:rPr>
              <a:t> Info exchange between different Areas inside an AS</a:t>
            </a:r>
            <a:endParaRPr/>
          </a:p>
          <a:p>
            <a:pPr indent="-81280" lvl="0" marL="0" marR="0" rtl="0" algn="l">
              <a:lnSpc>
                <a:spcPct val="100000"/>
              </a:lnSpc>
              <a:spcBef>
                <a:spcPts val="800"/>
              </a:spcBef>
              <a:spcAft>
                <a:spcPts val="0"/>
              </a:spcAft>
              <a:buClr>
                <a:srgbClr val="000000"/>
              </a:buClr>
              <a:buSzPts val="1280"/>
              <a:buFont typeface="Noto Sans Symbols"/>
              <a:buChar char="⮚"/>
            </a:pPr>
            <a:r>
              <a:rPr b="0" i="0" lang="en-US" sz="1600" u="none" cap="none" strike="noStrike">
                <a:solidFill>
                  <a:srgbClr val="000000"/>
                </a:solidFill>
                <a:latin typeface="Times New Roman"/>
                <a:ea typeface="Times New Roman"/>
                <a:cs typeface="Times New Roman"/>
                <a:sym typeface="Times New Roman"/>
              </a:rPr>
              <a:t> Info exchange outside across different AS</a:t>
            </a:r>
            <a:endParaRPr/>
          </a:p>
        </p:txBody>
      </p:sp>
      <p:pic>
        <p:nvPicPr>
          <p:cNvPr descr="5-66" id="3605" name="Google Shape;3605;p225"/>
          <p:cNvPicPr preferRelativeResize="0"/>
          <p:nvPr/>
        </p:nvPicPr>
        <p:blipFill rotWithShape="1">
          <a:blip r:embed="rId4">
            <a:alphaModFix/>
          </a:blip>
          <a:srcRect b="0" l="0" r="0" t="0"/>
          <a:stretch/>
        </p:blipFill>
        <p:spPr>
          <a:xfrm>
            <a:off x="3855904" y="2827972"/>
            <a:ext cx="5188944" cy="1697691"/>
          </a:xfrm>
          <a:prstGeom prst="rect">
            <a:avLst/>
          </a:prstGeom>
          <a:noFill/>
          <a:ln>
            <a:noFill/>
          </a:ln>
        </p:spPr>
      </p:pic>
      <p:sp>
        <p:nvSpPr>
          <p:cNvPr id="3606" name="Google Shape;3606;p2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607" name="Google Shape;3607;p2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608" name="Google Shape;3608;p225"/>
          <p:cNvPicPr preferRelativeResize="0"/>
          <p:nvPr/>
        </p:nvPicPr>
        <p:blipFill rotWithShape="1">
          <a:blip r:embed="rId5">
            <a:alphaModFix/>
          </a:blip>
          <a:srcRect b="0" l="0" r="0" t="0"/>
          <a:stretch/>
        </p:blipFill>
        <p:spPr>
          <a:xfrm>
            <a:off x="41822" y="47020"/>
            <a:ext cx="538608" cy="597580"/>
          </a:xfrm>
          <a:prstGeom prst="rect">
            <a:avLst/>
          </a:prstGeom>
          <a:noFill/>
          <a:ln>
            <a:noFill/>
          </a:ln>
        </p:spPr>
      </p:pic>
      <p:cxnSp>
        <p:nvCxnSpPr>
          <p:cNvPr id="3609" name="Google Shape;3609;p225"/>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610" name="Google Shape;3610;p2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11" name="Google Shape;3611;p2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12" name="Google Shape;3612;p2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2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618" name="Google Shape;3618;p226"/>
          <p:cNvPicPr preferRelativeResize="0"/>
          <p:nvPr/>
        </p:nvPicPr>
        <p:blipFill rotWithShape="1">
          <a:blip r:embed="rId3">
            <a:alphaModFix/>
          </a:blip>
          <a:srcRect b="0" l="0" r="0" t="0"/>
          <a:stretch/>
        </p:blipFill>
        <p:spPr>
          <a:xfrm>
            <a:off x="822960" y="1472322"/>
            <a:ext cx="4850728" cy="2989508"/>
          </a:xfrm>
          <a:prstGeom prst="rect">
            <a:avLst/>
          </a:prstGeom>
          <a:noFill/>
          <a:ln>
            <a:noFill/>
          </a:ln>
        </p:spPr>
      </p:pic>
      <p:sp>
        <p:nvSpPr>
          <p:cNvPr id="3619" name="Google Shape;3619;p226"/>
          <p:cNvSpPr txBox="1"/>
          <p:nvPr/>
        </p:nvSpPr>
        <p:spPr>
          <a:xfrm>
            <a:off x="286346" y="-110698"/>
            <a:ext cx="7429500" cy="8001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2100" u="none" cap="none" strike="noStrike">
                <a:solidFill>
                  <a:srgbClr val="0070C0"/>
                </a:solidFill>
                <a:latin typeface="Times New Roman"/>
                <a:ea typeface="Times New Roman"/>
                <a:cs typeface="Times New Roman"/>
                <a:sym typeface="Times New Roman"/>
              </a:rPr>
              <a:t> </a:t>
            </a:r>
            <a:r>
              <a:rPr b="1" i="0" lang="en-US" sz="2100" u="none" cap="none" strike="noStrike">
                <a:solidFill>
                  <a:srgbClr val="000000"/>
                </a:solidFill>
                <a:latin typeface="Times New Roman"/>
                <a:ea typeface="Times New Roman"/>
                <a:cs typeface="Times New Roman"/>
                <a:sym typeface="Times New Roman"/>
              </a:rPr>
              <a:t>OSPF Header format</a:t>
            </a:r>
            <a:endParaRPr b="1" i="0" sz="2100" u="none" cap="none" strike="noStrike">
              <a:solidFill>
                <a:srgbClr val="000000"/>
              </a:solidFill>
              <a:latin typeface="Times New Roman"/>
              <a:ea typeface="Times New Roman"/>
              <a:cs typeface="Times New Roman"/>
              <a:sym typeface="Times New Roman"/>
            </a:endParaRPr>
          </a:p>
        </p:txBody>
      </p:sp>
      <p:sp>
        <p:nvSpPr>
          <p:cNvPr id="3620" name="Google Shape;3620;p2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621" name="Google Shape;3621;p2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622" name="Google Shape;3622;p226"/>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623" name="Google Shape;3623;p226"/>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624" name="Google Shape;3624;p2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25" name="Google Shape;3625;p2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26" name="Google Shape;3626;p2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descr="5-66" id="3627" name="Google Shape;3627;p226"/>
          <p:cNvPicPr preferRelativeResize="0"/>
          <p:nvPr/>
        </p:nvPicPr>
        <p:blipFill rotWithShape="1">
          <a:blip r:embed="rId5">
            <a:alphaModFix/>
          </a:blip>
          <a:srcRect b="0" l="0" r="0" t="0"/>
          <a:stretch/>
        </p:blipFill>
        <p:spPr>
          <a:xfrm>
            <a:off x="5989940" y="994311"/>
            <a:ext cx="3139345" cy="1697691"/>
          </a:xfrm>
          <a:prstGeom prst="rect">
            <a:avLst/>
          </a:prstGeom>
          <a:noFill/>
          <a:ln>
            <a:noFill/>
          </a:ln>
        </p:spPr>
      </p:pic>
      <p:sp>
        <p:nvSpPr>
          <p:cNvPr id="3628" name="Google Shape;3628;p226"/>
          <p:cNvSpPr/>
          <p:nvPr/>
        </p:nvSpPr>
        <p:spPr>
          <a:xfrm>
            <a:off x="6131084" y="590599"/>
            <a:ext cx="82586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Type:</a:t>
            </a:r>
            <a:endParaRPr b="0" i="0" sz="2000" u="none" cap="none" strike="noStrike">
              <a:solidFill>
                <a:schemeClr val="dk1"/>
              </a:solidFill>
              <a:latin typeface="Arial"/>
              <a:ea typeface="Arial"/>
              <a:cs typeface="Arial"/>
              <a:sym typeface="Arial"/>
            </a:endParaRPr>
          </a:p>
        </p:txBody>
      </p:sp>
      <p:sp>
        <p:nvSpPr>
          <p:cNvPr id="3629" name="Google Shape;3629;p226"/>
          <p:cNvSpPr/>
          <p:nvPr/>
        </p:nvSpPr>
        <p:spPr>
          <a:xfrm>
            <a:off x="5771687" y="2738918"/>
            <a:ext cx="33723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AID: An identification of the OSPF area to which this message belongs</a:t>
            </a:r>
            <a:endParaRPr b="0" i="0" sz="1400" u="none" cap="none" strike="noStrike">
              <a:solidFill>
                <a:srgbClr val="000000"/>
              </a:solidFill>
              <a:latin typeface="Arial"/>
              <a:ea typeface="Arial"/>
              <a:cs typeface="Arial"/>
              <a:sym typeface="Arial"/>
            </a:endParaRPr>
          </a:p>
        </p:txBody>
      </p:sp>
      <p:sp>
        <p:nvSpPr>
          <p:cNvPr id="3630" name="Google Shape;3630;p226"/>
          <p:cNvSpPr/>
          <p:nvPr/>
        </p:nvSpPr>
        <p:spPr>
          <a:xfrm>
            <a:off x="3970140" y="2692751"/>
            <a:ext cx="6030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(AID)</a:t>
            </a:r>
            <a:endParaRPr b="0" i="0" sz="1400" u="none" cap="none" strike="noStrike">
              <a:solidFill>
                <a:srgbClr val="000000"/>
              </a:solidFill>
              <a:latin typeface="Arial"/>
              <a:ea typeface="Arial"/>
              <a:cs typeface="Arial"/>
              <a:sym typeface="Arial"/>
            </a:endParaRPr>
          </a:p>
        </p:txBody>
      </p:sp>
      <p:pic>
        <p:nvPicPr>
          <p:cNvPr id="3631" name="Google Shape;3631;p226"/>
          <p:cNvPicPr preferRelativeResize="0"/>
          <p:nvPr/>
        </p:nvPicPr>
        <p:blipFill rotWithShape="1">
          <a:blip r:embed="rId6">
            <a:alphaModFix/>
          </a:blip>
          <a:srcRect b="0" l="0" r="0" t="0"/>
          <a:stretch/>
        </p:blipFill>
        <p:spPr>
          <a:xfrm>
            <a:off x="5771687" y="3332243"/>
            <a:ext cx="3357598" cy="1247775"/>
          </a:xfrm>
          <a:prstGeom prst="rect">
            <a:avLst/>
          </a:prstGeom>
          <a:noFill/>
          <a:ln>
            <a:noFill/>
          </a:ln>
        </p:spPr>
      </p:pic>
      <p:sp>
        <p:nvSpPr>
          <p:cNvPr id="3632" name="Google Shape;3632;p226"/>
          <p:cNvSpPr/>
          <p:nvPr/>
        </p:nvSpPr>
        <p:spPr>
          <a:xfrm>
            <a:off x="708420" y="727885"/>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02124"/>
                </a:solidFill>
                <a:latin typeface="arial"/>
                <a:ea typeface="arial"/>
                <a:cs typeface="arial"/>
                <a:sym typeface="arial"/>
              </a:rPr>
              <a:t>OSPFv2 is the IPv4's OSPF version,</a:t>
            </a:r>
            <a:endParaRPr/>
          </a:p>
          <a:p>
            <a:pPr indent="0" lvl="0" marL="0" marR="0" rtl="0" algn="l">
              <a:lnSpc>
                <a:spcPct val="100000"/>
              </a:lnSpc>
              <a:spcBef>
                <a:spcPts val="0"/>
              </a:spcBef>
              <a:spcAft>
                <a:spcPts val="0"/>
              </a:spcAft>
              <a:buNone/>
            </a:pPr>
            <a:r>
              <a:rPr b="0" i="0" lang="en-US" sz="1400" u="none" cap="none" strike="noStrike">
                <a:solidFill>
                  <a:srgbClr val="202124"/>
                </a:solidFill>
                <a:latin typeface="arial"/>
                <a:ea typeface="arial"/>
                <a:cs typeface="arial"/>
                <a:sym typeface="arial"/>
              </a:rPr>
              <a:t>OSPFv3 is the IPv6's OSPF version.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6" name="Shape 3636"/>
        <p:cNvGrpSpPr/>
        <p:nvPr/>
      </p:nvGrpSpPr>
      <p:grpSpPr>
        <a:xfrm>
          <a:off x="0" y="0"/>
          <a:ext cx="0" cy="0"/>
          <a:chOff x="0" y="0"/>
          <a:chExt cx="0" cy="0"/>
        </a:xfrm>
      </p:grpSpPr>
      <p:sp>
        <p:nvSpPr>
          <p:cNvPr id="3637" name="Google Shape;3637;p2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638" name="Google Shape;3638;p227"/>
          <p:cNvSpPr txBox="1"/>
          <p:nvPr>
            <p:ph idx="4294967295" type="title"/>
          </p:nvPr>
        </p:nvSpPr>
        <p:spPr>
          <a:xfrm>
            <a:off x="1371600" y="-240691"/>
            <a:ext cx="742950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latin typeface="Times New Roman"/>
                <a:ea typeface="Times New Roman"/>
                <a:cs typeface="Times New Roman"/>
                <a:sym typeface="Times New Roman"/>
              </a:rPr>
              <a:t>Comparison</a:t>
            </a:r>
            <a:endParaRPr b="1" sz="2700">
              <a:latin typeface="Times New Roman"/>
              <a:ea typeface="Times New Roman"/>
              <a:cs typeface="Times New Roman"/>
              <a:sym typeface="Times New Roman"/>
            </a:endParaRPr>
          </a:p>
        </p:txBody>
      </p:sp>
      <p:graphicFrame>
        <p:nvGraphicFramePr>
          <p:cNvPr id="3639" name="Google Shape;3639;p227"/>
          <p:cNvGraphicFramePr/>
          <p:nvPr/>
        </p:nvGraphicFramePr>
        <p:xfrm>
          <a:off x="708419" y="744767"/>
          <a:ext cx="3000000" cy="3000000"/>
        </p:xfrm>
        <a:graphic>
          <a:graphicData uri="http://schemas.openxmlformats.org/drawingml/2006/table">
            <a:tbl>
              <a:tblPr bandRow="1" firstRow="1">
                <a:noFill/>
                <a:tableStyleId>{78282ACB-FD60-49D6-AB09-F6B26F37B2F0}</a:tableStyleId>
              </a:tblPr>
              <a:tblGrid>
                <a:gridCol w="4039850"/>
                <a:gridCol w="4230475"/>
              </a:tblGrid>
              <a:tr h="378950">
                <a:tc>
                  <a:txBody>
                    <a:bodyPr/>
                    <a:lstStyle/>
                    <a:p>
                      <a:pPr indent="0" lvl="0" marL="0" marR="0" rtl="0" algn="ctr">
                        <a:lnSpc>
                          <a:spcPct val="100000"/>
                        </a:lnSpc>
                        <a:spcBef>
                          <a:spcPts val="0"/>
                        </a:spcBef>
                        <a:spcAft>
                          <a:spcPts val="0"/>
                        </a:spcAft>
                        <a:buNone/>
                      </a:pPr>
                      <a:r>
                        <a:rPr lang="en-US" sz="2100" u="none" cap="none" strike="noStrike">
                          <a:solidFill>
                            <a:srgbClr val="FF0000"/>
                          </a:solidFill>
                          <a:latin typeface="Times New Roman"/>
                          <a:ea typeface="Times New Roman"/>
                          <a:cs typeface="Times New Roman"/>
                          <a:sym typeface="Times New Roman"/>
                        </a:rPr>
                        <a:t>RIP</a:t>
                      </a:r>
                      <a:endParaRPr/>
                    </a:p>
                  </a:txBody>
                  <a:tcPr marT="71450" marB="71450" marR="71450" marL="71450" anchor="ctr"/>
                </a:tc>
                <a:tc>
                  <a:txBody>
                    <a:bodyPr/>
                    <a:lstStyle/>
                    <a:p>
                      <a:pPr indent="0" lvl="0" marL="0" marR="0" rtl="0" algn="ctr">
                        <a:lnSpc>
                          <a:spcPct val="100000"/>
                        </a:lnSpc>
                        <a:spcBef>
                          <a:spcPts val="0"/>
                        </a:spcBef>
                        <a:spcAft>
                          <a:spcPts val="0"/>
                        </a:spcAft>
                        <a:buNone/>
                      </a:pPr>
                      <a:r>
                        <a:rPr lang="en-US" sz="2100" u="none" cap="none" strike="noStrike">
                          <a:solidFill>
                            <a:srgbClr val="FF0000"/>
                          </a:solidFill>
                          <a:latin typeface="Times New Roman"/>
                          <a:ea typeface="Times New Roman"/>
                          <a:cs typeface="Times New Roman"/>
                          <a:sym typeface="Times New Roman"/>
                        </a:rPr>
                        <a:t>OSPF</a:t>
                      </a:r>
                      <a:endParaRPr/>
                    </a:p>
                  </a:txBody>
                  <a:tcPr marT="71450" marB="71450" marR="71450" marL="71450" anchor="ctr"/>
                </a:tc>
              </a:tr>
              <a:tr h="417200">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It is a </a:t>
                      </a:r>
                      <a:r>
                        <a:rPr b="1" lang="en-US" sz="1800" u="none" cap="none" strike="noStrike">
                          <a:solidFill>
                            <a:srgbClr val="C00000"/>
                          </a:solidFill>
                          <a:latin typeface="Times New Roman"/>
                          <a:ea typeface="Times New Roman"/>
                          <a:cs typeface="Times New Roman"/>
                          <a:sym typeface="Times New Roman"/>
                        </a:rPr>
                        <a:t>distance vector protocol.</a:t>
                      </a:r>
                      <a:endParaRPr b="1" sz="1800" u="none" cap="none" strike="noStrike">
                        <a:solidFill>
                          <a:srgbClr val="C00000"/>
                        </a:solidFill>
                        <a:latin typeface="Times New Roman"/>
                        <a:ea typeface="Times New Roman"/>
                        <a:cs typeface="Times New Roman"/>
                        <a:sym typeface="Times New Roman"/>
                      </a:endParaRPr>
                    </a:p>
                  </a:txBody>
                  <a:tcPr marT="71450" marB="71450" marR="71450" marL="71450"/>
                </a:tc>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It is a </a:t>
                      </a:r>
                      <a:r>
                        <a:rPr b="1" i="0" lang="en-US" sz="1800" u="none" cap="none" strike="noStrike">
                          <a:solidFill>
                            <a:srgbClr val="C00000"/>
                          </a:solidFill>
                          <a:latin typeface="Times New Roman"/>
                          <a:ea typeface="Times New Roman"/>
                          <a:cs typeface="Times New Roman"/>
                          <a:sym typeface="Times New Roman"/>
                        </a:rPr>
                        <a:t>link state protocol.</a:t>
                      </a:r>
                      <a:endParaRPr b="1" i="0" sz="1800" u="none" cap="none" strike="noStrike">
                        <a:solidFill>
                          <a:srgbClr val="C00000"/>
                        </a:solidFill>
                        <a:latin typeface="Times New Roman"/>
                        <a:ea typeface="Times New Roman"/>
                        <a:cs typeface="Times New Roman"/>
                        <a:sym typeface="Times New Roman"/>
                      </a:endParaRPr>
                    </a:p>
                  </a:txBody>
                  <a:tcPr marT="71450" marB="71450" marR="71450" marL="71450"/>
                </a:tc>
              </a:tr>
              <a:tr h="691525">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The metrics used in RIP is </a:t>
                      </a:r>
                      <a:r>
                        <a:rPr b="1" lang="en-US" sz="1800" u="none" cap="none" strike="noStrike">
                          <a:latin typeface="Times New Roman"/>
                          <a:ea typeface="Times New Roman"/>
                          <a:cs typeface="Times New Roman"/>
                          <a:sym typeface="Times New Roman"/>
                        </a:rPr>
                        <a:t>hop count</a:t>
                      </a:r>
                      <a:endParaRPr/>
                    </a:p>
                  </a:txBody>
                  <a:tcPr marT="71450" marB="71450" marR="71450" marL="71450"/>
                </a:tc>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The metrics used in OSPF are </a:t>
                      </a:r>
                      <a:r>
                        <a:rPr b="1" lang="en-US" sz="1800" u="none" cap="none" strike="noStrike">
                          <a:latin typeface="Times New Roman"/>
                          <a:ea typeface="Times New Roman"/>
                          <a:cs typeface="Times New Roman"/>
                          <a:sym typeface="Times New Roman"/>
                        </a:rPr>
                        <a:t>bandwidth </a:t>
                      </a:r>
                      <a:r>
                        <a:rPr lang="en-US" sz="1800" u="none" cap="none" strike="noStrike">
                          <a:latin typeface="Times New Roman"/>
                          <a:ea typeface="Times New Roman"/>
                          <a:cs typeface="Times New Roman"/>
                          <a:sym typeface="Times New Roman"/>
                        </a:rPr>
                        <a:t>and </a:t>
                      </a:r>
                      <a:r>
                        <a:rPr b="1" lang="en-US" sz="1800" u="none" cap="none" strike="noStrike">
                          <a:latin typeface="Times New Roman"/>
                          <a:ea typeface="Times New Roman"/>
                          <a:cs typeface="Times New Roman"/>
                          <a:sym typeface="Times New Roman"/>
                        </a:rPr>
                        <a:t>delay</a:t>
                      </a: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71450" marB="71450" marR="71450" marL="71450"/>
                </a:tc>
              </a:tr>
              <a:tr h="691525">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RIP uses </a:t>
                      </a:r>
                      <a:r>
                        <a:rPr b="1" lang="en-US" sz="1800" u="none" cap="none" strike="noStrike">
                          <a:solidFill>
                            <a:srgbClr val="C00000"/>
                          </a:solidFill>
                          <a:latin typeface="Times New Roman"/>
                          <a:ea typeface="Times New Roman"/>
                          <a:cs typeface="Times New Roman"/>
                          <a:sym typeface="Times New Roman"/>
                        </a:rPr>
                        <a:t>distance vector algorithm </a:t>
                      </a:r>
                      <a:r>
                        <a:rPr lang="en-US" sz="1800" u="none" cap="none" strike="noStrike">
                          <a:latin typeface="Times New Roman"/>
                          <a:ea typeface="Times New Roman"/>
                          <a:cs typeface="Times New Roman"/>
                          <a:sym typeface="Times New Roman"/>
                        </a:rPr>
                        <a:t>to calculate the best path</a:t>
                      </a:r>
                      <a:endParaRPr/>
                    </a:p>
                  </a:txBody>
                  <a:tcPr marT="71450" marB="71450" marR="71450" marL="71450"/>
                </a:tc>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OSPF uses the </a:t>
                      </a:r>
                      <a:r>
                        <a:rPr b="0" i="0" lang="en-US" sz="1400" u="none" cap="none" strike="noStrike">
                          <a:solidFill>
                            <a:schemeClr val="dk1"/>
                          </a:solidFill>
                          <a:latin typeface="Arial"/>
                          <a:ea typeface="Arial"/>
                          <a:cs typeface="Arial"/>
                          <a:sym typeface="Arial"/>
                        </a:rPr>
                        <a:t> </a:t>
                      </a:r>
                      <a:r>
                        <a:rPr lang="en-US" sz="1800" u="none" cap="none" strike="noStrike">
                          <a:solidFill>
                            <a:schemeClr val="dk1"/>
                          </a:solidFill>
                          <a:latin typeface="Times New Roman"/>
                          <a:ea typeface="Times New Roman"/>
                          <a:cs typeface="Times New Roman"/>
                          <a:sym typeface="Times New Roman"/>
                        </a:rPr>
                        <a:t>Shortest Path First (</a:t>
                      </a:r>
                      <a:r>
                        <a:rPr lang="en-US" sz="1800" u="none" cap="none" strike="noStrike">
                          <a:latin typeface="Times New Roman"/>
                          <a:ea typeface="Times New Roman"/>
                          <a:cs typeface="Times New Roman"/>
                          <a:sym typeface="Times New Roman"/>
                        </a:rPr>
                        <a:t>SPF) algorithm to calculate the best path</a:t>
                      </a:r>
                      <a:endParaRPr/>
                    </a:p>
                  </a:txBody>
                  <a:tcPr marT="71450" marB="71450" marR="71450" marL="71450"/>
                </a:tc>
              </a:tr>
              <a:tr h="965825">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In RIP protocol, networks are </a:t>
                      </a:r>
                      <a:r>
                        <a:rPr b="1" lang="en-US" sz="1800" u="none" cap="none" strike="noStrike">
                          <a:latin typeface="Times New Roman"/>
                          <a:ea typeface="Times New Roman"/>
                          <a:cs typeface="Times New Roman"/>
                          <a:sym typeface="Times New Roman"/>
                        </a:rPr>
                        <a:t>not divided </a:t>
                      </a:r>
                      <a:r>
                        <a:rPr b="1" lang="en-US" sz="1800" u="none" cap="none" strike="noStrike">
                          <a:solidFill>
                            <a:srgbClr val="C00000"/>
                          </a:solidFill>
                          <a:latin typeface="Times New Roman"/>
                          <a:ea typeface="Times New Roman"/>
                          <a:cs typeface="Times New Roman"/>
                          <a:sym typeface="Times New Roman"/>
                        </a:rPr>
                        <a:t>in areas or tables.</a:t>
                      </a:r>
                      <a:endParaRPr b="1" sz="1800" u="none" cap="none" strike="noStrike">
                        <a:solidFill>
                          <a:srgbClr val="C00000"/>
                        </a:solidFill>
                        <a:latin typeface="Times New Roman"/>
                        <a:ea typeface="Times New Roman"/>
                        <a:cs typeface="Times New Roman"/>
                        <a:sym typeface="Times New Roman"/>
                      </a:endParaRPr>
                    </a:p>
                  </a:txBody>
                  <a:tcPr marT="71450" marB="71450" marR="71450" marL="71450"/>
                </a:tc>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In OSPF, routing is carried out in autonomous system, into areas, sub areas as well as backbone areas.</a:t>
                      </a:r>
                      <a:endParaRPr sz="1800" u="none" cap="none" strike="noStrike">
                        <a:latin typeface="Times New Roman"/>
                        <a:ea typeface="Times New Roman"/>
                        <a:cs typeface="Times New Roman"/>
                        <a:sym typeface="Times New Roman"/>
                      </a:endParaRPr>
                    </a:p>
                  </a:txBody>
                  <a:tcPr marT="71450" marB="71450" marR="71450" marL="71450"/>
                </a:tc>
              </a:tr>
              <a:tr h="417200">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Maximum hop count is </a:t>
                      </a:r>
                      <a:r>
                        <a:rPr b="1" lang="en-US" sz="1800" u="none" cap="none" strike="noStrike">
                          <a:solidFill>
                            <a:srgbClr val="C00000"/>
                          </a:solidFill>
                          <a:latin typeface="Times New Roman"/>
                          <a:ea typeface="Times New Roman"/>
                          <a:cs typeface="Times New Roman"/>
                          <a:sym typeface="Times New Roman"/>
                        </a:rPr>
                        <a:t>15</a:t>
                      </a:r>
                      <a:endParaRPr/>
                    </a:p>
                  </a:txBody>
                  <a:tcPr marT="71450" marB="71450" marR="71450" marL="71450"/>
                </a:tc>
                <a:tc>
                  <a:txBody>
                    <a:bodyPr/>
                    <a:lstStyle/>
                    <a:p>
                      <a:pPr indent="0" lvl="0" marL="0" marR="0" rtl="0" algn="just">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No hop count</a:t>
                      </a:r>
                      <a:endParaRPr/>
                    </a:p>
                  </a:txBody>
                  <a:tcPr marT="71450" marB="71450" marR="71450" marL="71450"/>
                </a:tc>
              </a:tr>
            </a:tbl>
          </a:graphicData>
        </a:graphic>
      </p:graphicFrame>
      <p:sp>
        <p:nvSpPr>
          <p:cNvPr id="3640" name="Google Shape;3640;p2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641" name="Google Shape;3641;p2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642" name="Google Shape;3642;p227"/>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643" name="Google Shape;3643;p227"/>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644" name="Google Shape;3644;p2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45" name="Google Shape;3645;p2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46" name="Google Shape;3646;p2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sp>
        <p:nvSpPr>
          <p:cNvPr id="3653" name="Google Shape;3653;p2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654" name="Google Shape;3654;p2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655" name="Google Shape;3655;p2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656" name="Google Shape;3656;p228"/>
          <p:cNvSpPr txBox="1"/>
          <p:nvPr>
            <p:ph idx="4294967295" type="title"/>
          </p:nvPr>
        </p:nvSpPr>
        <p:spPr>
          <a:xfrm>
            <a:off x="1111295" y="150602"/>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Border Gateway Protocol [BGP]</a:t>
            </a:r>
            <a:endParaRPr b="1" sz="3200">
              <a:solidFill>
                <a:srgbClr val="002060"/>
              </a:solidFill>
              <a:latin typeface="Times New Roman"/>
              <a:ea typeface="Times New Roman"/>
              <a:cs typeface="Times New Roman"/>
              <a:sym typeface="Times New Roman"/>
            </a:endParaRPr>
          </a:p>
        </p:txBody>
      </p:sp>
      <p:sp>
        <p:nvSpPr>
          <p:cNvPr id="3657" name="Google Shape;3657;p228"/>
          <p:cNvSpPr txBox="1"/>
          <p:nvPr>
            <p:ph idx="4294967295" type="body"/>
          </p:nvPr>
        </p:nvSpPr>
        <p:spPr>
          <a:xfrm>
            <a:off x="494439" y="657724"/>
            <a:ext cx="8237276" cy="3214688"/>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The replacement for EGP is BGP. Current version is BGP-4.</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BGP assumes the Internet is an arbitrary interconnected </a:t>
            </a:r>
            <a:r>
              <a:rPr b="1" lang="en-US" sz="2800">
                <a:solidFill>
                  <a:srgbClr val="C00000"/>
                </a:solidFill>
                <a:latin typeface="Times New Roman"/>
                <a:ea typeface="Times New Roman"/>
                <a:cs typeface="Times New Roman"/>
                <a:sym typeface="Times New Roman"/>
              </a:rPr>
              <a:t>set of AS’s.</a:t>
            </a:r>
            <a:endParaRPr b="1" sz="2800">
              <a:solidFill>
                <a:srgbClr val="C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In interdomain routing the goal is to find ANY path to the intended destination that is loop-free.  </a:t>
            </a:r>
            <a:endParaRPr sz="2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The protocols are more concerned with reachability than optimality.</a:t>
            </a:r>
            <a:endParaRPr sz="2800">
              <a:solidFill>
                <a:schemeClr val="dk1"/>
              </a:solidFill>
              <a:latin typeface="Times New Roman"/>
              <a:ea typeface="Times New Roman"/>
              <a:cs typeface="Times New Roman"/>
              <a:sym typeface="Times New Roman"/>
            </a:endParaRPr>
          </a:p>
        </p:txBody>
      </p:sp>
      <p:pic>
        <p:nvPicPr>
          <p:cNvPr id="3658" name="Google Shape;3658;p228"/>
          <p:cNvPicPr preferRelativeResize="0"/>
          <p:nvPr/>
        </p:nvPicPr>
        <p:blipFill rotWithShape="1">
          <a:blip r:embed="rId3">
            <a:alphaModFix/>
          </a:blip>
          <a:srcRect b="0" l="0" r="0" t="0"/>
          <a:stretch/>
        </p:blipFill>
        <p:spPr>
          <a:xfrm>
            <a:off x="41822" y="47020"/>
            <a:ext cx="549324" cy="573482"/>
          </a:xfrm>
          <a:prstGeom prst="rect">
            <a:avLst/>
          </a:prstGeom>
          <a:noFill/>
          <a:ln>
            <a:noFill/>
          </a:ln>
        </p:spPr>
      </p:pic>
      <p:cxnSp>
        <p:nvCxnSpPr>
          <p:cNvPr id="3659" name="Google Shape;3659;p2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660" name="Google Shape;3660;p2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61" name="Google Shape;3661;p2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62" name="Google Shape;3662;p2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sp>
        <p:nvSpPr>
          <p:cNvPr id="3669" name="Google Shape;3669;p2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670" name="Google Shape;3670;p2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671" name="Google Shape;3671;p2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672" name="Google Shape;3672;p229"/>
          <p:cNvSpPr txBox="1"/>
          <p:nvPr>
            <p:ph idx="4294967295" type="title"/>
          </p:nvPr>
        </p:nvSpPr>
        <p:spPr>
          <a:xfrm>
            <a:off x="990600" y="14446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BGP—The Exterior Gateway Routing Protocol </a:t>
            </a:r>
            <a:endParaRPr b="1" sz="2800">
              <a:solidFill>
                <a:srgbClr val="002060"/>
              </a:solidFill>
              <a:latin typeface="Times New Roman"/>
              <a:ea typeface="Times New Roman"/>
              <a:cs typeface="Times New Roman"/>
              <a:sym typeface="Times New Roman"/>
            </a:endParaRPr>
          </a:p>
        </p:txBody>
      </p:sp>
      <p:pic>
        <p:nvPicPr>
          <p:cNvPr id="3673" name="Google Shape;3673;p229"/>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pic>
        <p:nvPicPr>
          <p:cNvPr id="3674" name="Google Shape;3674;p229"/>
          <p:cNvPicPr preferRelativeResize="0"/>
          <p:nvPr/>
        </p:nvPicPr>
        <p:blipFill rotWithShape="1">
          <a:blip r:embed="rId4">
            <a:alphaModFix/>
          </a:blip>
          <a:srcRect b="0" l="0" r="0" t="0"/>
          <a:stretch/>
        </p:blipFill>
        <p:spPr>
          <a:xfrm>
            <a:off x="683557" y="947095"/>
            <a:ext cx="7363649" cy="3363179"/>
          </a:xfrm>
          <a:prstGeom prst="rect">
            <a:avLst/>
          </a:prstGeom>
          <a:noFill/>
          <a:ln>
            <a:noFill/>
          </a:ln>
        </p:spPr>
      </p:pic>
      <p:sp>
        <p:nvSpPr>
          <p:cNvPr id="3675" name="Google Shape;3675;p229"/>
          <p:cNvSpPr txBox="1"/>
          <p:nvPr/>
        </p:nvSpPr>
        <p:spPr>
          <a:xfrm>
            <a:off x="1129752" y="4228950"/>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https://www.youtube.com/watch?v=ttKZP6lS1Xc&amp;t=821s</a:t>
            </a:r>
            <a:endParaRPr b="0" i="0" sz="1400" u="none" cap="none" strike="noStrike">
              <a:solidFill>
                <a:srgbClr val="000000"/>
              </a:solidFill>
              <a:latin typeface="Times New Roman"/>
              <a:ea typeface="Times New Roman"/>
              <a:cs typeface="Times New Roman"/>
              <a:sym typeface="Times New Roman"/>
            </a:endParaRPr>
          </a:p>
        </p:txBody>
      </p:sp>
      <p:cxnSp>
        <p:nvCxnSpPr>
          <p:cNvPr id="3676" name="Google Shape;3676;p2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677" name="Google Shape;3677;p2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78" name="Google Shape;3678;p2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79" name="Google Shape;3679;p2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680" name="Google Shape;3680;p229"/>
          <p:cNvSpPr/>
          <p:nvPr/>
        </p:nvSpPr>
        <p:spPr>
          <a:xfrm>
            <a:off x="7960062" y="1709157"/>
            <a:ext cx="122501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Multihomed AS</a:t>
            </a:r>
            <a:endParaRPr b="0" i="0" sz="1200" u="none" cap="none" strike="noStrike">
              <a:solidFill>
                <a:schemeClr val="dk1"/>
              </a:solidFill>
              <a:latin typeface="Arial"/>
              <a:ea typeface="Arial"/>
              <a:cs typeface="Arial"/>
              <a:sym typeface="Arial"/>
            </a:endParaRPr>
          </a:p>
        </p:txBody>
      </p:sp>
      <p:sp>
        <p:nvSpPr>
          <p:cNvPr id="3681" name="Google Shape;3681;p229"/>
          <p:cNvSpPr/>
          <p:nvPr/>
        </p:nvSpPr>
        <p:spPr>
          <a:xfrm>
            <a:off x="7587864" y="1904445"/>
            <a:ext cx="6030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(Stub)</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13" name="Google Shape;413;p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14" name="Google Shape;414;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15" name="Google Shape;415;p23"/>
          <p:cNvSpPr txBox="1"/>
          <p:nvPr>
            <p:ph idx="4294967295" type="title"/>
          </p:nvPr>
        </p:nvSpPr>
        <p:spPr>
          <a:xfrm>
            <a:off x="994020" y="126815"/>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4000">
                <a:solidFill>
                  <a:srgbClr val="C00000"/>
                </a:solidFill>
                <a:latin typeface="Times New Roman"/>
                <a:ea typeface="Times New Roman"/>
                <a:cs typeface="Times New Roman"/>
                <a:sym typeface="Times New Roman"/>
              </a:rPr>
              <a:t>Switching Techniques</a:t>
            </a:r>
            <a:endParaRPr sz="4400">
              <a:solidFill>
                <a:srgbClr val="C00000"/>
              </a:solidFill>
              <a:latin typeface="Times New Roman"/>
              <a:ea typeface="Times New Roman"/>
              <a:cs typeface="Times New Roman"/>
              <a:sym typeface="Times New Roman"/>
            </a:endParaRPr>
          </a:p>
        </p:txBody>
      </p:sp>
      <p:pic>
        <p:nvPicPr>
          <p:cNvPr id="416" name="Google Shape;416;p23"/>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pic>
        <p:nvPicPr>
          <p:cNvPr id="417" name="Google Shape;417;p23"/>
          <p:cNvPicPr preferRelativeResize="0"/>
          <p:nvPr/>
        </p:nvPicPr>
        <p:blipFill rotWithShape="1">
          <a:blip r:embed="rId4">
            <a:alphaModFix/>
          </a:blip>
          <a:srcRect b="0" l="0" r="0" t="0"/>
          <a:stretch/>
        </p:blipFill>
        <p:spPr>
          <a:xfrm>
            <a:off x="994020" y="785812"/>
            <a:ext cx="7934325" cy="3897743"/>
          </a:xfrm>
          <a:prstGeom prst="rect">
            <a:avLst/>
          </a:prstGeom>
          <a:noFill/>
          <a:ln>
            <a:noFill/>
          </a:ln>
        </p:spPr>
      </p:pic>
      <p:cxnSp>
        <p:nvCxnSpPr>
          <p:cNvPr id="418" name="Google Shape;418;p2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19" name="Google Shape;419;p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20" name="Google Shape;420;p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1" name="Google Shape;421;p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7" name="Shape 3687"/>
        <p:cNvGrpSpPr/>
        <p:nvPr/>
      </p:nvGrpSpPr>
      <p:grpSpPr>
        <a:xfrm>
          <a:off x="0" y="0"/>
          <a:ext cx="0" cy="0"/>
          <a:chOff x="0" y="0"/>
          <a:chExt cx="0" cy="0"/>
        </a:xfrm>
      </p:grpSpPr>
      <p:sp>
        <p:nvSpPr>
          <p:cNvPr id="3688" name="Google Shape;3688;p2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3689" name="Google Shape;3689;p2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690" name="Google Shape;3690;p2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691" name="Google Shape;3691;p230"/>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2800">
                <a:solidFill>
                  <a:srgbClr val="002060"/>
                </a:solidFill>
                <a:latin typeface="Times New Roman"/>
                <a:ea typeface="Times New Roman"/>
                <a:cs typeface="Times New Roman"/>
                <a:sym typeface="Times New Roman"/>
              </a:rPr>
              <a:t>BGP—The Exterior Gateway Routing Protocol </a:t>
            </a:r>
            <a:endParaRPr b="1" sz="2800">
              <a:solidFill>
                <a:srgbClr val="002060"/>
              </a:solidFill>
              <a:latin typeface="Times New Roman"/>
              <a:ea typeface="Times New Roman"/>
              <a:cs typeface="Times New Roman"/>
              <a:sym typeface="Times New Roman"/>
            </a:endParaRPr>
          </a:p>
        </p:txBody>
      </p:sp>
      <p:pic>
        <p:nvPicPr>
          <p:cNvPr id="3692" name="Google Shape;3692;p230"/>
          <p:cNvPicPr preferRelativeResize="0"/>
          <p:nvPr/>
        </p:nvPicPr>
        <p:blipFill rotWithShape="1">
          <a:blip r:embed="rId3">
            <a:alphaModFix/>
          </a:blip>
          <a:srcRect b="0" l="0" r="0" t="0"/>
          <a:stretch/>
        </p:blipFill>
        <p:spPr>
          <a:xfrm>
            <a:off x="41822" y="47020"/>
            <a:ext cx="630208" cy="684818"/>
          </a:xfrm>
          <a:prstGeom prst="rect">
            <a:avLst/>
          </a:prstGeom>
          <a:noFill/>
          <a:ln>
            <a:noFill/>
          </a:ln>
        </p:spPr>
      </p:pic>
      <p:sp>
        <p:nvSpPr>
          <p:cNvPr id="3693" name="Google Shape;3693;p230"/>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Propagation of BGP route advertisements.</a:t>
            </a:r>
            <a:endParaRPr b="0" i="0" sz="1400" u="none" cap="none" strike="noStrike">
              <a:solidFill>
                <a:srgbClr val="000000"/>
              </a:solidFill>
              <a:latin typeface="Times New Roman"/>
              <a:ea typeface="Times New Roman"/>
              <a:cs typeface="Times New Roman"/>
              <a:sym typeface="Times New Roman"/>
            </a:endParaRPr>
          </a:p>
        </p:txBody>
      </p:sp>
      <p:pic>
        <p:nvPicPr>
          <p:cNvPr id="3694" name="Google Shape;3694;p230"/>
          <p:cNvPicPr preferRelativeResize="0"/>
          <p:nvPr/>
        </p:nvPicPr>
        <p:blipFill rotWithShape="1">
          <a:blip r:embed="rId4">
            <a:alphaModFix/>
          </a:blip>
          <a:srcRect b="0" l="0" r="0" t="0"/>
          <a:stretch/>
        </p:blipFill>
        <p:spPr>
          <a:xfrm>
            <a:off x="822960" y="866372"/>
            <a:ext cx="7877499" cy="3309539"/>
          </a:xfrm>
          <a:prstGeom prst="rect">
            <a:avLst/>
          </a:prstGeom>
          <a:noFill/>
          <a:ln>
            <a:noFill/>
          </a:ln>
        </p:spPr>
      </p:pic>
      <p:cxnSp>
        <p:nvCxnSpPr>
          <p:cNvPr id="3695" name="Google Shape;3695;p23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696" name="Google Shape;3696;p2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97" name="Google Shape;3697;p2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98" name="Google Shape;3698;p2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699" name="Google Shape;3699;p230"/>
          <p:cNvSpPr/>
          <p:nvPr/>
        </p:nvSpPr>
        <p:spPr>
          <a:xfrm>
            <a:off x="672030" y="713656"/>
            <a:ext cx="268320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Path Attributes-Well known-Every BGP router much recognize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p2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705" name="Google Shape;3705;p231"/>
          <p:cNvSpPr txBox="1"/>
          <p:nvPr>
            <p:ph idx="4294967295" type="title"/>
          </p:nvPr>
        </p:nvSpPr>
        <p:spPr>
          <a:xfrm>
            <a:off x="709900" y="107414"/>
            <a:ext cx="7486650" cy="47648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Border Gateway Protocol (BGP)</a:t>
            </a:r>
            <a:endParaRPr/>
          </a:p>
        </p:txBody>
      </p:sp>
      <p:sp>
        <p:nvSpPr>
          <p:cNvPr id="3706" name="Google Shape;3706;p231"/>
          <p:cNvSpPr/>
          <p:nvPr/>
        </p:nvSpPr>
        <p:spPr>
          <a:xfrm>
            <a:off x="406247" y="702325"/>
            <a:ext cx="8572500" cy="3979844"/>
          </a:xfrm>
          <a:prstGeom prst="rect">
            <a:avLst/>
          </a:prstGeom>
          <a:noFill/>
          <a:ln>
            <a:noFill/>
          </a:ln>
        </p:spPr>
        <p:txBody>
          <a:bodyPr anchorCtr="0" anchor="t" bIns="34525" lIns="69050" spcFirstLastPara="1" rIns="69050" wrap="square" tIns="34525">
            <a:noAutofit/>
          </a:bodyPr>
          <a:lstStyle/>
          <a:p>
            <a:pPr indent="-257175" lvl="0" marL="257175" marR="0" rtl="0" algn="just">
              <a:lnSpc>
                <a:spcPct val="130000"/>
              </a:lnSpc>
              <a:spcBef>
                <a:spcPts val="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BGP is an </a:t>
            </a:r>
            <a:r>
              <a:rPr b="0" i="0" lang="en-US" sz="1650" u="none" cap="none" strike="noStrike">
                <a:solidFill>
                  <a:srgbClr val="0070C0"/>
                </a:solidFill>
                <a:latin typeface="Times New Roman"/>
                <a:ea typeface="Times New Roman"/>
                <a:cs typeface="Times New Roman"/>
                <a:sym typeface="Times New Roman"/>
              </a:rPr>
              <a:t>inter-domain</a:t>
            </a:r>
            <a:r>
              <a:rPr b="0" i="0" lang="en-US" sz="1650" u="none" cap="none" strike="noStrike">
                <a:solidFill>
                  <a:srgbClr val="000000"/>
                </a:solidFill>
                <a:latin typeface="Times New Roman"/>
                <a:ea typeface="Times New Roman"/>
                <a:cs typeface="Times New Roman"/>
                <a:sym typeface="Times New Roman"/>
              </a:rPr>
              <a:t> or inter-autonomous system routing protocol: routing between different Ass (Autonomous System).</a:t>
            </a:r>
            <a:endParaRPr b="0" i="0" sz="1650" u="none" cap="none" strike="noStrike">
              <a:solidFill>
                <a:srgbClr val="000000"/>
              </a:solidFill>
              <a:latin typeface="Times New Roman"/>
              <a:ea typeface="Times New Roman"/>
              <a:cs typeface="Times New Roman"/>
              <a:sym typeface="Times New Roman"/>
            </a:endParaRPr>
          </a:p>
          <a:p>
            <a:pPr indent="-257175" lvl="0" marL="257175" marR="0" rtl="0" algn="l">
              <a:lnSpc>
                <a:spcPct val="9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DVR and LSR are not suitable candidates for inter-AS routing :</a:t>
            </a:r>
            <a:endParaRPr/>
          </a:p>
          <a:p>
            <a:pPr indent="-257175" lvl="1" marL="600075" marR="0" rtl="0" algn="just">
              <a:lnSpc>
                <a:spcPct val="130000"/>
              </a:lnSpc>
              <a:spcBef>
                <a:spcPts val="330"/>
              </a:spcBef>
              <a:spcAft>
                <a:spcPts val="0"/>
              </a:spcAft>
              <a:buClr>
                <a:srgbClr val="0070C0"/>
              </a:buClr>
              <a:buSzPts val="1320"/>
              <a:buFont typeface="Noto Sans Symbols"/>
              <a:buChar char="❖"/>
            </a:pPr>
            <a:r>
              <a:rPr b="1" i="0" lang="en-US" sz="1650" u="none" cap="none" strike="noStrike">
                <a:solidFill>
                  <a:srgbClr val="000000"/>
                </a:solidFill>
                <a:latin typeface="Times New Roman"/>
                <a:ea typeface="Times New Roman"/>
                <a:cs typeface="Times New Roman"/>
                <a:sym typeface="Times New Roman"/>
              </a:rPr>
              <a:t>RIP (DVR-</a:t>
            </a:r>
            <a:r>
              <a:rPr b="0" i="0" lang="en-US" sz="1600" u="none" cap="none" strike="noStrike">
                <a:solidFill>
                  <a:srgbClr val="000000"/>
                </a:solidFill>
                <a:latin typeface="Times New Roman"/>
                <a:ea typeface="Times New Roman"/>
                <a:cs typeface="Times New Roman"/>
                <a:sym typeface="Times New Roman"/>
              </a:rPr>
              <a:t>distance vector Routing algorithm</a:t>
            </a:r>
            <a:r>
              <a:rPr b="1" i="0" lang="en-US" sz="1650" u="none" cap="none" strike="noStrike">
                <a:solidFill>
                  <a:srgbClr val="000000"/>
                </a:solidFill>
                <a:latin typeface="Times New Roman"/>
                <a:ea typeface="Times New Roman"/>
                <a:cs typeface="Times New Roman"/>
                <a:sym typeface="Times New Roman"/>
              </a:rPr>
              <a:t>):</a:t>
            </a:r>
            <a:r>
              <a:rPr b="0" i="0" lang="en-US" sz="1650" u="none" cap="none" strike="noStrike">
                <a:solidFill>
                  <a:srgbClr val="000000"/>
                </a:solidFill>
                <a:latin typeface="Times New Roman"/>
                <a:ea typeface="Times New Roman"/>
                <a:cs typeface="Times New Roman"/>
                <a:sym typeface="Times New Roman"/>
              </a:rPr>
              <a:t> there are occasions in which the route with the smallest hop count is not the preferred route; non-secure path although the shortest route taken.</a:t>
            </a:r>
            <a:endParaRPr/>
          </a:p>
          <a:p>
            <a:pPr indent="-257175" lvl="1" marL="600075" marR="0" rtl="0" algn="just">
              <a:lnSpc>
                <a:spcPct val="130000"/>
              </a:lnSpc>
              <a:spcBef>
                <a:spcPts val="330"/>
              </a:spcBef>
              <a:spcAft>
                <a:spcPts val="0"/>
              </a:spcAft>
              <a:buClr>
                <a:srgbClr val="0070C0"/>
              </a:buClr>
              <a:buSzPts val="1320"/>
              <a:buFont typeface="Noto Sans Symbols"/>
              <a:buChar char="❖"/>
            </a:pPr>
            <a:r>
              <a:rPr b="1" i="0" lang="en-US" sz="1650" u="none" cap="none" strike="noStrike">
                <a:solidFill>
                  <a:srgbClr val="000000"/>
                </a:solidFill>
                <a:latin typeface="Times New Roman"/>
                <a:ea typeface="Times New Roman"/>
                <a:cs typeface="Times New Roman"/>
                <a:sym typeface="Times New Roman"/>
              </a:rPr>
              <a:t>OSPF (LSR-</a:t>
            </a:r>
            <a:r>
              <a:rPr b="0" i="0" lang="en-US" sz="1650" u="none" cap="none" strike="noStrike">
                <a:solidFill>
                  <a:srgbClr val="0070C0"/>
                </a:solidFill>
                <a:latin typeface="Times New Roman"/>
                <a:ea typeface="Times New Roman"/>
                <a:cs typeface="Times New Roman"/>
                <a:sym typeface="Times New Roman"/>
              </a:rPr>
              <a:t> link state routing</a:t>
            </a:r>
            <a:r>
              <a:rPr b="1" i="0" lang="en-US" sz="1650" u="none" cap="none" strike="noStrike">
                <a:solidFill>
                  <a:srgbClr val="000000"/>
                </a:solidFill>
                <a:latin typeface="Times New Roman"/>
                <a:ea typeface="Times New Roman"/>
                <a:cs typeface="Times New Roman"/>
                <a:sym typeface="Times New Roman"/>
              </a:rPr>
              <a:t>):</a:t>
            </a:r>
            <a:r>
              <a:rPr b="0" i="0" lang="en-US" sz="1650" u="none" cap="none" strike="noStrike">
                <a:solidFill>
                  <a:srgbClr val="000000"/>
                </a:solidFill>
                <a:latin typeface="Times New Roman"/>
                <a:ea typeface="Times New Roman"/>
                <a:cs typeface="Times New Roman"/>
                <a:sym typeface="Times New Roman"/>
              </a:rPr>
              <a:t> internet is too big for this routing method to require each router to have a huge link state database. Taking very long time to calculate the routing table.</a:t>
            </a:r>
            <a:endParaRPr/>
          </a:p>
          <a:p>
            <a:pPr indent="-257175" lvl="1" marL="257175" marR="0" rtl="0" algn="just">
              <a:lnSpc>
                <a:spcPct val="13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BGP uses </a:t>
            </a:r>
            <a:r>
              <a:rPr b="1" i="0" lang="en-US" sz="1650" u="none" cap="none" strike="noStrike">
                <a:solidFill>
                  <a:srgbClr val="0070C0"/>
                </a:solidFill>
                <a:latin typeface="Times New Roman"/>
                <a:ea typeface="Times New Roman"/>
                <a:cs typeface="Times New Roman"/>
                <a:sym typeface="Times New Roman"/>
              </a:rPr>
              <a:t>Path Vector Routing(PVR) </a:t>
            </a:r>
            <a:r>
              <a:rPr b="0" i="0" lang="en-US" sz="1650" u="none" cap="none" strike="noStrike">
                <a:solidFill>
                  <a:srgbClr val="000000"/>
                </a:solidFill>
                <a:latin typeface="Times New Roman"/>
                <a:ea typeface="Times New Roman"/>
                <a:cs typeface="Times New Roman"/>
                <a:sym typeface="Times New Roman"/>
              </a:rPr>
              <a:t>to update the routing table in an area.</a:t>
            </a:r>
            <a:endParaRPr/>
          </a:p>
          <a:p>
            <a:pPr indent="-257175" lvl="0" marL="257175" marR="0" rtl="0" algn="just">
              <a:lnSpc>
                <a:spcPct val="10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The principle  of path vector routing is similar to that of distance vector routing.</a:t>
            </a:r>
            <a:endParaRPr/>
          </a:p>
          <a:p>
            <a:pPr indent="-257175" lvl="0" marL="257175" marR="0" rtl="0" algn="just">
              <a:lnSpc>
                <a:spcPct val="100000"/>
              </a:lnSpc>
              <a:spcBef>
                <a:spcPts val="330"/>
              </a:spcBef>
              <a:spcAft>
                <a:spcPts val="0"/>
              </a:spcAft>
              <a:buClr>
                <a:srgbClr val="0070C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A speaker node </a:t>
            </a:r>
            <a:r>
              <a:rPr b="1" i="0" lang="en-US" sz="1650" u="none" cap="none" strike="noStrike">
                <a:solidFill>
                  <a:srgbClr val="000000"/>
                </a:solidFill>
                <a:latin typeface="Times New Roman"/>
                <a:ea typeface="Times New Roman"/>
                <a:cs typeface="Times New Roman"/>
                <a:sym typeface="Times New Roman"/>
              </a:rPr>
              <a:t>advertises the path</a:t>
            </a:r>
            <a:r>
              <a:rPr b="0" i="0" lang="en-US" sz="1650" u="none" cap="none" strike="noStrike">
                <a:solidFill>
                  <a:srgbClr val="000000"/>
                </a:solidFill>
                <a:latin typeface="Times New Roman"/>
                <a:ea typeface="Times New Roman"/>
                <a:cs typeface="Times New Roman"/>
                <a:sym typeface="Times New Roman"/>
              </a:rPr>
              <a:t>, </a:t>
            </a:r>
            <a:r>
              <a:rPr b="1" i="0" lang="en-US" sz="1650" u="sng" cap="none" strike="noStrike">
                <a:solidFill>
                  <a:srgbClr val="FF0000"/>
                </a:solidFill>
                <a:latin typeface="Times New Roman"/>
                <a:ea typeface="Times New Roman"/>
                <a:cs typeface="Times New Roman"/>
                <a:sym typeface="Times New Roman"/>
              </a:rPr>
              <a:t>not the metric of the nodes</a:t>
            </a:r>
            <a:r>
              <a:rPr b="0" i="0" lang="en-US" sz="1650" u="none" cap="none" strike="noStrike">
                <a:solidFill>
                  <a:srgbClr val="000000"/>
                </a:solidFill>
                <a:latin typeface="Times New Roman"/>
                <a:ea typeface="Times New Roman"/>
                <a:cs typeface="Times New Roman"/>
                <a:sym typeface="Times New Roman"/>
              </a:rPr>
              <a:t>, in its autonomous system or other autonomous systems.</a:t>
            </a:r>
            <a:endParaRPr b="0" i="0" sz="1650" u="none" cap="none" strike="noStrike">
              <a:solidFill>
                <a:srgbClr val="000000"/>
              </a:solidFill>
              <a:latin typeface="Times New Roman"/>
              <a:ea typeface="Times New Roman"/>
              <a:cs typeface="Times New Roman"/>
              <a:sym typeface="Times New Roman"/>
            </a:endParaRPr>
          </a:p>
        </p:txBody>
      </p:sp>
      <p:sp>
        <p:nvSpPr>
          <p:cNvPr id="3707" name="Google Shape;3707;p2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08" name="Google Shape;3708;p2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09" name="Google Shape;3709;p231"/>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710" name="Google Shape;3710;p231"/>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711" name="Google Shape;3711;p2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12" name="Google Shape;3712;p2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13" name="Google Shape;3713;p2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7" name="Shape 3717"/>
        <p:cNvGrpSpPr/>
        <p:nvPr/>
      </p:nvGrpSpPr>
      <p:grpSpPr>
        <a:xfrm>
          <a:off x="0" y="0"/>
          <a:ext cx="0" cy="0"/>
          <a:chOff x="0" y="0"/>
          <a:chExt cx="0" cy="0"/>
        </a:xfrm>
      </p:grpSpPr>
      <p:sp>
        <p:nvSpPr>
          <p:cNvPr id="3718" name="Google Shape;3718;p2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719" name="Google Shape;3719;p232"/>
          <p:cNvSpPr txBox="1"/>
          <p:nvPr>
            <p:ph idx="4294967295" type="title"/>
          </p:nvPr>
        </p:nvSpPr>
        <p:spPr>
          <a:xfrm>
            <a:off x="709900" y="107414"/>
            <a:ext cx="7486650" cy="47648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Border Gateway Protocol (BGP)</a:t>
            </a:r>
            <a:endParaRPr/>
          </a:p>
        </p:txBody>
      </p:sp>
      <p:sp>
        <p:nvSpPr>
          <p:cNvPr id="3720" name="Google Shape;3720;p232"/>
          <p:cNvSpPr/>
          <p:nvPr/>
        </p:nvSpPr>
        <p:spPr>
          <a:xfrm>
            <a:off x="324998" y="791030"/>
            <a:ext cx="8466462"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An autonomous system (AS) is a collection of routers under a single organization’s control, using one or more IGPs, and common metrics to route packets within the AS. If multiple IGPs or metrics are used within an AS, the AS must appear consistent to external ASs in routing policy. An IGP is not required within an AS, and could use BGP as the only routing protocol in it, too.</a:t>
            </a:r>
            <a:endParaRPr b="0" i="0" sz="1800" u="none" cap="none" strike="noStrike">
              <a:solidFill>
                <a:srgbClr val="000000"/>
              </a:solidFill>
              <a:latin typeface="Times New Roman"/>
              <a:ea typeface="Times New Roman"/>
              <a:cs typeface="Times New Roman"/>
              <a:sym typeface="Times New Roman"/>
            </a:endParaRPr>
          </a:p>
        </p:txBody>
      </p:sp>
      <p:sp>
        <p:nvSpPr>
          <p:cNvPr id="3721" name="Google Shape;3721;p232"/>
          <p:cNvSpPr/>
          <p:nvPr/>
        </p:nvSpPr>
        <p:spPr>
          <a:xfrm>
            <a:off x="170760" y="2475494"/>
            <a:ext cx="8697817"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RFC 1654 defines Border Gateway Protocol (BGP) as an EGP standardized path-vector routing protocol that provides scalability, flexibility, and network stability. When BGP was created, the primary design consideration was for IPv4 inter-organization connectivity on public networks, such as the Internet, or private dedicated networks. BGP is the only protocol used to exchange networks on the Internet, which has more than 600,000 IPv4 routes and continues to grow. BGP does not advertise incremental updates or refresh network advertisements like OSPF or ISIS. BGP prefers stability within the network, because a link flap could result in route computation for thousands of routes.</a:t>
            </a:r>
            <a:endParaRPr/>
          </a:p>
        </p:txBody>
      </p:sp>
      <p:sp>
        <p:nvSpPr>
          <p:cNvPr id="3722" name="Google Shape;3722;p2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23" name="Google Shape;3723;p2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24" name="Google Shape;3724;p232"/>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725" name="Google Shape;3725;p232"/>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726" name="Google Shape;3726;p2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27" name="Google Shape;3727;p2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28" name="Google Shape;3728;p2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p2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734" name="Google Shape;3734;p233"/>
          <p:cNvPicPr preferRelativeResize="0"/>
          <p:nvPr/>
        </p:nvPicPr>
        <p:blipFill rotWithShape="1">
          <a:blip r:embed="rId3">
            <a:alphaModFix/>
          </a:blip>
          <a:srcRect b="0" l="0" r="0" t="0"/>
          <a:stretch/>
        </p:blipFill>
        <p:spPr>
          <a:xfrm>
            <a:off x="594222" y="741791"/>
            <a:ext cx="5046414" cy="4000501"/>
          </a:xfrm>
          <a:prstGeom prst="rect">
            <a:avLst/>
          </a:prstGeom>
          <a:noFill/>
          <a:ln>
            <a:noFill/>
          </a:ln>
        </p:spPr>
      </p:pic>
      <p:sp>
        <p:nvSpPr>
          <p:cNvPr id="3735" name="Google Shape;3735;p233"/>
          <p:cNvSpPr txBox="1"/>
          <p:nvPr/>
        </p:nvSpPr>
        <p:spPr>
          <a:xfrm>
            <a:off x="-797431" y="188042"/>
            <a:ext cx="74295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Initial routing tables in path vector routing</a:t>
            </a:r>
            <a:endParaRPr/>
          </a:p>
        </p:txBody>
      </p:sp>
      <p:sp>
        <p:nvSpPr>
          <p:cNvPr id="3736" name="Google Shape;3736;p233"/>
          <p:cNvSpPr/>
          <p:nvPr/>
        </p:nvSpPr>
        <p:spPr>
          <a:xfrm>
            <a:off x="7051724" y="177231"/>
            <a:ext cx="5533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99"/>
                </a:solidFill>
                <a:latin typeface="Times New Roman"/>
                <a:ea typeface="Times New Roman"/>
                <a:cs typeface="Times New Roman"/>
                <a:sym typeface="Times New Roman"/>
              </a:rPr>
              <a:t>BGP</a:t>
            </a:r>
            <a:endParaRPr b="0" i="0" sz="1400" u="none" cap="none" strike="noStrike">
              <a:solidFill>
                <a:srgbClr val="000000"/>
              </a:solidFill>
              <a:latin typeface="Arial"/>
              <a:ea typeface="Arial"/>
              <a:cs typeface="Arial"/>
              <a:sym typeface="Arial"/>
            </a:endParaRPr>
          </a:p>
        </p:txBody>
      </p:sp>
      <p:pic>
        <p:nvPicPr>
          <p:cNvPr id="3737" name="Google Shape;3737;p233"/>
          <p:cNvPicPr preferRelativeResize="0"/>
          <p:nvPr/>
        </p:nvPicPr>
        <p:blipFill rotWithShape="1">
          <a:blip r:embed="rId4">
            <a:alphaModFix/>
          </a:blip>
          <a:srcRect b="0" l="0" r="0" t="0"/>
          <a:stretch/>
        </p:blipFill>
        <p:spPr>
          <a:xfrm>
            <a:off x="5640636" y="864402"/>
            <a:ext cx="3290166" cy="2743200"/>
          </a:xfrm>
          <a:prstGeom prst="rect">
            <a:avLst/>
          </a:prstGeom>
          <a:noFill/>
          <a:ln>
            <a:noFill/>
          </a:ln>
        </p:spPr>
      </p:pic>
      <p:sp>
        <p:nvSpPr>
          <p:cNvPr id="3738" name="Google Shape;3738;p233"/>
          <p:cNvSpPr/>
          <p:nvPr/>
        </p:nvSpPr>
        <p:spPr>
          <a:xfrm>
            <a:off x="5039589" y="372708"/>
            <a:ext cx="369190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Stabilized tables for four autonomous systems</a:t>
            </a:r>
            <a:endParaRPr/>
          </a:p>
        </p:txBody>
      </p:sp>
      <p:sp>
        <p:nvSpPr>
          <p:cNvPr id="3739" name="Google Shape;3739;p2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40" name="Google Shape;3740;p2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41" name="Google Shape;3741;p233"/>
          <p:cNvPicPr preferRelativeResize="0"/>
          <p:nvPr/>
        </p:nvPicPr>
        <p:blipFill rotWithShape="1">
          <a:blip r:embed="rId5">
            <a:alphaModFix/>
          </a:blip>
          <a:srcRect b="0" l="0" r="0" t="0"/>
          <a:stretch/>
        </p:blipFill>
        <p:spPr>
          <a:xfrm>
            <a:off x="41822" y="47020"/>
            <a:ext cx="538608" cy="597580"/>
          </a:xfrm>
          <a:prstGeom prst="rect">
            <a:avLst/>
          </a:prstGeom>
          <a:noFill/>
          <a:ln>
            <a:noFill/>
          </a:ln>
        </p:spPr>
      </p:pic>
      <p:cxnSp>
        <p:nvCxnSpPr>
          <p:cNvPr id="3742" name="Google Shape;3742;p233"/>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743" name="Google Shape;3743;p2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44" name="Google Shape;3744;p2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45" name="Google Shape;3745;p2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9" name="Shape 3749"/>
        <p:cNvGrpSpPr/>
        <p:nvPr/>
      </p:nvGrpSpPr>
      <p:grpSpPr>
        <a:xfrm>
          <a:off x="0" y="0"/>
          <a:ext cx="0" cy="0"/>
          <a:chOff x="0" y="0"/>
          <a:chExt cx="0" cy="0"/>
        </a:xfrm>
      </p:grpSpPr>
      <p:sp>
        <p:nvSpPr>
          <p:cNvPr id="3750" name="Google Shape;3750;p2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751" name="Google Shape;3751;p234"/>
          <p:cNvPicPr preferRelativeResize="0"/>
          <p:nvPr/>
        </p:nvPicPr>
        <p:blipFill rotWithShape="1">
          <a:blip r:embed="rId3">
            <a:alphaModFix/>
          </a:blip>
          <a:srcRect b="0" l="0" r="0" t="0"/>
          <a:stretch/>
        </p:blipFill>
        <p:spPr>
          <a:xfrm>
            <a:off x="792936" y="803355"/>
            <a:ext cx="6632408" cy="2743200"/>
          </a:xfrm>
          <a:prstGeom prst="rect">
            <a:avLst/>
          </a:prstGeom>
          <a:noFill/>
          <a:ln>
            <a:noFill/>
          </a:ln>
        </p:spPr>
      </p:pic>
      <p:sp>
        <p:nvSpPr>
          <p:cNvPr id="3752" name="Google Shape;3752;p234"/>
          <p:cNvSpPr txBox="1"/>
          <p:nvPr/>
        </p:nvSpPr>
        <p:spPr>
          <a:xfrm>
            <a:off x="0" y="191122"/>
            <a:ext cx="74295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Stabilized tables for three autonomous systems</a:t>
            </a:r>
            <a:endParaRPr/>
          </a:p>
        </p:txBody>
      </p:sp>
      <p:sp>
        <p:nvSpPr>
          <p:cNvPr id="3753" name="Google Shape;3753;p234"/>
          <p:cNvSpPr txBox="1"/>
          <p:nvPr/>
        </p:nvSpPr>
        <p:spPr>
          <a:xfrm>
            <a:off x="319560" y="3475435"/>
            <a:ext cx="8588524" cy="1257300"/>
          </a:xfrm>
          <a:prstGeom prst="rect">
            <a:avLst/>
          </a:prstGeom>
          <a:noFill/>
          <a:ln>
            <a:noFill/>
          </a:ln>
        </p:spPr>
        <p:txBody>
          <a:bodyPr anchorCtr="0" anchor="t" bIns="45700" lIns="91425" spcFirstLastPara="1" rIns="91425" wrap="square" tIns="45700">
            <a:noAutofit/>
          </a:bodyPr>
          <a:lstStyle/>
          <a:p>
            <a:pPr indent="-212598" lvl="0" marL="274320" marR="0" rtl="0" algn="just">
              <a:lnSpc>
                <a:spcPct val="100000"/>
              </a:lnSpc>
              <a:spcBef>
                <a:spcPts val="0"/>
              </a:spcBef>
              <a:spcAft>
                <a:spcPts val="0"/>
              </a:spcAft>
              <a:buClr>
                <a:srgbClr val="DDDDDD"/>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Loop Prevention in BGP: </a:t>
            </a:r>
            <a:r>
              <a:rPr b="0" i="0" lang="en-US" sz="1650" u="none" cap="none" strike="noStrike">
                <a:solidFill>
                  <a:srgbClr val="000000"/>
                </a:solidFill>
                <a:latin typeface="Times New Roman"/>
                <a:ea typeface="Times New Roman"/>
                <a:cs typeface="Times New Roman"/>
                <a:sym typeface="Times New Roman"/>
              </a:rPr>
              <a:t>Checks the Path before updating its database. (If its AS is in the path ignore the message)</a:t>
            </a:r>
            <a:endParaRPr/>
          </a:p>
          <a:p>
            <a:pPr indent="-212598" lvl="0" marL="274320" marR="0" rtl="0" algn="just">
              <a:lnSpc>
                <a:spcPct val="100000"/>
              </a:lnSpc>
              <a:spcBef>
                <a:spcPts val="450"/>
              </a:spcBef>
              <a:spcAft>
                <a:spcPts val="0"/>
              </a:spcAft>
              <a:buClr>
                <a:srgbClr val="DDDDDD"/>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Policy Routing: </a:t>
            </a:r>
            <a:r>
              <a:rPr b="0" i="0" lang="en-US" sz="1650" u="none" cap="none" strike="noStrike">
                <a:solidFill>
                  <a:srgbClr val="000000"/>
                </a:solidFill>
                <a:latin typeface="Times New Roman"/>
                <a:ea typeface="Times New Roman"/>
                <a:cs typeface="Times New Roman"/>
                <a:sym typeface="Times New Roman"/>
              </a:rPr>
              <a:t>If a path consist of an AS against the policy of the current AS, message discarded. </a:t>
            </a:r>
            <a:endParaRPr/>
          </a:p>
        </p:txBody>
      </p:sp>
      <p:sp>
        <p:nvSpPr>
          <p:cNvPr id="3754" name="Google Shape;3754;p234"/>
          <p:cNvSpPr/>
          <p:nvPr/>
        </p:nvSpPr>
        <p:spPr>
          <a:xfrm>
            <a:off x="7302926" y="193417"/>
            <a:ext cx="5533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99"/>
                </a:solidFill>
                <a:latin typeface="Times New Roman"/>
                <a:ea typeface="Times New Roman"/>
                <a:cs typeface="Times New Roman"/>
                <a:sym typeface="Times New Roman"/>
              </a:rPr>
              <a:t>BGP</a:t>
            </a:r>
            <a:endParaRPr b="0" i="0" sz="1400" u="none" cap="none" strike="noStrike">
              <a:solidFill>
                <a:srgbClr val="000000"/>
              </a:solidFill>
              <a:latin typeface="Arial"/>
              <a:ea typeface="Arial"/>
              <a:cs typeface="Arial"/>
              <a:sym typeface="Arial"/>
            </a:endParaRPr>
          </a:p>
        </p:txBody>
      </p:sp>
      <p:sp>
        <p:nvSpPr>
          <p:cNvPr id="3755" name="Google Shape;3755;p2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56" name="Google Shape;3756;p2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57" name="Google Shape;3757;p234"/>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758" name="Google Shape;3758;p234"/>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759" name="Google Shape;3759;p2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60" name="Google Shape;3760;p2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61" name="Google Shape;3761;p2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2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767" name="Google Shape;3767;p235"/>
          <p:cNvPicPr preferRelativeResize="0"/>
          <p:nvPr/>
        </p:nvPicPr>
        <p:blipFill rotWithShape="1">
          <a:blip r:embed="rId3">
            <a:alphaModFix/>
          </a:blip>
          <a:srcRect b="0" l="0" r="0" t="0"/>
          <a:stretch/>
        </p:blipFill>
        <p:spPr>
          <a:xfrm>
            <a:off x="1131295" y="226536"/>
            <a:ext cx="6338787" cy="1381927"/>
          </a:xfrm>
          <a:prstGeom prst="rect">
            <a:avLst/>
          </a:prstGeom>
          <a:noFill/>
          <a:ln>
            <a:noFill/>
          </a:ln>
        </p:spPr>
      </p:pic>
      <p:sp>
        <p:nvSpPr>
          <p:cNvPr id="3768" name="Google Shape;3768;p235"/>
          <p:cNvSpPr/>
          <p:nvPr/>
        </p:nvSpPr>
        <p:spPr>
          <a:xfrm>
            <a:off x="621764" y="1709852"/>
            <a:ext cx="8401050" cy="2800350"/>
          </a:xfrm>
          <a:prstGeom prst="rect">
            <a:avLst/>
          </a:prstGeom>
          <a:noFill/>
          <a:ln>
            <a:noFill/>
          </a:ln>
        </p:spPr>
        <p:txBody>
          <a:bodyPr anchorCtr="0" anchor="t" bIns="34525" lIns="69050" spcFirstLastPara="1" rIns="69050" wrap="square" tIns="34525">
            <a:noAutofit/>
          </a:bodyPr>
          <a:lstStyle/>
          <a:p>
            <a:pPr indent="-257175" lvl="0" marL="257175" marR="0" rtl="0" algn="just">
              <a:lnSpc>
                <a:spcPct val="130000"/>
              </a:lnSpc>
              <a:spcBef>
                <a:spcPts val="0"/>
              </a:spcBef>
              <a:spcAft>
                <a:spcPts val="0"/>
              </a:spcAft>
              <a:buClr>
                <a:srgbClr val="0070C0"/>
              </a:buClr>
              <a:buSzPts val="1280"/>
              <a:buFont typeface="Noto Sans Symbols"/>
              <a:buChar char="❖"/>
            </a:pPr>
            <a:r>
              <a:rPr b="1" i="0" lang="en-US" sz="1600" u="none" cap="none" strike="noStrike">
                <a:solidFill>
                  <a:srgbClr val="0070C0"/>
                </a:solidFill>
                <a:latin typeface="Times New Roman"/>
                <a:ea typeface="Times New Roman"/>
                <a:cs typeface="Times New Roman"/>
                <a:sym typeface="Times New Roman"/>
              </a:rPr>
              <a:t>Open: </a:t>
            </a:r>
            <a:r>
              <a:rPr b="0" i="0" lang="en-US" sz="1600" u="none" cap="none" strike="noStrike">
                <a:solidFill>
                  <a:srgbClr val="000000"/>
                </a:solidFill>
                <a:latin typeface="Times New Roman"/>
                <a:ea typeface="Times New Roman"/>
                <a:cs typeface="Times New Roman"/>
                <a:sym typeface="Times New Roman"/>
              </a:rPr>
              <a:t>To create a relationship, a router running BGP opens a connection with a neighbouring AS and sends an open message. If the neighbour accepted, it responds with a </a:t>
            </a:r>
            <a:r>
              <a:rPr b="1" i="0" lang="en-US" sz="1600" u="none" cap="none" strike="noStrike">
                <a:solidFill>
                  <a:srgbClr val="0070C0"/>
                </a:solidFill>
                <a:latin typeface="Times New Roman"/>
                <a:ea typeface="Times New Roman"/>
                <a:cs typeface="Times New Roman"/>
                <a:sym typeface="Times New Roman"/>
              </a:rPr>
              <a:t>Keep-alive</a:t>
            </a:r>
            <a:r>
              <a:rPr b="0" i="0" lang="en-US" sz="1600" u="none" cap="none" strike="noStrike">
                <a:solidFill>
                  <a:srgbClr val="000000"/>
                </a:solidFill>
                <a:latin typeface="Times New Roman"/>
                <a:ea typeface="Times New Roman"/>
                <a:cs typeface="Times New Roman"/>
                <a:sym typeface="Times New Roman"/>
              </a:rPr>
              <a:t> message to establish relationship between the two routers. </a:t>
            </a:r>
            <a:r>
              <a:rPr b="0" i="0" lang="en-US" sz="1200" u="none" cap="none" strike="noStrike">
                <a:solidFill>
                  <a:srgbClr val="000000"/>
                </a:solidFill>
                <a:latin typeface="Arial"/>
                <a:ea typeface="Arial"/>
                <a:cs typeface="Arial"/>
                <a:sym typeface="Arial"/>
              </a:rPr>
              <a:t>Sets up and establishes BGP adjacency</a:t>
            </a:r>
            <a:endParaRPr b="0" i="0" sz="16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20"/>
              </a:spcBef>
              <a:spcAft>
                <a:spcPts val="0"/>
              </a:spcAft>
              <a:buClr>
                <a:srgbClr val="0070C0"/>
              </a:buClr>
              <a:buSzPts val="1280"/>
              <a:buFont typeface="Noto Sans Symbols"/>
              <a:buChar char="❖"/>
            </a:pPr>
            <a:r>
              <a:rPr b="1" i="0" lang="en-US" sz="1600" u="none" cap="none" strike="noStrike">
                <a:solidFill>
                  <a:srgbClr val="0070C0"/>
                </a:solidFill>
                <a:latin typeface="Times New Roman"/>
                <a:ea typeface="Times New Roman"/>
                <a:cs typeface="Times New Roman"/>
                <a:sym typeface="Times New Roman"/>
              </a:rPr>
              <a:t>Update: </a:t>
            </a:r>
            <a:r>
              <a:rPr b="0" i="0" lang="en-US" sz="1600" u="none" cap="none" strike="noStrike">
                <a:solidFill>
                  <a:srgbClr val="000000"/>
                </a:solidFill>
                <a:latin typeface="Times New Roman"/>
                <a:ea typeface="Times New Roman"/>
                <a:cs typeface="Times New Roman"/>
                <a:sym typeface="Times New Roman"/>
              </a:rPr>
              <a:t>The heart of BGP protocol used by router to withdraw destination that have been advertised previously, announce a route to a new destination or do both. (Withdraw several but advertise only one). </a:t>
            </a:r>
            <a:r>
              <a:rPr b="0" i="0" lang="en-US" sz="1200" u="none" cap="none" strike="noStrike">
                <a:solidFill>
                  <a:srgbClr val="000000"/>
                </a:solidFill>
                <a:latin typeface="Arial"/>
                <a:ea typeface="Arial"/>
                <a:cs typeface="Arial"/>
                <a:sym typeface="Arial"/>
              </a:rPr>
              <a:t>Advertises, updates, or withdraws routes</a:t>
            </a:r>
            <a:endParaRPr b="0" i="0" sz="16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20"/>
              </a:spcBef>
              <a:spcAft>
                <a:spcPts val="0"/>
              </a:spcAft>
              <a:buClr>
                <a:srgbClr val="0070C0"/>
              </a:buClr>
              <a:buSzPts val="1280"/>
              <a:buFont typeface="Noto Sans Symbols"/>
              <a:buChar char="❖"/>
            </a:pPr>
            <a:r>
              <a:rPr b="1" i="0" lang="en-US" sz="1600" u="none" cap="none" strike="noStrike">
                <a:solidFill>
                  <a:srgbClr val="0070C0"/>
                </a:solidFill>
                <a:latin typeface="Times New Roman"/>
                <a:ea typeface="Times New Roman"/>
                <a:cs typeface="Times New Roman"/>
                <a:sym typeface="Times New Roman"/>
              </a:rPr>
              <a:t>Keepalive: </a:t>
            </a:r>
            <a:r>
              <a:rPr b="0" i="0" lang="en-US" sz="1200" u="none" cap="none" strike="noStrike">
                <a:solidFill>
                  <a:srgbClr val="000000"/>
                </a:solidFill>
                <a:latin typeface="Arial"/>
                <a:ea typeface="Arial"/>
                <a:cs typeface="Arial"/>
                <a:sym typeface="Arial"/>
              </a:rPr>
              <a:t>Ensures that BGP neighbors are still alive</a:t>
            </a:r>
            <a:endParaRPr b="0" i="0" sz="16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20"/>
              </a:spcBef>
              <a:spcAft>
                <a:spcPts val="0"/>
              </a:spcAft>
              <a:buClr>
                <a:srgbClr val="0070C0"/>
              </a:buClr>
              <a:buSzPts val="1280"/>
              <a:buFont typeface="Noto Sans Symbols"/>
              <a:buChar char="❖"/>
            </a:pPr>
            <a:r>
              <a:rPr b="1" i="0" lang="en-US" sz="1600" u="none" cap="none" strike="noStrike">
                <a:solidFill>
                  <a:srgbClr val="0070C0"/>
                </a:solidFill>
                <a:latin typeface="Times New Roman"/>
                <a:ea typeface="Times New Roman"/>
                <a:cs typeface="Times New Roman"/>
                <a:sym typeface="Times New Roman"/>
              </a:rPr>
              <a:t>Notification: </a:t>
            </a:r>
            <a:r>
              <a:rPr b="0" i="0" lang="en-US" sz="1600" u="none" cap="none" strike="noStrike">
                <a:solidFill>
                  <a:srgbClr val="000000"/>
                </a:solidFill>
                <a:latin typeface="Times New Roman"/>
                <a:ea typeface="Times New Roman"/>
                <a:cs typeface="Times New Roman"/>
                <a:sym typeface="Times New Roman"/>
              </a:rPr>
              <a:t>sent by a router whenever an error condition is detected or router wants to close the connection (down).</a:t>
            </a:r>
            <a:endParaRPr/>
          </a:p>
        </p:txBody>
      </p:sp>
      <p:sp>
        <p:nvSpPr>
          <p:cNvPr id="3769" name="Google Shape;3769;p235"/>
          <p:cNvSpPr/>
          <p:nvPr/>
        </p:nvSpPr>
        <p:spPr>
          <a:xfrm>
            <a:off x="7093605" y="180232"/>
            <a:ext cx="5533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99"/>
                </a:solidFill>
                <a:latin typeface="Times New Roman"/>
                <a:ea typeface="Times New Roman"/>
                <a:cs typeface="Times New Roman"/>
                <a:sym typeface="Times New Roman"/>
              </a:rPr>
              <a:t>BGP</a:t>
            </a:r>
            <a:endParaRPr b="0" i="0" sz="1400" u="none" cap="none" strike="noStrike">
              <a:solidFill>
                <a:srgbClr val="000000"/>
              </a:solidFill>
              <a:latin typeface="Arial"/>
              <a:ea typeface="Arial"/>
              <a:cs typeface="Arial"/>
              <a:sym typeface="Arial"/>
            </a:endParaRPr>
          </a:p>
        </p:txBody>
      </p:sp>
      <p:sp>
        <p:nvSpPr>
          <p:cNvPr id="3770" name="Google Shape;3770;p235"/>
          <p:cNvSpPr/>
          <p:nvPr/>
        </p:nvSpPr>
        <p:spPr>
          <a:xfrm>
            <a:off x="1131295" y="-28742"/>
            <a:ext cx="55980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BGP communication uses four message types: (4 Types of Packets)</a:t>
            </a:r>
            <a:endParaRPr b="0" i="0" sz="1400" u="none" cap="none" strike="noStrike">
              <a:solidFill>
                <a:srgbClr val="000000"/>
              </a:solidFill>
              <a:latin typeface="Arial"/>
              <a:ea typeface="Arial"/>
              <a:cs typeface="Arial"/>
              <a:sym typeface="Arial"/>
            </a:endParaRPr>
          </a:p>
        </p:txBody>
      </p:sp>
      <p:sp>
        <p:nvSpPr>
          <p:cNvPr id="3771" name="Google Shape;3771;p2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72" name="Google Shape;3772;p2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73" name="Google Shape;3773;p235"/>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774" name="Google Shape;3774;p235"/>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775" name="Google Shape;3775;p2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76" name="Google Shape;3776;p2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77" name="Google Shape;3777;p2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2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83" name="Google Shape;3783;p2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3784" name="Google Shape;3784;p2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85" name="Google Shape;3785;p236"/>
          <p:cNvPicPr preferRelativeResize="0"/>
          <p:nvPr/>
        </p:nvPicPr>
        <p:blipFill rotWithShape="1">
          <a:blip r:embed="rId3">
            <a:alphaModFix/>
          </a:blip>
          <a:srcRect b="0" l="0" r="0" t="0"/>
          <a:stretch/>
        </p:blipFill>
        <p:spPr>
          <a:xfrm>
            <a:off x="424264" y="180687"/>
            <a:ext cx="3448050" cy="119062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9" name="Shape 3789"/>
        <p:cNvGrpSpPr/>
        <p:nvPr/>
      </p:nvGrpSpPr>
      <p:grpSpPr>
        <a:xfrm>
          <a:off x="0" y="0"/>
          <a:ext cx="0" cy="0"/>
          <a:chOff x="0" y="0"/>
          <a:chExt cx="0" cy="0"/>
        </a:xfrm>
      </p:grpSpPr>
      <p:sp>
        <p:nvSpPr>
          <p:cNvPr id="3790" name="Google Shape;3790;p2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791" name="Google Shape;3791;p237"/>
          <p:cNvSpPr/>
          <p:nvPr/>
        </p:nvSpPr>
        <p:spPr>
          <a:xfrm>
            <a:off x="708420" y="715140"/>
            <a:ext cx="82296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Times New Roman"/>
                <a:ea typeface="Times New Roman"/>
                <a:cs typeface="Times New Roman"/>
                <a:sym typeface="Times New Roman"/>
              </a:rPr>
              <a:t>Functional procedures</a:t>
            </a:r>
            <a:endParaRPr/>
          </a:p>
          <a:p>
            <a:pPr indent="-231140" lvl="1" marL="342900" marR="0" rtl="0" algn="l">
              <a:lnSpc>
                <a:spcPct val="100000"/>
              </a:lnSpc>
              <a:spcBef>
                <a:spcPts val="0"/>
              </a:spcBef>
              <a:spcAft>
                <a:spcPts val="0"/>
              </a:spcAft>
              <a:buClr>
                <a:srgbClr val="000000"/>
              </a:buClr>
              <a:buSzPts val="3640"/>
              <a:buFont typeface="Arial"/>
              <a:buChar char="•"/>
            </a:pPr>
            <a:r>
              <a:rPr b="0" i="0" lang="en-US" sz="2800" u="none" cap="none" strike="noStrike">
                <a:solidFill>
                  <a:srgbClr val="000000"/>
                </a:solidFill>
                <a:latin typeface="Times New Roman"/>
                <a:ea typeface="Times New Roman"/>
                <a:cs typeface="Times New Roman"/>
                <a:sym typeface="Times New Roman"/>
              </a:rPr>
              <a:t> Neighbor acquisition (open message, acceptance through Keepalive message)</a:t>
            </a:r>
            <a:endParaRPr/>
          </a:p>
          <a:p>
            <a:pPr indent="-231140" lvl="1" marL="342900" marR="0" rtl="0" algn="l">
              <a:lnSpc>
                <a:spcPct val="100000"/>
              </a:lnSpc>
              <a:spcBef>
                <a:spcPts val="0"/>
              </a:spcBef>
              <a:spcAft>
                <a:spcPts val="0"/>
              </a:spcAft>
              <a:buClr>
                <a:srgbClr val="000000"/>
              </a:buClr>
              <a:buSzPts val="3640"/>
              <a:buFont typeface="Arial"/>
              <a:buChar char="•"/>
            </a:pPr>
            <a:r>
              <a:rPr b="0" i="0" lang="en-US" sz="2800" u="none" cap="none" strike="noStrike">
                <a:solidFill>
                  <a:srgbClr val="000000"/>
                </a:solidFill>
                <a:latin typeface="Times New Roman"/>
                <a:ea typeface="Times New Roman"/>
                <a:cs typeface="Times New Roman"/>
                <a:sym typeface="Times New Roman"/>
              </a:rPr>
              <a:t> Neighbor reachability (periodic Keepalive messages)</a:t>
            </a:r>
            <a:endParaRPr/>
          </a:p>
          <a:p>
            <a:pPr indent="-231140" lvl="1" marL="342900" marR="0" rtl="0" algn="l">
              <a:lnSpc>
                <a:spcPct val="100000"/>
              </a:lnSpc>
              <a:spcBef>
                <a:spcPts val="0"/>
              </a:spcBef>
              <a:spcAft>
                <a:spcPts val="0"/>
              </a:spcAft>
              <a:buClr>
                <a:srgbClr val="000000"/>
              </a:buClr>
              <a:buSzPts val="3640"/>
              <a:buFont typeface="Arial"/>
              <a:buChar char="•"/>
            </a:pPr>
            <a:r>
              <a:rPr b="0" i="0" lang="en-US" sz="2800" u="none" cap="none" strike="noStrike">
                <a:solidFill>
                  <a:srgbClr val="000000"/>
                </a:solidFill>
                <a:latin typeface="Times New Roman"/>
                <a:ea typeface="Times New Roman"/>
                <a:cs typeface="Times New Roman"/>
                <a:sym typeface="Times New Roman"/>
              </a:rPr>
              <a:t> Network reachability (broadcast an update message)</a:t>
            </a:r>
            <a:endParaRPr/>
          </a:p>
          <a:p>
            <a:pPr indent="0" lvl="2" marL="68580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Each routers maintains a database of networks that can be reached</a:t>
            </a:r>
            <a:endParaRPr/>
          </a:p>
          <a:p>
            <a:pPr indent="0" lvl="2" marL="68580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 preferred route to this network.</a:t>
            </a:r>
            <a:endParaRPr/>
          </a:p>
        </p:txBody>
      </p:sp>
      <p:sp>
        <p:nvSpPr>
          <p:cNvPr id="3792" name="Google Shape;3792;p237"/>
          <p:cNvSpPr/>
          <p:nvPr/>
        </p:nvSpPr>
        <p:spPr>
          <a:xfrm>
            <a:off x="6972420" y="379741"/>
            <a:ext cx="5533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99"/>
                </a:solidFill>
                <a:latin typeface="Times New Roman"/>
                <a:ea typeface="Times New Roman"/>
                <a:cs typeface="Times New Roman"/>
                <a:sym typeface="Times New Roman"/>
              </a:rPr>
              <a:t>BGP</a:t>
            </a:r>
            <a:endParaRPr b="0" i="0" sz="1400" u="none" cap="none" strike="noStrike">
              <a:solidFill>
                <a:srgbClr val="000000"/>
              </a:solidFill>
              <a:latin typeface="Arial"/>
              <a:ea typeface="Arial"/>
              <a:cs typeface="Arial"/>
              <a:sym typeface="Arial"/>
            </a:endParaRPr>
          </a:p>
        </p:txBody>
      </p:sp>
      <p:sp>
        <p:nvSpPr>
          <p:cNvPr id="3793" name="Google Shape;3793;p2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794" name="Google Shape;3794;p2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795" name="Google Shape;3795;p237"/>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796" name="Google Shape;3796;p237"/>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797" name="Google Shape;3797;p2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98" name="Google Shape;3798;p2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99" name="Google Shape;3799;p2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3" name="Shape 3803"/>
        <p:cNvGrpSpPr/>
        <p:nvPr/>
      </p:nvGrpSpPr>
      <p:grpSpPr>
        <a:xfrm>
          <a:off x="0" y="0"/>
          <a:ext cx="0" cy="0"/>
          <a:chOff x="0" y="0"/>
          <a:chExt cx="0" cy="0"/>
        </a:xfrm>
      </p:grpSpPr>
      <p:sp>
        <p:nvSpPr>
          <p:cNvPr id="3804" name="Google Shape;3804;p2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grpSp>
        <p:nvGrpSpPr>
          <p:cNvPr id="3805" name="Google Shape;3805;p238"/>
          <p:cNvGrpSpPr/>
          <p:nvPr/>
        </p:nvGrpSpPr>
        <p:grpSpPr>
          <a:xfrm>
            <a:off x="1046602" y="1046602"/>
            <a:ext cx="7068698" cy="3503364"/>
            <a:chOff x="1138238" y="3124200"/>
            <a:chExt cx="7548562" cy="2386013"/>
          </a:xfrm>
        </p:grpSpPr>
        <p:pic>
          <p:nvPicPr>
            <p:cNvPr id="3806" name="Google Shape;3806;p238"/>
            <p:cNvPicPr preferRelativeResize="0"/>
            <p:nvPr/>
          </p:nvPicPr>
          <p:blipFill rotWithShape="1">
            <a:blip r:embed="rId3">
              <a:alphaModFix/>
            </a:blip>
            <a:srcRect b="0" l="0" r="0" t="0"/>
            <a:stretch/>
          </p:blipFill>
          <p:spPr>
            <a:xfrm>
              <a:off x="1138238" y="3127375"/>
              <a:ext cx="2824162" cy="2382838"/>
            </a:xfrm>
            <a:prstGeom prst="rect">
              <a:avLst/>
            </a:prstGeom>
            <a:noFill/>
            <a:ln>
              <a:noFill/>
            </a:ln>
          </p:spPr>
        </p:pic>
        <p:pic>
          <p:nvPicPr>
            <p:cNvPr id="3807" name="Google Shape;3807;p238"/>
            <p:cNvPicPr preferRelativeResize="0"/>
            <p:nvPr/>
          </p:nvPicPr>
          <p:blipFill rotWithShape="1">
            <a:blip r:embed="rId4">
              <a:alphaModFix/>
            </a:blip>
            <a:srcRect b="0" l="0" r="0" t="0"/>
            <a:stretch/>
          </p:blipFill>
          <p:spPr>
            <a:xfrm>
              <a:off x="5670550" y="3124200"/>
              <a:ext cx="3016250" cy="2386013"/>
            </a:xfrm>
            <a:prstGeom prst="rect">
              <a:avLst/>
            </a:prstGeom>
            <a:noFill/>
            <a:ln>
              <a:noFill/>
            </a:ln>
          </p:spPr>
        </p:pic>
        <p:cxnSp>
          <p:nvCxnSpPr>
            <p:cNvPr id="3808" name="Google Shape;3808;p238"/>
            <p:cNvCxnSpPr/>
            <p:nvPr/>
          </p:nvCxnSpPr>
          <p:spPr>
            <a:xfrm>
              <a:off x="3733800" y="4495800"/>
              <a:ext cx="2971800" cy="0"/>
            </a:xfrm>
            <a:prstGeom prst="straightConnector1">
              <a:avLst/>
            </a:prstGeom>
            <a:noFill/>
            <a:ln cap="flat" cmpd="sng" w="57150">
              <a:solidFill>
                <a:schemeClr val="folHlink"/>
              </a:solidFill>
              <a:prstDash val="solid"/>
              <a:round/>
              <a:headEnd len="med" w="med" type="none"/>
              <a:tailEnd len="med" w="med" type="none"/>
            </a:ln>
          </p:spPr>
        </p:cxnSp>
      </p:grpSp>
      <p:sp>
        <p:nvSpPr>
          <p:cNvPr id="3809" name="Google Shape;3809;p238"/>
          <p:cNvSpPr txBox="1"/>
          <p:nvPr/>
        </p:nvSpPr>
        <p:spPr>
          <a:xfrm>
            <a:off x="1231817" y="200728"/>
            <a:ext cx="74295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E-External and I-Internal BGP</a:t>
            </a:r>
            <a:endParaRPr/>
          </a:p>
        </p:txBody>
      </p:sp>
      <p:sp>
        <p:nvSpPr>
          <p:cNvPr id="3810" name="Google Shape;3810;p238"/>
          <p:cNvSpPr/>
          <p:nvPr/>
        </p:nvSpPr>
        <p:spPr>
          <a:xfrm>
            <a:off x="937445" y="278656"/>
            <a:ext cx="21771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Types of BGP Sessions: </a:t>
            </a:r>
            <a:endParaRPr b="0" i="0" sz="1400" u="none" cap="none" strike="noStrike">
              <a:solidFill>
                <a:srgbClr val="000000"/>
              </a:solidFill>
              <a:latin typeface="Arial"/>
              <a:ea typeface="Arial"/>
              <a:cs typeface="Arial"/>
              <a:sym typeface="Arial"/>
            </a:endParaRPr>
          </a:p>
        </p:txBody>
      </p:sp>
      <p:sp>
        <p:nvSpPr>
          <p:cNvPr id="3811" name="Google Shape;3811;p2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12" name="Google Shape;3812;p2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813" name="Google Shape;3813;p238"/>
          <p:cNvPicPr preferRelativeResize="0"/>
          <p:nvPr/>
        </p:nvPicPr>
        <p:blipFill rotWithShape="1">
          <a:blip r:embed="rId5">
            <a:alphaModFix/>
          </a:blip>
          <a:srcRect b="0" l="0" r="0" t="0"/>
          <a:stretch/>
        </p:blipFill>
        <p:spPr>
          <a:xfrm>
            <a:off x="41822" y="47020"/>
            <a:ext cx="538608" cy="597580"/>
          </a:xfrm>
          <a:prstGeom prst="rect">
            <a:avLst/>
          </a:prstGeom>
          <a:noFill/>
          <a:ln>
            <a:noFill/>
          </a:ln>
        </p:spPr>
      </p:pic>
      <p:cxnSp>
        <p:nvCxnSpPr>
          <p:cNvPr id="3814" name="Google Shape;3814;p238"/>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815" name="Google Shape;3815;p23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16" name="Google Shape;3816;p23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17" name="Google Shape;3817;p23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818" name="Google Shape;3818;p238"/>
          <p:cNvSpPr/>
          <p:nvPr/>
        </p:nvSpPr>
        <p:spPr>
          <a:xfrm>
            <a:off x="3631919" y="1054160"/>
            <a:ext cx="114005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(A1 and B1)</a:t>
            </a:r>
            <a:endParaRPr b="0" i="0" sz="1400" u="none" cap="none" strike="noStrike">
              <a:solidFill>
                <a:schemeClr val="dk1"/>
              </a:solidFill>
              <a:latin typeface="Arial"/>
              <a:ea typeface="Arial"/>
              <a:cs typeface="Arial"/>
              <a:sym typeface="Arial"/>
            </a:endParaRPr>
          </a:p>
        </p:txBody>
      </p:sp>
      <p:sp>
        <p:nvSpPr>
          <p:cNvPr id="3819" name="Google Shape;3819;p238"/>
          <p:cNvSpPr/>
          <p:nvPr/>
        </p:nvSpPr>
        <p:spPr>
          <a:xfrm>
            <a:off x="6703047" y="781560"/>
            <a:ext cx="212590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(A2 to A5  and B1 to B4)</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sp>
        <p:nvSpPr>
          <p:cNvPr id="3824" name="Google Shape;3824;p2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3825" name="Google Shape;3825;p239"/>
          <p:cNvSpPr/>
          <p:nvPr/>
        </p:nvSpPr>
        <p:spPr>
          <a:xfrm>
            <a:off x="697706" y="47020"/>
            <a:ext cx="8005620"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4000" u="none" cap="none" strike="noStrike">
                <a:solidFill>
                  <a:srgbClr val="000000"/>
                </a:solidFill>
                <a:latin typeface="Times New Roman"/>
                <a:ea typeface="Times New Roman"/>
                <a:cs typeface="Times New Roman"/>
                <a:sym typeface="Times New Roman"/>
              </a:rPr>
              <a:t>BGP Sessions</a:t>
            </a:r>
            <a:endParaRPr/>
          </a:p>
          <a:p>
            <a:pPr indent="0" lvl="0" marL="0" marR="0" rtl="0" algn="just">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A BGP session refers to the established adjacency between two BGP routers. BGP sessions are always point-to-point and are categorized into two types:</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Internal BGP (IBGP):</a:t>
            </a:r>
            <a:r>
              <a:rPr b="0" i="0" lang="en-US" sz="2000" u="none" cap="none" strike="noStrike">
                <a:solidFill>
                  <a:srgbClr val="000000"/>
                </a:solidFill>
                <a:latin typeface="Times New Roman"/>
                <a:ea typeface="Times New Roman"/>
                <a:cs typeface="Times New Roman"/>
                <a:sym typeface="Times New Roman"/>
              </a:rPr>
              <a:t> Sessions established with an IBGP router that are in the same AS or participate in the same BGP confederation. IBGP sessions are considered more secure, and some of BGP’s security measures are lowered in comparison to EBGP sessions. IBGP prefixes are assigned an </a:t>
            </a:r>
            <a:r>
              <a:rPr b="1" i="0" lang="en-US" sz="2000" u="none" cap="none" strike="noStrike">
                <a:solidFill>
                  <a:srgbClr val="C00000"/>
                </a:solidFill>
                <a:latin typeface="Times New Roman"/>
                <a:ea typeface="Times New Roman"/>
                <a:cs typeface="Times New Roman"/>
                <a:sym typeface="Times New Roman"/>
              </a:rPr>
              <a:t>Administrative Distance (AD) </a:t>
            </a:r>
            <a:r>
              <a:rPr b="0" i="0" lang="en-US" sz="2000" u="none" cap="none" strike="noStrike">
                <a:solidFill>
                  <a:srgbClr val="000000"/>
                </a:solidFill>
                <a:latin typeface="Times New Roman"/>
                <a:ea typeface="Times New Roman"/>
                <a:cs typeface="Times New Roman"/>
                <a:sym typeface="Times New Roman"/>
              </a:rPr>
              <a:t>of 200 upon installing into the router’s routing information base (RIB).</a:t>
            </a:r>
            <a:endParaRPr/>
          </a:p>
          <a:p>
            <a:pPr indent="-342900" lvl="0" marL="342900" marR="0" rtl="0" algn="just">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External BPG (EBGP):</a:t>
            </a:r>
            <a:r>
              <a:rPr b="0" i="0" lang="en-US" sz="2000" u="none" cap="none" strike="noStrike">
                <a:solidFill>
                  <a:srgbClr val="000000"/>
                </a:solidFill>
                <a:latin typeface="Times New Roman"/>
                <a:ea typeface="Times New Roman"/>
                <a:cs typeface="Times New Roman"/>
                <a:sym typeface="Times New Roman"/>
              </a:rPr>
              <a:t> Sessions established with a BGP router that are in a different AS. EBGP prefixes are assigned an </a:t>
            </a:r>
            <a:r>
              <a:rPr b="1" i="0" lang="en-US" sz="2000" u="none" cap="none" strike="noStrike">
                <a:solidFill>
                  <a:srgbClr val="C00000"/>
                </a:solidFill>
                <a:latin typeface="Times New Roman"/>
                <a:ea typeface="Times New Roman"/>
                <a:cs typeface="Times New Roman"/>
                <a:sym typeface="Times New Roman"/>
              </a:rPr>
              <a:t>AD of 20 </a:t>
            </a:r>
            <a:r>
              <a:rPr b="0" i="0" lang="en-US" sz="2000" u="none" cap="none" strike="noStrike">
                <a:solidFill>
                  <a:srgbClr val="000000"/>
                </a:solidFill>
                <a:latin typeface="Times New Roman"/>
                <a:ea typeface="Times New Roman"/>
                <a:cs typeface="Times New Roman"/>
                <a:sym typeface="Times New Roman"/>
              </a:rPr>
              <a:t>upon installing into the router’s RIB.</a:t>
            </a:r>
            <a:endParaRPr/>
          </a:p>
        </p:txBody>
      </p:sp>
      <p:sp>
        <p:nvSpPr>
          <p:cNvPr id="3826" name="Google Shape;3826;p2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27" name="Google Shape;3827;p2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828" name="Google Shape;3828;p239"/>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829" name="Google Shape;3829;p239"/>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830" name="Google Shape;3830;p2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31" name="Google Shape;3831;p2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32" name="Google Shape;3832;p2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29" name="Google Shape;429;p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30" name="Google Shape;430;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1" name="Google Shape;431;p24"/>
          <p:cNvSpPr txBox="1"/>
          <p:nvPr>
            <p:ph idx="4294967295" type="title"/>
          </p:nvPr>
        </p:nvSpPr>
        <p:spPr>
          <a:xfrm>
            <a:off x="1295400" y="3159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Circuit Switching Techniques</a:t>
            </a:r>
            <a:endParaRPr>
              <a:latin typeface="Times New Roman"/>
              <a:ea typeface="Times New Roman"/>
              <a:cs typeface="Times New Roman"/>
              <a:sym typeface="Times New Roman"/>
            </a:endParaRPr>
          </a:p>
        </p:txBody>
      </p:sp>
      <p:pic>
        <p:nvPicPr>
          <p:cNvPr id="432" name="Google Shape;432;p24"/>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pic>
        <p:nvPicPr>
          <p:cNvPr id="433" name="Google Shape;433;p24"/>
          <p:cNvPicPr preferRelativeResize="0"/>
          <p:nvPr/>
        </p:nvPicPr>
        <p:blipFill rotWithShape="1">
          <a:blip r:embed="rId4">
            <a:alphaModFix/>
          </a:blip>
          <a:srcRect b="0" l="0" r="0" t="0"/>
          <a:stretch/>
        </p:blipFill>
        <p:spPr>
          <a:xfrm>
            <a:off x="715244" y="979780"/>
            <a:ext cx="7715892" cy="3201651"/>
          </a:xfrm>
          <a:prstGeom prst="rect">
            <a:avLst/>
          </a:prstGeom>
          <a:noFill/>
          <a:ln>
            <a:noFill/>
          </a:ln>
        </p:spPr>
      </p:pic>
      <p:cxnSp>
        <p:nvCxnSpPr>
          <p:cNvPr id="434" name="Google Shape;434;p2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5" name="Google Shape;435;p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6" name="Google Shape;436;p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7" name="Google Shape;437;p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438" name="Google Shape;438;p24"/>
          <p:cNvSpPr txBox="1"/>
          <p:nvPr/>
        </p:nvSpPr>
        <p:spPr>
          <a:xfrm>
            <a:off x="939404" y="4130057"/>
            <a:ext cx="78486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3200"/>
              <a:buFont typeface="Calibri"/>
              <a:buNone/>
            </a:pPr>
            <a:r>
              <a:rPr b="1" i="0" lang="en-US" sz="2000" u="none" cap="none" strike="noStrike">
                <a:solidFill>
                  <a:srgbClr val="C00000"/>
                </a:solidFill>
                <a:latin typeface="Times New Roman"/>
                <a:ea typeface="Times New Roman"/>
                <a:cs typeface="Times New Roman"/>
                <a:sym typeface="Times New Roman"/>
              </a:rPr>
              <a:t>Ex. Telephone Line</a:t>
            </a:r>
            <a:endParaRPr b="0" i="0" sz="24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2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pic>
        <p:nvPicPr>
          <p:cNvPr id="3838" name="Google Shape;3838;p240"/>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3839" name="Google Shape;3839;p240"/>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Sample Questions</a:t>
            </a:r>
            <a:endParaRPr/>
          </a:p>
        </p:txBody>
      </p:sp>
      <p:sp>
        <p:nvSpPr>
          <p:cNvPr id="3840" name="Google Shape;3840;p240"/>
          <p:cNvSpPr/>
          <p:nvPr/>
        </p:nvSpPr>
        <p:spPr>
          <a:xfrm>
            <a:off x="289931" y="612428"/>
            <a:ext cx="8564137" cy="1169551"/>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1" name="Google Shape;3841;p240"/>
          <p:cNvSpPr/>
          <p:nvPr/>
        </p:nvSpPr>
        <p:spPr>
          <a:xfrm>
            <a:off x="432390" y="731164"/>
            <a:ext cx="8229601" cy="443044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Explain connection oriented and connectionless services.</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Describe the IP v4 header format in detail.</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Explain subnetting and supernetting with an example. </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Define Computer Network. Explain any four applications of Computer Network.</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What is fragmentation? Which flags are related to fragmentation in IP V4 header?</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Can the value of the header length in an IP packet be less than 5? When is it exactly 5?</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A packet has arrived in which the offset value is 100, the value of HLEN is 5 and the value of the total length field is 100. What is the number of the first byte and the last byte?</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Explain different addresses used in an Internet using TCP/IP protocols.</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Explain ARP and RARP protocols. What is the size of Ethernet frame carrying an ARP packet as well as RARP packet.</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Write a note on Routing algorithms</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Discuss one distance vector routing protocol and one link state routing protocol.</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Distinguish between distance vector routing protocol and link state routing protocol.</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What is BGP? Explain the operating of BGP with suitable example.</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Discuss the advantages of OSPF and BGP routing algorithms.</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Compare and contrast the advertisement used by RIP and OSPF routing protocols</a:t>
            </a:r>
            <a:endParaRPr/>
          </a:p>
          <a:p>
            <a:pPr indent="-254000" lvl="0" marL="342900" marR="0" rtl="0" algn="l">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66700" lvl="0" marL="342900" marR="0" rtl="0" algn="l">
              <a:lnSpc>
                <a:spcPct val="107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3842" name="Google Shape;3842;p2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43" name="Google Shape;3843;p2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7" name="Shape 3847"/>
        <p:cNvGrpSpPr/>
        <p:nvPr/>
      </p:nvGrpSpPr>
      <p:grpSpPr>
        <a:xfrm>
          <a:off x="0" y="0"/>
          <a:ext cx="0" cy="0"/>
          <a:chOff x="0" y="0"/>
          <a:chExt cx="0" cy="0"/>
        </a:xfrm>
      </p:grpSpPr>
      <p:sp>
        <p:nvSpPr>
          <p:cNvPr id="3848" name="Google Shape;3848;p2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pic>
        <p:nvPicPr>
          <p:cNvPr id="3849" name="Google Shape;3849;p241"/>
          <p:cNvPicPr preferRelativeResize="0"/>
          <p:nvPr/>
        </p:nvPicPr>
        <p:blipFill rotWithShape="1">
          <a:blip r:embed="rId3">
            <a:alphaModFix/>
          </a:blip>
          <a:srcRect b="0" l="0" r="0" t="0"/>
          <a:stretch/>
        </p:blipFill>
        <p:spPr>
          <a:xfrm>
            <a:off x="41821" y="47020"/>
            <a:ext cx="781139" cy="628389"/>
          </a:xfrm>
          <a:prstGeom prst="rect">
            <a:avLst/>
          </a:prstGeom>
          <a:noFill/>
          <a:ln>
            <a:noFill/>
          </a:ln>
        </p:spPr>
      </p:pic>
      <p:sp>
        <p:nvSpPr>
          <p:cNvPr id="3850" name="Google Shape;3850;p241"/>
          <p:cNvSpPr/>
          <p:nvPr/>
        </p:nvSpPr>
        <p:spPr>
          <a:xfrm>
            <a:off x="1236260" y="89208"/>
            <a:ext cx="7865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7030A0"/>
                </a:solidFill>
                <a:latin typeface="Times New Roman"/>
                <a:ea typeface="Times New Roman"/>
                <a:cs typeface="Times New Roman"/>
                <a:sym typeface="Times New Roman"/>
              </a:rPr>
              <a:t>Sample Questions</a:t>
            </a:r>
            <a:endParaRPr/>
          </a:p>
        </p:txBody>
      </p:sp>
      <p:sp>
        <p:nvSpPr>
          <p:cNvPr id="3851" name="Google Shape;3851;p241"/>
          <p:cNvSpPr/>
          <p:nvPr/>
        </p:nvSpPr>
        <p:spPr>
          <a:xfrm>
            <a:off x="289931" y="612428"/>
            <a:ext cx="8564137" cy="1600438"/>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2" name="Google Shape;3852;p241"/>
          <p:cNvSpPr/>
          <p:nvPr/>
        </p:nvSpPr>
        <p:spPr>
          <a:xfrm>
            <a:off x="432390" y="731164"/>
            <a:ext cx="8229601" cy="50056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16. Define NAT? Explain the operation of NAT with suitable example.</a:t>
            </a:r>
            <a:endParaRPr/>
          </a:p>
          <a:p>
            <a:pPr indent="-342900" lvl="0" marL="342900" marR="0" rtl="0" algn="l">
              <a:lnSpc>
                <a:spcPct val="107000"/>
              </a:lnSpc>
              <a:spcBef>
                <a:spcPts val="0"/>
              </a:spcBef>
              <a:spcAft>
                <a:spcPts val="0"/>
              </a:spcAft>
              <a:buClr>
                <a:srgbClr val="000000"/>
              </a:buClr>
              <a:buSzPts val="1300"/>
              <a:buFont typeface="Arial"/>
              <a:buAutoNum type="arabicPeriod" startAt="17"/>
            </a:pPr>
            <a:r>
              <a:rPr b="0" i="0" lang="en-US" sz="1300" u="none" cap="none" strike="noStrike">
                <a:solidFill>
                  <a:srgbClr val="000000"/>
                </a:solidFill>
                <a:latin typeface="Times New Roman"/>
                <a:ea typeface="Times New Roman"/>
                <a:cs typeface="Times New Roman"/>
                <a:sym typeface="Times New Roman"/>
              </a:rPr>
              <a:t>Given the network address 132.21.0.0, find the class, the block id, subnet mask and the range of the</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        addresses.</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18. Given the network address 17.0.0.0, find the class, the block, and the range of the addresses.</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19. An organization is granted the block 130.34.12.64/26. The organization needs to have four subnets. Design  </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      the subnets?</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20. A company is granted a site address 201.70.64.0. The company needs four subnets. Design the subnets.</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21. For a given class- C network 195.188.65.0 design the equal subnets in such a way that each subnet has  </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      at least 60 nodes.</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22. Suppose that instead of using  16- bits for the class B address originally, 20 bits had been used. How many  </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      class B networks addresses would there have been? Give the range of IP addresses in decimal dotted form.</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23. A network on the Internet has a subnet mask of 255.255.240.0 What is the maximum number of host it can  </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      handle? Give the range of IP addresses in decimal dotted form.</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24. For a given class B network 144.155.0.0 with default subnet mask. How can you divide it into 8 equal  </a:t>
            </a:r>
            <a:endParaRPr/>
          </a:p>
          <a:p>
            <a:pPr indent="0" lvl="0" marL="0" marR="0" rtl="0" algn="l">
              <a:lnSpc>
                <a:spcPct val="107000"/>
              </a:lnSpc>
              <a:spcBef>
                <a:spcPts val="0"/>
              </a:spcBef>
              <a:spcAft>
                <a:spcPts val="0"/>
              </a:spcAft>
              <a:buNone/>
            </a:pPr>
            <a:r>
              <a:rPr b="0" i="0" lang="en-US" sz="1300" u="none" cap="none" strike="noStrike">
                <a:solidFill>
                  <a:srgbClr val="000000"/>
                </a:solidFill>
                <a:latin typeface="Times New Roman"/>
                <a:ea typeface="Times New Roman"/>
                <a:cs typeface="Times New Roman"/>
                <a:sym typeface="Times New Roman"/>
              </a:rPr>
              <a:t>       subnets. How many hosts can be accommodated in each subnets.</a:t>
            </a:r>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853" name="Google Shape;3853;p2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54" name="Google Shape;3854;p2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pic>
        <p:nvPicPr>
          <p:cNvPr id="3861" name="Google Shape;3861;p242"/>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3862" name="Google Shape;3862;p2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3863" name="Google Shape;3863;p242"/>
          <p:cNvSpPr/>
          <p:nvPr/>
        </p:nvSpPr>
        <p:spPr>
          <a:xfrm>
            <a:off x="994025" y="1079050"/>
            <a:ext cx="6978000" cy="1342800"/>
          </a:xfrm>
          <a:prstGeom prst="ellipseRibbon2">
            <a:avLst>
              <a:gd fmla="val 25000" name="adj1"/>
              <a:gd fmla="val 50000" name="adj2"/>
              <a:gd fmla="val 12500" name="adj3"/>
            </a:avLst>
          </a:prstGeom>
          <a:solidFill>
            <a:schemeClr val="lt2"/>
          </a:solidFill>
          <a:ln cap="flat" cmpd="sng" w="9525">
            <a:solidFill>
              <a:schemeClr val="dk2"/>
            </a:solidFill>
            <a:prstDash val="solid"/>
            <a:round/>
            <a:headEnd len="sm" w="sm" type="none"/>
            <a:tailEnd len="sm" w="sm" type="none"/>
          </a:ln>
          <a:effectLst>
            <a:outerShdw blurRad="442913" rotWithShape="0" algn="bl" dist="95250">
              <a:srgbClr val="000000">
                <a:alpha val="3882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3700" u="none" cap="none" strike="noStrike">
                <a:solidFill>
                  <a:srgbClr val="000000"/>
                </a:solidFill>
                <a:latin typeface="Times New Roman"/>
                <a:ea typeface="Times New Roman"/>
                <a:cs typeface="Times New Roman"/>
                <a:sym typeface="Times New Roman"/>
              </a:rPr>
              <a:t>Thank You</a:t>
            </a:r>
            <a:endParaRPr b="1" i="0" sz="3700" u="none" cap="none" strike="noStrike">
              <a:solidFill>
                <a:srgbClr val="000000"/>
              </a:solidFill>
              <a:latin typeface="Times New Roman"/>
              <a:ea typeface="Times New Roman"/>
              <a:cs typeface="Times New Roman"/>
              <a:sym typeface="Times New Roman"/>
            </a:endParaRPr>
          </a:p>
        </p:txBody>
      </p:sp>
      <p:sp>
        <p:nvSpPr>
          <p:cNvPr id="3864" name="Google Shape;3864;p242"/>
          <p:cNvSpPr/>
          <p:nvPr/>
        </p:nvSpPr>
        <p:spPr>
          <a:xfrm>
            <a:off x="2829525" y="2529775"/>
            <a:ext cx="3417000" cy="8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Times New Roman"/>
                <a:ea typeface="Times New Roman"/>
                <a:cs typeface="Times New Roman"/>
                <a:sym typeface="Times New Roman"/>
              </a:rPr>
              <a:t>Any Questions</a:t>
            </a:r>
            <a:endParaRPr b="0" i="0" sz="3700" u="none" cap="none" strike="noStrike">
              <a:solidFill>
                <a:srgbClr val="000000"/>
              </a:solidFill>
              <a:latin typeface="Times New Roman"/>
              <a:ea typeface="Times New Roman"/>
              <a:cs typeface="Times New Roman"/>
              <a:sym typeface="Times New Roman"/>
            </a:endParaRPr>
          </a:p>
        </p:txBody>
      </p:sp>
      <p:sp>
        <p:nvSpPr>
          <p:cNvPr id="3865" name="Google Shape;3865;p2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66" name="Google Shape;3866;p2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2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872" name="Google Shape;3872;p243"/>
          <p:cNvPicPr preferRelativeResize="0"/>
          <p:nvPr/>
        </p:nvPicPr>
        <p:blipFill rotWithShape="1">
          <a:blip r:embed="rId3">
            <a:alphaModFix/>
          </a:blip>
          <a:srcRect b="0" l="0" r="0" t="0"/>
          <a:stretch/>
        </p:blipFill>
        <p:spPr>
          <a:xfrm>
            <a:off x="1216305" y="756612"/>
            <a:ext cx="7193057" cy="3839860"/>
          </a:xfrm>
          <a:prstGeom prst="rect">
            <a:avLst/>
          </a:prstGeom>
          <a:noFill/>
          <a:ln>
            <a:noFill/>
          </a:ln>
        </p:spPr>
      </p:pic>
      <p:sp>
        <p:nvSpPr>
          <p:cNvPr id="3873" name="Google Shape;3873;p243"/>
          <p:cNvSpPr txBox="1"/>
          <p:nvPr/>
        </p:nvSpPr>
        <p:spPr>
          <a:xfrm>
            <a:off x="286346" y="173534"/>
            <a:ext cx="74295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919191"/>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Initialization of tables in distance vector routing (DVR)</a:t>
            </a:r>
            <a:endParaRPr/>
          </a:p>
        </p:txBody>
      </p:sp>
      <p:sp>
        <p:nvSpPr>
          <p:cNvPr id="3874" name="Google Shape;3874;p2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75" name="Google Shape;3875;p2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876" name="Google Shape;3876;p243"/>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877" name="Google Shape;3877;p243"/>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878" name="Google Shape;3878;p2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79" name="Google Shape;3879;p2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80" name="Google Shape;3880;p2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4" name="Shape 3884"/>
        <p:cNvGrpSpPr/>
        <p:nvPr/>
      </p:nvGrpSpPr>
      <p:grpSpPr>
        <a:xfrm>
          <a:off x="0" y="0"/>
          <a:ext cx="0" cy="0"/>
          <a:chOff x="0" y="0"/>
          <a:chExt cx="0" cy="0"/>
        </a:xfrm>
      </p:grpSpPr>
      <p:sp>
        <p:nvSpPr>
          <p:cNvPr id="3885" name="Google Shape;3885;p2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886" name="Google Shape;3886;p244"/>
          <p:cNvPicPr preferRelativeResize="0"/>
          <p:nvPr/>
        </p:nvPicPr>
        <p:blipFill rotWithShape="1">
          <a:blip r:embed="rId3">
            <a:alphaModFix/>
          </a:blip>
          <a:srcRect b="0" l="0" r="0" t="0"/>
          <a:stretch/>
        </p:blipFill>
        <p:spPr>
          <a:xfrm>
            <a:off x="1592166" y="1369768"/>
            <a:ext cx="5829300" cy="3412515"/>
          </a:xfrm>
          <a:prstGeom prst="rect">
            <a:avLst/>
          </a:prstGeom>
          <a:noFill/>
          <a:ln>
            <a:noFill/>
          </a:ln>
        </p:spPr>
      </p:pic>
      <p:sp>
        <p:nvSpPr>
          <p:cNvPr id="3887" name="Google Shape;3887;p244"/>
          <p:cNvSpPr txBox="1"/>
          <p:nvPr/>
        </p:nvSpPr>
        <p:spPr>
          <a:xfrm>
            <a:off x="4057650" y="1657350"/>
            <a:ext cx="224203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A via C: ACA = AC+ CA = 2+2</a:t>
            </a:r>
            <a:endParaRPr/>
          </a:p>
        </p:txBody>
      </p:sp>
      <p:sp>
        <p:nvSpPr>
          <p:cNvPr id="3888" name="Google Shape;3888;p244"/>
          <p:cNvSpPr txBox="1"/>
          <p:nvPr/>
        </p:nvSpPr>
        <p:spPr>
          <a:xfrm>
            <a:off x="4057650" y="1828800"/>
            <a:ext cx="224203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B via C: ACB = AC + CB = 2+4</a:t>
            </a:r>
            <a:endParaRPr/>
          </a:p>
        </p:txBody>
      </p:sp>
      <p:sp>
        <p:nvSpPr>
          <p:cNvPr id="3889" name="Google Shape;3889;p244"/>
          <p:cNvSpPr txBox="1"/>
          <p:nvPr/>
        </p:nvSpPr>
        <p:spPr>
          <a:xfrm>
            <a:off x="1647825" y="1065610"/>
            <a:ext cx="74734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From C</a:t>
            </a:r>
            <a:endParaRPr/>
          </a:p>
        </p:txBody>
      </p:sp>
      <p:sp>
        <p:nvSpPr>
          <p:cNvPr id="3890" name="Google Shape;3890;p244"/>
          <p:cNvSpPr txBox="1"/>
          <p:nvPr/>
        </p:nvSpPr>
        <p:spPr>
          <a:xfrm>
            <a:off x="2990850" y="1037035"/>
            <a:ext cx="74734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From A</a:t>
            </a:r>
            <a:endParaRPr/>
          </a:p>
        </p:txBody>
      </p:sp>
      <p:sp>
        <p:nvSpPr>
          <p:cNvPr id="3891" name="Google Shape;3891;p244"/>
          <p:cNvSpPr txBox="1"/>
          <p:nvPr/>
        </p:nvSpPr>
        <p:spPr>
          <a:xfrm>
            <a:off x="4000500" y="2514600"/>
            <a:ext cx="234315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D via C: ACD = AC + CD = 2 + ∞</a:t>
            </a:r>
            <a:endParaRPr/>
          </a:p>
        </p:txBody>
      </p:sp>
      <p:sp>
        <p:nvSpPr>
          <p:cNvPr id="3892" name="Google Shape;3892;p244"/>
          <p:cNvSpPr txBox="1"/>
          <p:nvPr/>
        </p:nvSpPr>
        <p:spPr>
          <a:xfrm>
            <a:off x="1828800" y="3714751"/>
            <a:ext cx="25336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 to C via C: ACC = AC + CC = 2+0</a:t>
            </a:r>
            <a:endParaRPr/>
          </a:p>
        </p:txBody>
      </p:sp>
      <p:sp>
        <p:nvSpPr>
          <p:cNvPr id="3893" name="Google Shape;3893;p244"/>
          <p:cNvSpPr/>
          <p:nvPr/>
        </p:nvSpPr>
        <p:spPr>
          <a:xfrm>
            <a:off x="2514601" y="2286000"/>
            <a:ext cx="465992" cy="1424756"/>
          </a:xfrm>
          <a:custGeom>
            <a:rect b="b" l="l" r="r" t="t"/>
            <a:pathLst>
              <a:path extrusionOk="0" h="1288" w="304">
                <a:moveTo>
                  <a:pt x="304" y="0"/>
                </a:moveTo>
                <a:cubicBezTo>
                  <a:pt x="152" y="252"/>
                  <a:pt x="0" y="505"/>
                  <a:pt x="0" y="720"/>
                </a:cubicBezTo>
                <a:cubicBezTo>
                  <a:pt x="0" y="935"/>
                  <a:pt x="152" y="1111"/>
                  <a:pt x="304" y="1288"/>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94" name="Google Shape;3894;p244"/>
          <p:cNvSpPr txBox="1"/>
          <p:nvPr/>
        </p:nvSpPr>
        <p:spPr>
          <a:xfrm>
            <a:off x="4000500" y="2743200"/>
            <a:ext cx="22860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A to E via C: ACE    = AC + CE = 2 + 4</a:t>
            </a:r>
            <a:endParaRPr/>
          </a:p>
        </p:txBody>
      </p:sp>
      <p:sp>
        <p:nvSpPr>
          <p:cNvPr id="3895" name="Google Shape;3895;p244"/>
          <p:cNvSpPr txBox="1"/>
          <p:nvPr/>
        </p:nvSpPr>
        <p:spPr>
          <a:xfrm>
            <a:off x="286346" y="146048"/>
            <a:ext cx="82820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C00000"/>
                </a:solidFill>
                <a:latin typeface="Times New Roman"/>
                <a:ea typeface="Times New Roman"/>
                <a:cs typeface="Times New Roman"/>
                <a:sym typeface="Times New Roman"/>
              </a:rPr>
              <a:t>Updating in distance vector routing example: C to A</a:t>
            </a:r>
            <a:endParaRPr/>
          </a:p>
        </p:txBody>
      </p:sp>
      <p:sp>
        <p:nvSpPr>
          <p:cNvPr id="3896" name="Google Shape;3896;p2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897" name="Google Shape;3897;p2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898" name="Google Shape;3898;p244"/>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899" name="Google Shape;3899;p244"/>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00" name="Google Shape;3900;p2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01" name="Google Shape;3901;p2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02" name="Google Shape;3902;p2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9"/>
                                        </p:tgtEl>
                                        <p:attrNameLst>
                                          <p:attrName>style.visibility</p:attrName>
                                        </p:attrNameLst>
                                      </p:cBhvr>
                                      <p:to>
                                        <p:strVal val="visible"/>
                                      </p:to>
                                    </p:set>
                                    <p:animEffect filter="fade" transition="in">
                                      <p:cBhvr>
                                        <p:cTn dur="500"/>
                                        <p:tgtEl>
                                          <p:spTgt spid="3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0"/>
                                        </p:tgtEl>
                                        <p:attrNameLst>
                                          <p:attrName>style.visibility</p:attrName>
                                        </p:attrNameLst>
                                      </p:cBhvr>
                                      <p:to>
                                        <p:strVal val="visible"/>
                                      </p:to>
                                    </p:set>
                                    <p:animEffect filter="fade" transition="in">
                                      <p:cBhvr>
                                        <p:cTn dur="500"/>
                                        <p:tgtEl>
                                          <p:spTgt spid="3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7"/>
                                        </p:tgtEl>
                                        <p:attrNameLst>
                                          <p:attrName>style.visibility</p:attrName>
                                        </p:attrNameLst>
                                      </p:cBhvr>
                                      <p:to>
                                        <p:strVal val="visible"/>
                                      </p:to>
                                    </p:set>
                                    <p:animEffect filter="fade" transition="in">
                                      <p:cBhvr>
                                        <p:cTn dur="500"/>
                                        <p:tgtEl>
                                          <p:spTgt spid="3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8"/>
                                        </p:tgtEl>
                                        <p:attrNameLst>
                                          <p:attrName>style.visibility</p:attrName>
                                        </p:attrNameLst>
                                      </p:cBhvr>
                                      <p:to>
                                        <p:strVal val="visible"/>
                                      </p:to>
                                    </p:set>
                                    <p:animEffect filter="fade" transition="in">
                                      <p:cBhvr>
                                        <p:cTn dur="500"/>
                                        <p:tgtEl>
                                          <p:spTgt spid="3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gtEl>
                                        <p:attrNameLst>
                                          <p:attrName>style.visibility</p:attrName>
                                        </p:attrNameLst>
                                      </p:cBhvr>
                                      <p:to>
                                        <p:strVal val="visible"/>
                                      </p:to>
                                    </p:set>
                                    <p:animEffect filter="fade" transition="in">
                                      <p:cBhvr>
                                        <p:cTn dur="500"/>
                                        <p:tgtEl>
                                          <p:spTgt spid="3893"/>
                                        </p:tgtEl>
                                      </p:cBhvr>
                                    </p:animEffect>
                                  </p:childTnLst>
                                </p:cTn>
                              </p:par>
                              <p:par>
                                <p:cTn fill="hold" nodeType="withEffect" presetClass="entr" presetID="10" presetSubtype="0">
                                  <p:stCondLst>
                                    <p:cond delay="0"/>
                                  </p:stCondLst>
                                  <p:childTnLst>
                                    <p:set>
                                      <p:cBhvr>
                                        <p:cTn dur="1" fill="hold">
                                          <p:stCondLst>
                                            <p:cond delay="0"/>
                                          </p:stCondLst>
                                        </p:cTn>
                                        <p:tgtEl>
                                          <p:spTgt spid="3892"/>
                                        </p:tgtEl>
                                        <p:attrNameLst>
                                          <p:attrName>style.visibility</p:attrName>
                                        </p:attrNameLst>
                                      </p:cBhvr>
                                      <p:to>
                                        <p:strVal val="visible"/>
                                      </p:to>
                                    </p:set>
                                    <p:animEffect filter="fade" transition="in">
                                      <p:cBhvr>
                                        <p:cTn dur="500"/>
                                        <p:tgtEl>
                                          <p:spTgt spid="3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1">
                                            <p:txEl>
                                              <p:pRg end="0" st="0"/>
                                            </p:txEl>
                                          </p:spTgt>
                                        </p:tgtEl>
                                        <p:attrNameLst>
                                          <p:attrName>style.visibility</p:attrName>
                                        </p:attrNameLst>
                                      </p:cBhvr>
                                      <p:to>
                                        <p:strVal val="visible"/>
                                      </p:to>
                                    </p:set>
                                    <p:animEffect filter="fade" transition="in">
                                      <p:cBhvr>
                                        <p:cTn dur="500"/>
                                        <p:tgtEl>
                                          <p:spTgt spid="3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4">
                                            <p:txEl>
                                              <p:pRg end="0" st="0"/>
                                            </p:txEl>
                                          </p:spTgt>
                                        </p:tgtEl>
                                        <p:attrNameLst>
                                          <p:attrName>style.visibility</p:attrName>
                                        </p:attrNameLst>
                                      </p:cBhvr>
                                      <p:to>
                                        <p:strVal val="visible"/>
                                      </p:to>
                                    </p:set>
                                    <p:animEffect filter="fade" transition="in">
                                      <p:cBhvr>
                                        <p:cTn dur="500"/>
                                        <p:tgtEl>
                                          <p:spTgt spid="389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6" name="Shape 3906"/>
        <p:cNvGrpSpPr/>
        <p:nvPr/>
      </p:nvGrpSpPr>
      <p:grpSpPr>
        <a:xfrm>
          <a:off x="0" y="0"/>
          <a:ext cx="0" cy="0"/>
          <a:chOff x="0" y="0"/>
          <a:chExt cx="0" cy="0"/>
        </a:xfrm>
      </p:grpSpPr>
      <p:sp>
        <p:nvSpPr>
          <p:cNvPr id="3907" name="Google Shape;3907;p2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3908" name="Google Shape;3908;p245"/>
          <p:cNvPicPr preferRelativeResize="0"/>
          <p:nvPr/>
        </p:nvPicPr>
        <p:blipFill rotWithShape="1">
          <a:blip r:embed="rId3">
            <a:alphaModFix/>
          </a:blip>
          <a:srcRect b="0" l="0" r="0" t="0"/>
          <a:stretch/>
        </p:blipFill>
        <p:spPr>
          <a:xfrm>
            <a:off x="840969" y="864548"/>
            <a:ext cx="6448246" cy="3687026"/>
          </a:xfrm>
          <a:prstGeom prst="rect">
            <a:avLst/>
          </a:prstGeom>
          <a:noFill/>
          <a:ln>
            <a:noFill/>
          </a:ln>
        </p:spPr>
      </p:pic>
      <p:sp>
        <p:nvSpPr>
          <p:cNvPr id="3909" name="Google Shape;3909;p245"/>
          <p:cNvSpPr txBox="1"/>
          <p:nvPr/>
        </p:nvSpPr>
        <p:spPr>
          <a:xfrm>
            <a:off x="109539" y="133141"/>
            <a:ext cx="74295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rgbClr val="C00000"/>
                </a:solidFill>
                <a:latin typeface="Times New Roman"/>
                <a:ea typeface="Times New Roman"/>
                <a:cs typeface="Times New Roman"/>
                <a:sym typeface="Times New Roman"/>
              </a:rPr>
              <a:t>  Final Distance vector routing tables</a:t>
            </a:r>
            <a:endParaRPr/>
          </a:p>
        </p:txBody>
      </p:sp>
      <p:sp>
        <p:nvSpPr>
          <p:cNvPr id="3910" name="Google Shape;3910;p2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911" name="Google Shape;3911;p2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912" name="Google Shape;3912;p245"/>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913" name="Google Shape;3913;p245"/>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14" name="Google Shape;3914;p2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15" name="Google Shape;3915;p2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16" name="Google Shape;3916;p2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sp>
        <p:nvSpPr>
          <p:cNvPr id="3921" name="Google Shape;3921;p2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graphicFrame>
        <p:nvGraphicFramePr>
          <p:cNvPr id="3922" name="Google Shape;3922;p246"/>
          <p:cNvGraphicFramePr/>
          <p:nvPr/>
        </p:nvGraphicFramePr>
        <p:xfrm>
          <a:off x="7536063" y="779445"/>
          <a:ext cx="3000000" cy="3000000"/>
        </p:xfrm>
        <a:graphic>
          <a:graphicData uri="http://schemas.openxmlformats.org/drawingml/2006/table">
            <a:tbl>
              <a:tblPr>
                <a:noFill/>
                <a:tableStyleId>{3A68323F-FA61-4B69-9EDB-8B5C8D862B03}</a:tableStyleId>
              </a:tblPr>
              <a:tblGrid>
                <a:gridCol w="1600200"/>
              </a:tblGrid>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JA, 8</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JB, JAB, 8+12</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JC, JIC, 10+18</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JD, JHD, 12+8</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JE, JIE. 10+7</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JF, JIF, 10+20</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JG, JHG, 12+6</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JH, 12</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JI. 10</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JJ, 0</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JK, 6</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450">
                <a:tc>
                  <a:txBody>
                    <a:bodyPr/>
                    <a:lstStyle/>
                    <a:p>
                      <a:pPr indent="0" lvl="0" marL="0" marR="0" rtl="0" algn="l">
                        <a:lnSpc>
                          <a:spcPct val="100000"/>
                        </a:lnSpc>
                        <a:spcBef>
                          <a:spcPts val="0"/>
                        </a:spcBef>
                        <a:spcAft>
                          <a:spcPts val="0"/>
                        </a:spcAft>
                        <a:buClr>
                          <a:schemeClr val="accent2"/>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JL, JKL, 6+9</a:t>
                      </a:r>
                      <a:endParaRPr/>
                    </a:p>
                  </a:txBody>
                  <a:tcPr marT="13500" marB="13500" marR="13500" marL="1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descr="5-09" id="3923" name="Google Shape;3923;p246"/>
          <p:cNvPicPr preferRelativeResize="0"/>
          <p:nvPr/>
        </p:nvPicPr>
        <p:blipFill rotWithShape="1">
          <a:blip r:embed="rId3">
            <a:alphaModFix/>
          </a:blip>
          <a:srcRect b="42339" l="0" r="63118" t="2023"/>
          <a:stretch/>
        </p:blipFill>
        <p:spPr>
          <a:xfrm>
            <a:off x="607551" y="758100"/>
            <a:ext cx="2743200" cy="3028950"/>
          </a:xfrm>
          <a:prstGeom prst="rect">
            <a:avLst/>
          </a:prstGeom>
          <a:noFill/>
          <a:ln>
            <a:noFill/>
          </a:ln>
        </p:spPr>
      </p:pic>
      <p:sp>
        <p:nvSpPr>
          <p:cNvPr id="3924" name="Google Shape;3924;p246"/>
          <p:cNvSpPr txBox="1"/>
          <p:nvPr/>
        </p:nvSpPr>
        <p:spPr>
          <a:xfrm>
            <a:off x="942975" y="140985"/>
            <a:ext cx="6400800" cy="400050"/>
          </a:xfrm>
          <a:prstGeom prst="rect">
            <a:avLst/>
          </a:prstGeom>
          <a:noFill/>
          <a:ln>
            <a:noFill/>
          </a:ln>
        </p:spPr>
        <p:txBody>
          <a:bodyPr anchorCtr="0" anchor="t" bIns="34275" lIns="68575" spcFirstLastPara="1" rIns="68575" wrap="square" tIns="34275">
            <a:noAutofit/>
          </a:bodyPr>
          <a:lstStyle/>
          <a:p>
            <a:pPr indent="-285750" lvl="0" marL="285750" marR="0" rtl="0" algn="l">
              <a:lnSpc>
                <a:spcPct val="90000"/>
              </a:lnSpc>
              <a:spcBef>
                <a:spcPts val="0"/>
              </a:spcBef>
              <a:spcAft>
                <a:spcPts val="0"/>
              </a:spcAft>
              <a:buClr>
                <a:srgbClr val="000000"/>
              </a:buClr>
              <a:buSzPts val="1500"/>
              <a:buFont typeface="Arial"/>
              <a:buAutoNum type="alphaLcParenBoth"/>
            </a:pPr>
            <a:r>
              <a:rPr b="0" i="0" lang="en-US" sz="1500" u="none" cap="none" strike="noStrike">
                <a:solidFill>
                  <a:srgbClr val="000000"/>
                </a:solidFill>
                <a:latin typeface="Times New Roman"/>
                <a:ea typeface="Times New Roman"/>
                <a:cs typeface="Times New Roman"/>
                <a:sym typeface="Times New Roman"/>
              </a:rPr>
              <a:t>A subnet. </a:t>
            </a:r>
            <a:r>
              <a:rPr b="0" i="0" lang="en-US" sz="1500" u="none" cap="none" strike="noStrike">
                <a:solidFill>
                  <a:srgbClr val="B2B2B2"/>
                </a:solidFill>
                <a:latin typeface="Times New Roman"/>
                <a:ea typeface="Times New Roman"/>
                <a:cs typeface="Times New Roman"/>
                <a:sym typeface="Times New Roman"/>
              </a:rPr>
              <a:t>(b)</a:t>
            </a:r>
            <a:r>
              <a:rPr b="0" i="0" lang="en-US" sz="1500" u="none" cap="none" strike="noStrike">
                <a:solidFill>
                  <a:srgbClr val="000000"/>
                </a:solidFill>
                <a:latin typeface="Times New Roman"/>
                <a:ea typeface="Times New Roman"/>
                <a:cs typeface="Times New Roman"/>
                <a:sym typeface="Times New Roman"/>
              </a:rPr>
              <a:t> Input from A, I, H, K, and the new routing table for J.</a:t>
            </a:r>
            <a:endParaRPr/>
          </a:p>
          <a:p>
            <a:pPr indent="-285750" lvl="0" marL="285750" marR="0" rtl="0" algn="l">
              <a:lnSpc>
                <a:spcPct val="90000"/>
              </a:lnSpc>
              <a:spcBef>
                <a:spcPts val="300"/>
              </a:spcBef>
              <a:spcAft>
                <a:spcPts val="0"/>
              </a:spcAft>
              <a:buNone/>
            </a:pPr>
            <a:r>
              <a:t/>
            </a:r>
            <a:endParaRPr b="0" i="0" sz="1500" u="none" cap="none" strike="noStrike">
              <a:solidFill>
                <a:srgbClr val="000000"/>
              </a:solidFill>
              <a:latin typeface="Times New Roman"/>
              <a:ea typeface="Times New Roman"/>
              <a:cs typeface="Times New Roman"/>
              <a:sym typeface="Times New Roman"/>
            </a:endParaRPr>
          </a:p>
          <a:p>
            <a:pPr indent="-285750" lvl="0" marL="285750" marR="0" rtl="0" algn="l">
              <a:lnSpc>
                <a:spcPct val="90000"/>
              </a:lnSpc>
              <a:spcBef>
                <a:spcPts val="300"/>
              </a:spcBef>
              <a:spcAft>
                <a:spcPts val="0"/>
              </a:spcAft>
              <a:buNone/>
            </a:pPr>
            <a:r>
              <a:t/>
            </a:r>
            <a:endParaRPr b="0" i="0" sz="1500" u="none" cap="none" strike="noStrike">
              <a:solidFill>
                <a:srgbClr val="000000"/>
              </a:solidFill>
              <a:latin typeface="Times New Roman"/>
              <a:ea typeface="Times New Roman"/>
              <a:cs typeface="Times New Roman"/>
              <a:sym typeface="Times New Roman"/>
            </a:endParaRPr>
          </a:p>
        </p:txBody>
      </p:sp>
      <p:pic>
        <p:nvPicPr>
          <p:cNvPr descr="5-09" id="3925" name="Google Shape;3925;p246"/>
          <p:cNvPicPr preferRelativeResize="0"/>
          <p:nvPr/>
        </p:nvPicPr>
        <p:blipFill rotWithShape="1">
          <a:blip r:embed="rId3">
            <a:alphaModFix/>
          </a:blip>
          <a:srcRect b="0" l="48211" r="15917" t="9859"/>
          <a:stretch/>
        </p:blipFill>
        <p:spPr>
          <a:xfrm>
            <a:off x="3534069" y="971550"/>
            <a:ext cx="2343150" cy="3657600"/>
          </a:xfrm>
          <a:prstGeom prst="rect">
            <a:avLst/>
          </a:prstGeom>
          <a:noFill/>
          <a:ln>
            <a:noFill/>
          </a:ln>
        </p:spPr>
      </p:pic>
      <p:pic>
        <p:nvPicPr>
          <p:cNvPr descr="5-09" id="3926" name="Google Shape;3926;p246"/>
          <p:cNvPicPr preferRelativeResize="0"/>
          <p:nvPr/>
        </p:nvPicPr>
        <p:blipFill rotWithShape="1">
          <a:blip r:embed="rId3">
            <a:alphaModFix/>
          </a:blip>
          <a:srcRect b="15493" l="88063" r="0" t="8178"/>
          <a:stretch/>
        </p:blipFill>
        <p:spPr>
          <a:xfrm>
            <a:off x="6196159" y="807486"/>
            <a:ext cx="1028700" cy="3429000"/>
          </a:xfrm>
          <a:prstGeom prst="rect">
            <a:avLst/>
          </a:prstGeom>
          <a:noFill/>
          <a:ln>
            <a:noFill/>
          </a:ln>
        </p:spPr>
      </p:pic>
      <p:sp>
        <p:nvSpPr>
          <p:cNvPr id="3927" name="Google Shape;3927;p2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928" name="Google Shape;3928;p2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929" name="Google Shape;3929;p246"/>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930" name="Google Shape;3930;p246"/>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31" name="Google Shape;3931;p2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32" name="Google Shape;3932;p2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33" name="Google Shape;3933;p2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22"/>
                                        </p:tgtEl>
                                        <p:attrNameLst>
                                          <p:attrName>style.visibility</p:attrName>
                                        </p:attrNameLst>
                                      </p:cBhvr>
                                      <p:to>
                                        <p:strVal val="visible"/>
                                      </p:to>
                                    </p:set>
                                    <p:anim calcmode="lin" valueType="num">
                                      <p:cBhvr additive="base">
                                        <p:cTn dur="500"/>
                                        <p:tgtEl>
                                          <p:spTgt spid="39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26"/>
                                        </p:tgtEl>
                                        <p:attrNameLst>
                                          <p:attrName>style.visibility</p:attrName>
                                        </p:attrNameLst>
                                      </p:cBhvr>
                                      <p:to>
                                        <p:strVal val="visible"/>
                                      </p:to>
                                    </p:set>
                                    <p:anim calcmode="lin" valueType="num">
                                      <p:cBhvr additive="base">
                                        <p:cTn dur="500"/>
                                        <p:tgtEl>
                                          <p:spTgt spid="39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7" name="Shape 3937"/>
        <p:cNvGrpSpPr/>
        <p:nvPr/>
      </p:nvGrpSpPr>
      <p:grpSpPr>
        <a:xfrm>
          <a:off x="0" y="0"/>
          <a:ext cx="0" cy="0"/>
          <a:chOff x="0" y="0"/>
          <a:chExt cx="0" cy="0"/>
        </a:xfrm>
      </p:grpSpPr>
      <p:sp>
        <p:nvSpPr>
          <p:cNvPr id="3938" name="Google Shape;3938;p2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descr="5-10" id="3939" name="Google Shape;3939;p247"/>
          <p:cNvPicPr preferRelativeResize="0"/>
          <p:nvPr/>
        </p:nvPicPr>
        <p:blipFill rotWithShape="1">
          <a:blip r:embed="rId3">
            <a:alphaModFix/>
          </a:blip>
          <a:srcRect b="0" l="0" r="0" t="0"/>
          <a:stretch/>
        </p:blipFill>
        <p:spPr>
          <a:xfrm>
            <a:off x="708420" y="850653"/>
            <a:ext cx="8229600" cy="3789514"/>
          </a:xfrm>
          <a:prstGeom prst="rect">
            <a:avLst/>
          </a:prstGeom>
          <a:noFill/>
          <a:ln>
            <a:noFill/>
          </a:ln>
        </p:spPr>
      </p:pic>
      <p:sp>
        <p:nvSpPr>
          <p:cNvPr id="3940" name="Google Shape;3940;p247"/>
          <p:cNvSpPr txBox="1"/>
          <p:nvPr/>
        </p:nvSpPr>
        <p:spPr>
          <a:xfrm>
            <a:off x="708420" y="104285"/>
            <a:ext cx="7429500"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100" u="none" cap="none" strike="noStrike">
                <a:solidFill>
                  <a:srgbClr val="000000"/>
                </a:solidFill>
                <a:latin typeface="Times New Roman"/>
                <a:ea typeface="Times New Roman"/>
                <a:cs typeface="Times New Roman"/>
                <a:sym typeface="Times New Roman"/>
              </a:rPr>
              <a:t>The count-to-infinity problem: </a:t>
            </a:r>
            <a:r>
              <a:rPr b="1" i="0" lang="en-US" sz="1500" u="none" cap="none" strike="noStrike">
                <a:solidFill>
                  <a:srgbClr val="000000"/>
                </a:solidFill>
                <a:latin typeface="Times New Roman"/>
                <a:ea typeface="Times New Roman"/>
                <a:cs typeface="Times New Roman"/>
                <a:sym typeface="Times New Roman"/>
              </a:rPr>
              <a:t>1</a:t>
            </a:r>
            <a:r>
              <a:rPr b="1" baseline="30000" i="0" lang="en-US" sz="1500" u="none" cap="none" strike="noStrike">
                <a:solidFill>
                  <a:srgbClr val="000000"/>
                </a:solidFill>
                <a:latin typeface="Times New Roman"/>
                <a:ea typeface="Times New Roman"/>
                <a:cs typeface="Times New Roman"/>
                <a:sym typeface="Times New Roman"/>
              </a:rPr>
              <a:t>st</a:t>
            </a:r>
            <a:r>
              <a:rPr b="1" i="0" lang="en-US" sz="1500" u="none" cap="none" strike="noStrike">
                <a:solidFill>
                  <a:srgbClr val="000000"/>
                </a:solidFill>
                <a:latin typeface="Times New Roman"/>
                <a:ea typeface="Times New Roman"/>
                <a:cs typeface="Times New Roman"/>
                <a:sym typeface="Times New Roman"/>
              </a:rPr>
              <a:t> DRAWBACK: VERY SLOW!!!</a:t>
            </a:r>
            <a:endParaRPr b="1" i="0" sz="1800" u="none" cap="none" strike="noStrike">
              <a:solidFill>
                <a:srgbClr val="000000"/>
              </a:solidFill>
              <a:latin typeface="Times New Roman"/>
              <a:ea typeface="Times New Roman"/>
              <a:cs typeface="Times New Roman"/>
              <a:sym typeface="Times New Roman"/>
            </a:endParaRPr>
          </a:p>
        </p:txBody>
      </p:sp>
      <p:sp>
        <p:nvSpPr>
          <p:cNvPr id="3941" name="Google Shape;3941;p2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942" name="Google Shape;3942;p2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943" name="Google Shape;3943;p247"/>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944" name="Google Shape;3944;p247"/>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45" name="Google Shape;3945;p2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46" name="Google Shape;3946;p2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47" name="Google Shape;3947;p2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948" name="Google Shape;3948;p247"/>
          <p:cNvPicPr preferRelativeResize="0"/>
          <p:nvPr/>
        </p:nvPicPr>
        <p:blipFill rotWithShape="1">
          <a:blip r:embed="rId5">
            <a:alphaModFix/>
          </a:blip>
          <a:srcRect b="0" l="0" r="0" t="0"/>
          <a:stretch/>
        </p:blipFill>
        <p:spPr>
          <a:xfrm>
            <a:off x="708420" y="4270500"/>
            <a:ext cx="4315272" cy="35439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2" name="Shape 3952"/>
        <p:cNvGrpSpPr/>
        <p:nvPr/>
      </p:nvGrpSpPr>
      <p:grpSpPr>
        <a:xfrm>
          <a:off x="0" y="0"/>
          <a:ext cx="0" cy="0"/>
          <a:chOff x="0" y="0"/>
          <a:chExt cx="0" cy="0"/>
        </a:xfrm>
      </p:grpSpPr>
      <p:sp>
        <p:nvSpPr>
          <p:cNvPr id="3953" name="Google Shape;3953;p2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954" name="Google Shape;3954;p248"/>
          <p:cNvSpPr txBox="1"/>
          <p:nvPr>
            <p:ph idx="4294967295" type="title"/>
          </p:nvPr>
        </p:nvSpPr>
        <p:spPr>
          <a:xfrm>
            <a:off x="922713" y="-234975"/>
            <a:ext cx="748665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000099"/>
                </a:solidFill>
                <a:latin typeface="Times New Roman"/>
                <a:ea typeface="Times New Roman"/>
                <a:cs typeface="Times New Roman"/>
                <a:sym typeface="Times New Roman"/>
              </a:rPr>
              <a:t>Link State Routing</a:t>
            </a:r>
            <a:endParaRPr/>
          </a:p>
        </p:txBody>
      </p:sp>
      <p:sp>
        <p:nvSpPr>
          <p:cNvPr id="3955" name="Google Shape;3955;p248"/>
          <p:cNvSpPr/>
          <p:nvPr/>
        </p:nvSpPr>
        <p:spPr>
          <a:xfrm>
            <a:off x="708420" y="869723"/>
            <a:ext cx="8401050" cy="3029034"/>
          </a:xfrm>
          <a:prstGeom prst="rect">
            <a:avLst/>
          </a:prstGeom>
          <a:noFill/>
          <a:ln>
            <a:noFill/>
          </a:ln>
        </p:spPr>
        <p:txBody>
          <a:bodyPr anchorCtr="0" anchor="t" bIns="45700" lIns="91425" spcFirstLastPara="1" rIns="91425" wrap="square" tIns="45700">
            <a:spAutoFit/>
          </a:bodyPr>
          <a:lstStyle/>
          <a:p>
            <a:pPr indent="-212598" lvl="0" marL="27432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Each router must do the following:</a:t>
            </a:r>
            <a:endParaRPr/>
          </a:p>
          <a:p>
            <a:pPr indent="-212598" lvl="0" marL="274320" marR="0" rtl="0" algn="l">
              <a:lnSpc>
                <a:spcPct val="150000"/>
              </a:lnSpc>
              <a:spcBef>
                <a:spcPts val="450"/>
              </a:spcBef>
              <a:spcAft>
                <a:spcPts val="0"/>
              </a:spcAft>
              <a:buClr>
                <a:srgbClr val="000000"/>
              </a:buClr>
              <a:buSzPts val="16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Discover its neighbors, learn their network address. </a:t>
            </a:r>
            <a:r>
              <a:rPr b="0" i="0" lang="en-US" sz="2000" u="none" cap="none" strike="noStrike">
                <a:solidFill>
                  <a:srgbClr val="0070C0"/>
                </a:solidFill>
                <a:latin typeface="Times New Roman"/>
                <a:ea typeface="Times New Roman"/>
                <a:cs typeface="Times New Roman"/>
                <a:sym typeface="Times New Roman"/>
              </a:rPr>
              <a:t>(Send HELLO packet)</a:t>
            </a:r>
            <a:endParaRPr/>
          </a:p>
          <a:p>
            <a:pPr indent="-212598" lvl="0" marL="274320" marR="0" rtl="0" algn="l">
              <a:lnSpc>
                <a:spcPct val="150000"/>
              </a:lnSpc>
              <a:spcBef>
                <a:spcPts val="450"/>
              </a:spcBef>
              <a:spcAft>
                <a:spcPts val="0"/>
              </a:spcAft>
              <a:buClr>
                <a:srgbClr val="000000"/>
              </a:buClr>
              <a:buSzPts val="16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Measure the delay or cost to each of its neighbors. </a:t>
            </a:r>
            <a:r>
              <a:rPr b="0" i="0" lang="en-US" sz="2000" u="none" cap="none" strike="noStrike">
                <a:solidFill>
                  <a:srgbClr val="0070C0"/>
                </a:solidFill>
                <a:latin typeface="Times New Roman"/>
                <a:ea typeface="Times New Roman"/>
                <a:cs typeface="Times New Roman"/>
                <a:sym typeface="Times New Roman"/>
              </a:rPr>
              <a:t>(Send ECHO packet)</a:t>
            </a:r>
            <a:endParaRPr/>
          </a:p>
          <a:p>
            <a:pPr indent="-212598" lvl="0" marL="274320" marR="0" rtl="0" algn="l">
              <a:lnSpc>
                <a:spcPct val="150000"/>
              </a:lnSpc>
              <a:spcBef>
                <a:spcPts val="450"/>
              </a:spcBef>
              <a:spcAft>
                <a:spcPts val="0"/>
              </a:spcAft>
              <a:buClr>
                <a:srgbClr val="000000"/>
              </a:buClr>
              <a:buSzPts val="16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Construct a packet telling all it has just learned. </a:t>
            </a:r>
            <a:r>
              <a:rPr b="0" i="0" lang="en-US" sz="2000" u="none" cap="none" strike="noStrike">
                <a:solidFill>
                  <a:srgbClr val="0070C0"/>
                </a:solidFill>
                <a:latin typeface="Times New Roman"/>
                <a:ea typeface="Times New Roman"/>
                <a:cs typeface="Times New Roman"/>
                <a:sym typeface="Times New Roman"/>
              </a:rPr>
              <a:t>(ACK flag)</a:t>
            </a:r>
            <a:endParaRPr/>
          </a:p>
          <a:p>
            <a:pPr indent="-212598" lvl="0" marL="274320" marR="0" rtl="0" algn="l">
              <a:lnSpc>
                <a:spcPct val="150000"/>
              </a:lnSpc>
              <a:spcBef>
                <a:spcPts val="450"/>
              </a:spcBef>
              <a:spcAft>
                <a:spcPts val="0"/>
              </a:spcAft>
              <a:buClr>
                <a:srgbClr val="000000"/>
              </a:buClr>
              <a:buSzPts val="16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Send this packet to all other routers. </a:t>
            </a:r>
            <a:r>
              <a:rPr b="0" i="0" lang="en-US" sz="2000" u="none" cap="none" strike="noStrike">
                <a:solidFill>
                  <a:srgbClr val="0070C0"/>
                </a:solidFill>
                <a:latin typeface="Times New Roman"/>
                <a:ea typeface="Times New Roman"/>
                <a:cs typeface="Times New Roman"/>
                <a:sym typeface="Times New Roman"/>
              </a:rPr>
              <a:t>(Flooding: SEND flag)</a:t>
            </a:r>
            <a:endParaRPr/>
          </a:p>
          <a:p>
            <a:pPr indent="-212598" lvl="0" marL="274320" marR="0" rtl="0" algn="l">
              <a:lnSpc>
                <a:spcPct val="150000"/>
              </a:lnSpc>
              <a:spcBef>
                <a:spcPts val="450"/>
              </a:spcBef>
              <a:spcAft>
                <a:spcPts val="0"/>
              </a:spcAft>
              <a:buClr>
                <a:srgbClr val="000000"/>
              </a:buClr>
              <a:buSzPts val="16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Compute the shortest path to every other router. </a:t>
            </a:r>
            <a:r>
              <a:rPr b="0" i="0" lang="en-US" sz="2000" u="none" cap="none" strike="noStrike">
                <a:solidFill>
                  <a:srgbClr val="0070C0"/>
                </a:solidFill>
                <a:latin typeface="Times New Roman"/>
                <a:ea typeface="Times New Roman"/>
                <a:cs typeface="Times New Roman"/>
                <a:sym typeface="Times New Roman"/>
              </a:rPr>
              <a:t>(Dijkstra’s algorithm)</a:t>
            </a:r>
            <a:endParaRPr/>
          </a:p>
        </p:txBody>
      </p:sp>
      <p:sp>
        <p:nvSpPr>
          <p:cNvPr id="3956" name="Google Shape;3956;p2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957" name="Google Shape;3957;p2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958" name="Google Shape;3958;p248"/>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3959" name="Google Shape;3959;p248"/>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60" name="Google Shape;3960;p2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61" name="Google Shape;3961;p2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62" name="Google Shape;3962;p2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sp>
        <p:nvSpPr>
          <p:cNvPr id="3967" name="Google Shape;3967;p2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descr="5-11" id="3968" name="Google Shape;3968;p249"/>
          <p:cNvPicPr preferRelativeResize="0"/>
          <p:nvPr/>
        </p:nvPicPr>
        <p:blipFill rotWithShape="1">
          <a:blip r:embed="rId3">
            <a:alphaModFix/>
          </a:blip>
          <a:srcRect b="0" l="0" r="0" t="0"/>
          <a:stretch/>
        </p:blipFill>
        <p:spPr>
          <a:xfrm>
            <a:off x="1077913" y="792688"/>
            <a:ext cx="7131050" cy="3360671"/>
          </a:xfrm>
          <a:prstGeom prst="rect">
            <a:avLst/>
          </a:prstGeom>
          <a:noFill/>
          <a:ln>
            <a:noFill/>
          </a:ln>
        </p:spPr>
      </p:pic>
      <p:sp>
        <p:nvSpPr>
          <p:cNvPr id="3969" name="Google Shape;3969;p249"/>
          <p:cNvSpPr txBox="1"/>
          <p:nvPr/>
        </p:nvSpPr>
        <p:spPr>
          <a:xfrm>
            <a:off x="0" y="189907"/>
            <a:ext cx="7486650" cy="422672"/>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2100" u="none" cap="none" strike="noStrike">
                <a:solidFill>
                  <a:srgbClr val="000000"/>
                </a:solidFill>
                <a:latin typeface="Times New Roman"/>
                <a:ea typeface="Times New Roman"/>
                <a:cs typeface="Times New Roman"/>
                <a:sym typeface="Times New Roman"/>
              </a:rPr>
              <a:t>i. Learning about the Neighbors</a:t>
            </a:r>
            <a:endParaRPr b="1" i="0" sz="2100" u="none" cap="none" strike="noStrike">
              <a:solidFill>
                <a:srgbClr val="000000"/>
              </a:solidFill>
              <a:latin typeface="Times New Roman"/>
              <a:ea typeface="Times New Roman"/>
              <a:cs typeface="Times New Roman"/>
              <a:sym typeface="Times New Roman"/>
            </a:endParaRPr>
          </a:p>
        </p:txBody>
      </p:sp>
      <p:sp>
        <p:nvSpPr>
          <p:cNvPr id="3970" name="Google Shape;3970;p2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971" name="Google Shape;3971;p2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972" name="Google Shape;3972;p249"/>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973" name="Google Shape;3973;p249"/>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74" name="Google Shape;3974;p2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75" name="Google Shape;3975;p2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76" name="Google Shape;3976;p2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977" name="Google Shape;3977;p249"/>
          <p:cNvPicPr preferRelativeResize="0"/>
          <p:nvPr/>
        </p:nvPicPr>
        <p:blipFill rotWithShape="1">
          <a:blip r:embed="rId5">
            <a:alphaModFix/>
          </a:blip>
          <a:srcRect b="0" l="0" r="0" t="0"/>
          <a:stretch/>
        </p:blipFill>
        <p:spPr>
          <a:xfrm>
            <a:off x="1910952" y="4352925"/>
            <a:ext cx="5324475" cy="276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(CET2005B)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446" name="Google Shape;446;p25"/>
          <p:cNvSpPr txBox="1"/>
          <p:nvPr>
            <p:ph idx="4294967295" type="title"/>
          </p:nvPr>
        </p:nvSpPr>
        <p:spPr>
          <a:xfrm>
            <a:off x="822960" y="13875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Switching Techniques: Datagram Approach</a:t>
            </a:r>
            <a:endParaRPr>
              <a:latin typeface="Times New Roman"/>
              <a:ea typeface="Times New Roman"/>
              <a:cs typeface="Times New Roman"/>
              <a:sym typeface="Times New Roman"/>
            </a:endParaRPr>
          </a:p>
        </p:txBody>
      </p:sp>
      <p:pic>
        <p:nvPicPr>
          <p:cNvPr id="447" name="Google Shape;447;p25"/>
          <p:cNvPicPr preferRelativeResize="0"/>
          <p:nvPr/>
        </p:nvPicPr>
        <p:blipFill rotWithShape="1">
          <a:blip r:embed="rId3">
            <a:alphaModFix/>
          </a:blip>
          <a:srcRect b="0" l="0" r="0" t="0"/>
          <a:stretch/>
        </p:blipFill>
        <p:spPr>
          <a:xfrm>
            <a:off x="41822" y="47020"/>
            <a:ext cx="538608" cy="653361"/>
          </a:xfrm>
          <a:prstGeom prst="rect">
            <a:avLst/>
          </a:prstGeom>
          <a:noFill/>
          <a:ln>
            <a:noFill/>
          </a:ln>
        </p:spPr>
      </p:pic>
      <p:pic>
        <p:nvPicPr>
          <p:cNvPr id="448" name="Google Shape;448;p25"/>
          <p:cNvPicPr preferRelativeResize="0"/>
          <p:nvPr/>
        </p:nvPicPr>
        <p:blipFill rotWithShape="1">
          <a:blip r:embed="rId4">
            <a:alphaModFix/>
          </a:blip>
          <a:srcRect b="0" l="0" r="0" t="0"/>
          <a:stretch/>
        </p:blipFill>
        <p:spPr>
          <a:xfrm>
            <a:off x="41077" y="803494"/>
            <a:ext cx="4022700" cy="3203245"/>
          </a:xfrm>
          <a:prstGeom prst="rect">
            <a:avLst/>
          </a:prstGeom>
          <a:noFill/>
          <a:ln>
            <a:noFill/>
          </a:ln>
        </p:spPr>
      </p:pic>
      <p:sp>
        <p:nvSpPr>
          <p:cNvPr id="449" name="Google Shape;449;p25"/>
          <p:cNvSpPr txBox="1"/>
          <p:nvPr/>
        </p:nvSpPr>
        <p:spPr>
          <a:xfrm>
            <a:off x="463154" y="4167987"/>
            <a:ext cx="4175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connectionless packet-switched network.</a:t>
            </a:r>
            <a:endParaRPr b="0" i="0" sz="1400" u="none" cap="none" strike="noStrike">
              <a:solidFill>
                <a:srgbClr val="000000"/>
              </a:solidFill>
              <a:latin typeface="Times New Roman"/>
              <a:ea typeface="Times New Roman"/>
              <a:cs typeface="Times New Roman"/>
              <a:sym typeface="Times New Roman"/>
            </a:endParaRPr>
          </a:p>
        </p:txBody>
      </p:sp>
      <p:pic>
        <p:nvPicPr>
          <p:cNvPr id="450" name="Google Shape;450;p25"/>
          <p:cNvPicPr preferRelativeResize="0"/>
          <p:nvPr/>
        </p:nvPicPr>
        <p:blipFill rotWithShape="1">
          <a:blip r:embed="rId5">
            <a:alphaModFix/>
          </a:blip>
          <a:srcRect b="0" l="0" r="0" t="0"/>
          <a:stretch/>
        </p:blipFill>
        <p:spPr>
          <a:xfrm>
            <a:off x="4293125" y="839444"/>
            <a:ext cx="4774675" cy="3198523"/>
          </a:xfrm>
          <a:prstGeom prst="rect">
            <a:avLst/>
          </a:prstGeom>
          <a:noFill/>
          <a:ln>
            <a:noFill/>
          </a:ln>
        </p:spPr>
      </p:pic>
      <p:sp>
        <p:nvSpPr>
          <p:cNvPr id="451" name="Google Shape;451;p25"/>
          <p:cNvSpPr txBox="1"/>
          <p:nvPr/>
        </p:nvSpPr>
        <p:spPr>
          <a:xfrm>
            <a:off x="4410277" y="4181740"/>
            <a:ext cx="4774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Forwarding process in a router when used in a connectionless network.</a:t>
            </a:r>
            <a:endParaRPr b="0" i="0" sz="1400" u="none" cap="none" strike="noStrike">
              <a:solidFill>
                <a:srgbClr val="000000"/>
              </a:solidFill>
              <a:latin typeface="Times New Roman"/>
              <a:ea typeface="Times New Roman"/>
              <a:cs typeface="Times New Roman"/>
              <a:sym typeface="Times New Roman"/>
            </a:endParaRPr>
          </a:p>
        </p:txBody>
      </p:sp>
      <p:sp>
        <p:nvSpPr>
          <p:cNvPr id="452" name="Google Shape;452;p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53" name="Google Shape;453;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454" name="Google Shape;454;p2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55" name="Google Shape;455;p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56" name="Google Shape;456;p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1" name="Shape 3981"/>
        <p:cNvGrpSpPr/>
        <p:nvPr/>
      </p:nvGrpSpPr>
      <p:grpSpPr>
        <a:xfrm>
          <a:off x="0" y="0"/>
          <a:ext cx="0" cy="0"/>
          <a:chOff x="0" y="0"/>
          <a:chExt cx="0" cy="0"/>
        </a:xfrm>
      </p:grpSpPr>
      <p:sp>
        <p:nvSpPr>
          <p:cNvPr id="3982" name="Google Shape;3982;p2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descr="5-13" id="3983" name="Google Shape;3983;p250"/>
          <p:cNvPicPr preferRelativeResize="0"/>
          <p:nvPr/>
        </p:nvPicPr>
        <p:blipFill rotWithShape="1">
          <a:blip r:embed="rId3">
            <a:alphaModFix/>
          </a:blip>
          <a:srcRect b="14057" l="0" r="0" t="0"/>
          <a:stretch/>
        </p:blipFill>
        <p:spPr>
          <a:xfrm>
            <a:off x="708420" y="975770"/>
            <a:ext cx="7911614" cy="3066821"/>
          </a:xfrm>
          <a:prstGeom prst="rect">
            <a:avLst/>
          </a:prstGeom>
          <a:noFill/>
          <a:ln>
            <a:noFill/>
          </a:ln>
        </p:spPr>
      </p:pic>
      <p:sp>
        <p:nvSpPr>
          <p:cNvPr id="3984" name="Google Shape;3984;p250"/>
          <p:cNvSpPr txBox="1"/>
          <p:nvPr/>
        </p:nvSpPr>
        <p:spPr>
          <a:xfrm>
            <a:off x="-61306" y="83908"/>
            <a:ext cx="7486650" cy="422672"/>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2100" u="none" cap="none" strike="noStrike">
                <a:solidFill>
                  <a:srgbClr val="000000"/>
                </a:solidFill>
                <a:latin typeface="Times New Roman"/>
                <a:ea typeface="Times New Roman"/>
                <a:cs typeface="Times New Roman"/>
                <a:sym typeface="Times New Roman"/>
              </a:rPr>
              <a:t>iii. Building Link State Packets</a:t>
            </a:r>
            <a:endParaRPr/>
          </a:p>
        </p:txBody>
      </p:sp>
      <p:sp>
        <p:nvSpPr>
          <p:cNvPr id="3985" name="Google Shape;3985;p2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3986" name="Google Shape;3986;p2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987" name="Google Shape;3987;p250"/>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3988" name="Google Shape;3988;p250"/>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3989" name="Google Shape;3989;p2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990" name="Google Shape;3990;p2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91" name="Google Shape;3991;p2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992" name="Google Shape;3992;p250"/>
          <p:cNvSpPr/>
          <p:nvPr/>
        </p:nvSpPr>
        <p:spPr>
          <a:xfrm>
            <a:off x="1283464" y="4042591"/>
            <a:ext cx="76622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(a) A network.                                                 (b) The link state packets for this network.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2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3998" name="Google Shape;3998;p251"/>
          <p:cNvSpPr txBox="1"/>
          <p:nvPr>
            <p:ph idx="4294967295" type="title"/>
          </p:nvPr>
        </p:nvSpPr>
        <p:spPr>
          <a:xfrm>
            <a:off x="1119037" y="160465"/>
            <a:ext cx="7429500" cy="3651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1050"/>
              </a:spcBef>
              <a:spcAft>
                <a:spcPts val="0"/>
              </a:spcAft>
              <a:buSzPts val="3600"/>
              <a:buNone/>
            </a:pPr>
            <a:r>
              <a:rPr b="1" lang="en-US" sz="2100">
                <a:latin typeface="Times New Roman"/>
                <a:ea typeface="Times New Roman"/>
                <a:cs typeface="Times New Roman"/>
                <a:sym typeface="Times New Roman"/>
              </a:rPr>
              <a:t>iv. Distributing the Link State Packets</a:t>
            </a:r>
            <a:endParaRPr/>
          </a:p>
        </p:txBody>
      </p:sp>
      <p:pic>
        <p:nvPicPr>
          <p:cNvPr descr="5-14" id="3999" name="Google Shape;3999;p251"/>
          <p:cNvPicPr preferRelativeResize="0"/>
          <p:nvPr/>
        </p:nvPicPr>
        <p:blipFill rotWithShape="1">
          <a:blip r:embed="rId3">
            <a:alphaModFix/>
          </a:blip>
          <a:srcRect b="0" l="0" r="0" t="0"/>
          <a:stretch/>
        </p:blipFill>
        <p:spPr>
          <a:xfrm>
            <a:off x="3157083" y="761260"/>
            <a:ext cx="5832682" cy="3357931"/>
          </a:xfrm>
          <a:prstGeom prst="rect">
            <a:avLst/>
          </a:prstGeom>
          <a:noFill/>
          <a:ln>
            <a:noFill/>
          </a:ln>
        </p:spPr>
      </p:pic>
      <p:sp>
        <p:nvSpPr>
          <p:cNvPr id="4000" name="Google Shape;4000;p251"/>
          <p:cNvSpPr txBox="1"/>
          <p:nvPr/>
        </p:nvSpPr>
        <p:spPr>
          <a:xfrm>
            <a:off x="2831900" y="4265824"/>
            <a:ext cx="5486400" cy="285750"/>
          </a:xfrm>
          <a:prstGeom prst="rect">
            <a:avLst/>
          </a:prstGeom>
          <a:noFill/>
          <a:ln>
            <a:noFill/>
          </a:ln>
        </p:spPr>
        <p:txBody>
          <a:bodyPr anchorCtr="0" anchor="t" bIns="45700" lIns="91425" spcFirstLastPara="1" rIns="91425" wrap="square" tIns="45700">
            <a:noAutofit/>
          </a:bodyPr>
          <a:lstStyle/>
          <a:p>
            <a:pPr indent="-212598" lvl="0" marL="27432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packet buffer for router B</a:t>
            </a:r>
            <a:endParaRPr b="0" i="0" sz="3000" u="none" cap="none" strike="noStrike">
              <a:solidFill>
                <a:srgbClr val="000000"/>
              </a:solidFill>
              <a:latin typeface="Calibri"/>
              <a:ea typeface="Calibri"/>
              <a:cs typeface="Calibri"/>
              <a:sym typeface="Calibri"/>
            </a:endParaRPr>
          </a:p>
        </p:txBody>
      </p:sp>
      <p:pic>
        <p:nvPicPr>
          <p:cNvPr descr="5-13" id="4001" name="Google Shape;4001;p251"/>
          <p:cNvPicPr preferRelativeResize="0"/>
          <p:nvPr/>
        </p:nvPicPr>
        <p:blipFill rotWithShape="1">
          <a:blip r:embed="rId4">
            <a:alphaModFix/>
          </a:blip>
          <a:srcRect b="21026" l="0" r="70383" t="4646"/>
          <a:stretch/>
        </p:blipFill>
        <p:spPr>
          <a:xfrm>
            <a:off x="708419" y="1244367"/>
            <a:ext cx="2321219" cy="2776789"/>
          </a:xfrm>
          <a:prstGeom prst="rect">
            <a:avLst/>
          </a:prstGeom>
          <a:noFill/>
          <a:ln>
            <a:noFill/>
          </a:ln>
        </p:spPr>
      </p:pic>
      <p:sp>
        <p:nvSpPr>
          <p:cNvPr id="4002" name="Google Shape;4002;p2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03" name="Google Shape;4003;p2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04" name="Google Shape;4004;p251"/>
          <p:cNvPicPr preferRelativeResize="0"/>
          <p:nvPr/>
        </p:nvPicPr>
        <p:blipFill rotWithShape="1">
          <a:blip r:embed="rId5">
            <a:alphaModFix/>
          </a:blip>
          <a:srcRect b="0" l="0" r="0" t="0"/>
          <a:stretch/>
        </p:blipFill>
        <p:spPr>
          <a:xfrm>
            <a:off x="41822" y="47020"/>
            <a:ext cx="538608" cy="597580"/>
          </a:xfrm>
          <a:prstGeom prst="rect">
            <a:avLst/>
          </a:prstGeom>
          <a:noFill/>
          <a:ln>
            <a:noFill/>
          </a:ln>
        </p:spPr>
      </p:pic>
      <p:cxnSp>
        <p:nvCxnSpPr>
          <p:cNvPr id="4005" name="Google Shape;4005;p251"/>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006" name="Google Shape;4006;p2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07" name="Google Shape;4007;p2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08" name="Google Shape;4008;p2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2" name="Shape 4012"/>
        <p:cNvGrpSpPr/>
        <p:nvPr/>
      </p:nvGrpSpPr>
      <p:grpSpPr>
        <a:xfrm>
          <a:off x="0" y="0"/>
          <a:ext cx="0" cy="0"/>
          <a:chOff x="0" y="0"/>
          <a:chExt cx="0" cy="0"/>
        </a:xfrm>
      </p:grpSpPr>
      <p:sp>
        <p:nvSpPr>
          <p:cNvPr id="4013" name="Google Shape;4013;p2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4014" name="Google Shape;4014;p252"/>
          <p:cNvSpPr txBox="1"/>
          <p:nvPr>
            <p:ph idx="4294967295" type="title"/>
          </p:nvPr>
        </p:nvSpPr>
        <p:spPr>
          <a:xfrm>
            <a:off x="858440" y="-127878"/>
            <a:ext cx="742950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rgbClr val="C00000"/>
                </a:solidFill>
                <a:latin typeface="Times New Roman"/>
                <a:ea typeface="Times New Roman"/>
                <a:cs typeface="Times New Roman"/>
                <a:sym typeface="Times New Roman"/>
              </a:rPr>
              <a:t>Comparison</a:t>
            </a:r>
            <a:endParaRPr b="1">
              <a:solidFill>
                <a:srgbClr val="C00000"/>
              </a:solidFill>
              <a:latin typeface="Times New Roman"/>
              <a:ea typeface="Times New Roman"/>
              <a:cs typeface="Times New Roman"/>
              <a:sym typeface="Times New Roman"/>
            </a:endParaRPr>
          </a:p>
        </p:txBody>
      </p:sp>
      <p:graphicFrame>
        <p:nvGraphicFramePr>
          <p:cNvPr id="4015" name="Google Shape;4015;p252"/>
          <p:cNvGraphicFramePr/>
          <p:nvPr/>
        </p:nvGraphicFramePr>
        <p:xfrm>
          <a:off x="708420" y="732322"/>
          <a:ext cx="3000000" cy="3000000"/>
        </p:xfrm>
        <a:graphic>
          <a:graphicData uri="http://schemas.openxmlformats.org/drawingml/2006/table">
            <a:tbl>
              <a:tblPr bandRow="1" firstRow="1">
                <a:noFill/>
                <a:tableStyleId>{78282ACB-FD60-49D6-AB09-F6B26F37B2F0}</a:tableStyleId>
              </a:tblPr>
              <a:tblGrid>
                <a:gridCol w="3902700"/>
                <a:gridCol w="4326900"/>
              </a:tblGrid>
              <a:tr h="388625">
                <a:tc>
                  <a:txBody>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Distance-vector routing </a:t>
                      </a:r>
                      <a:endParaRPr b="1" sz="2400" u="none" cap="none" strike="noStrike">
                        <a:solidFill>
                          <a:srgbClr val="FF0000"/>
                        </a:solidFill>
                        <a:latin typeface="Times New Roman"/>
                        <a:ea typeface="Times New Roman"/>
                        <a:cs typeface="Times New Roman"/>
                        <a:sym typeface="Times New Roman"/>
                      </a:endParaRPr>
                    </a:p>
                  </a:txBody>
                  <a:tcPr marT="34300" marB="34300" marR="68575" marL="68575"/>
                </a:tc>
                <a:tc>
                  <a:txBody>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Link-state</a:t>
                      </a:r>
                      <a:endParaRPr b="1" sz="2400" u="none" cap="none" strike="noStrike">
                        <a:solidFill>
                          <a:srgbClr val="FF0000"/>
                        </a:solidFill>
                        <a:latin typeface="Times New Roman"/>
                        <a:ea typeface="Times New Roman"/>
                        <a:cs typeface="Times New Roman"/>
                        <a:sym typeface="Times New Roman"/>
                      </a:endParaRPr>
                    </a:p>
                  </a:txBody>
                  <a:tcPr marT="34300" marB="34300" marR="68575" marL="68575"/>
                </a:tc>
              </a:tr>
              <a:tr h="57150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uses Bellman Ford algorithm for calculating the shortest cost path.</a:t>
                      </a:r>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uses dijkstras algorithm for calculating the shortest path.</a:t>
                      </a:r>
                      <a:endParaRPr/>
                    </a:p>
                  </a:txBody>
                  <a:tcPr marT="34300" marB="34300" marR="68575" marL="68575"/>
                </a:tc>
              </a:tr>
              <a:tr h="82295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Each router periodically sends information to each of its neighbors.</a:t>
                      </a:r>
                      <a:endParaRPr/>
                    </a:p>
                    <a:p>
                      <a:pPr indent="0" lvl="0" marL="0" marR="0" rtl="0" algn="just">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Each router building up the complete topology of the entire internetwork, thus each router contains the same information.</a:t>
                      </a:r>
                      <a:endParaRPr/>
                    </a:p>
                  </a:txBody>
                  <a:tcPr marT="34300" marB="34300" marR="68575" marL="68575"/>
                </a:tc>
              </a:tr>
              <a:tr h="57150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RIP is an example protocol, which follows the distance vector routing.</a:t>
                      </a:r>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OSPF</a:t>
                      </a:r>
                      <a:r>
                        <a:rPr b="0" i="0" lang="en-US" sz="1800" u="none" cap="none" strike="noStrike">
                          <a:solidFill>
                            <a:schemeClr val="dk1"/>
                          </a:solidFill>
                          <a:latin typeface="Times New Roman"/>
                          <a:ea typeface="Times New Roman"/>
                          <a:cs typeface="Times New Roman"/>
                          <a:sym typeface="Times New Roman"/>
                        </a:rPr>
                        <a:t> is </a:t>
                      </a:r>
                      <a:r>
                        <a:rPr b="0" i="0" lang="en-US" sz="1800" u="none" cap="none" strike="noStrike">
                          <a:solidFill>
                            <a:schemeClr val="dk1"/>
                          </a:solidFill>
                          <a:latin typeface="Times New Roman"/>
                          <a:ea typeface="Times New Roman"/>
                          <a:cs typeface="Times New Roman"/>
                          <a:sym typeface="Times New Roman"/>
                        </a:rPr>
                        <a:t>the examples for link state.</a:t>
                      </a:r>
                      <a:endParaRPr sz="1800" u="none" cap="none" strike="noStrike">
                        <a:latin typeface="Times New Roman"/>
                        <a:ea typeface="Times New Roman"/>
                        <a:cs typeface="Times New Roman"/>
                        <a:sym typeface="Times New Roman"/>
                      </a:endParaRPr>
                    </a:p>
                  </a:txBody>
                  <a:tcPr marT="34300" marB="34300" marR="68575" marL="68575"/>
                </a:tc>
              </a:tr>
              <a:tr h="571500">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needs less CPU utilization and less memory space compare than Link state.</a:t>
                      </a:r>
                      <a:endParaRPr sz="1800" u="none" cap="none" strike="noStrike">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It needs more CPU utilization and more memory space compare than Distance vector.</a:t>
                      </a:r>
                      <a:endParaRPr sz="1800" u="none" cap="none" strike="noStrike">
                        <a:latin typeface="Times New Roman"/>
                        <a:ea typeface="Times New Roman"/>
                        <a:cs typeface="Times New Roman"/>
                        <a:sym typeface="Times New Roman"/>
                      </a:endParaRPr>
                    </a:p>
                  </a:txBody>
                  <a:tcPr marT="34300" marB="34300" marR="68575" marL="68575"/>
                </a:tc>
              </a:tr>
              <a:tr h="3200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Doesn’t know the network topology</a:t>
                      </a:r>
                      <a:endParaRPr/>
                    </a:p>
                  </a:txBody>
                  <a:tcPr marT="34300" marB="34300" marR="68575" marL="68575"/>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Know the entire network topology</a:t>
                      </a:r>
                      <a:endParaRPr/>
                    </a:p>
                  </a:txBody>
                  <a:tcPr marT="34300" marB="34300" marR="68575" marL="68575"/>
                </a:tc>
              </a:tr>
              <a:tr h="3200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Simple to configure</a:t>
                      </a:r>
                      <a:endParaRPr/>
                    </a:p>
                  </a:txBody>
                  <a:tcPr marT="34300" marB="34300" marR="68575" marL="68575"/>
                </a:tc>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Can</a:t>
                      </a:r>
                      <a:r>
                        <a:rPr lang="en-US" sz="1800" u="none" cap="none" strike="noStrike">
                          <a:latin typeface="Times New Roman"/>
                          <a:ea typeface="Times New Roman"/>
                          <a:cs typeface="Times New Roman"/>
                          <a:sym typeface="Times New Roman"/>
                        </a:rPr>
                        <a:t> be harder to configure</a:t>
                      </a:r>
                      <a:endParaRPr sz="1800" u="none" cap="none" strike="noStrike">
                        <a:latin typeface="Times New Roman"/>
                        <a:ea typeface="Times New Roman"/>
                        <a:cs typeface="Times New Roman"/>
                        <a:sym typeface="Times New Roman"/>
                      </a:endParaRPr>
                    </a:p>
                  </a:txBody>
                  <a:tcPr marT="34300" marB="34300" marR="68575" marL="68575"/>
                </a:tc>
              </a:tr>
            </a:tbl>
          </a:graphicData>
        </a:graphic>
      </p:graphicFrame>
      <p:sp>
        <p:nvSpPr>
          <p:cNvPr id="4016" name="Google Shape;4016;p2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17" name="Google Shape;4017;p2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18" name="Google Shape;4018;p252"/>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4019" name="Google Shape;4019;p252"/>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020" name="Google Shape;4020;p2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21" name="Google Shape;4021;p2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22" name="Google Shape;4022;p2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6" name="Shape 4026"/>
        <p:cNvGrpSpPr/>
        <p:nvPr/>
      </p:nvGrpSpPr>
      <p:grpSpPr>
        <a:xfrm>
          <a:off x="0" y="0"/>
          <a:ext cx="0" cy="0"/>
          <a:chOff x="0" y="0"/>
          <a:chExt cx="0" cy="0"/>
        </a:xfrm>
      </p:grpSpPr>
      <p:sp>
        <p:nvSpPr>
          <p:cNvPr id="4027" name="Google Shape;4027;p2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4028" name="Google Shape;4028;p253"/>
          <p:cNvSpPr txBox="1"/>
          <p:nvPr>
            <p:ph idx="4294967295" type="title"/>
          </p:nvPr>
        </p:nvSpPr>
        <p:spPr>
          <a:xfrm>
            <a:off x="1028700" y="-196934"/>
            <a:ext cx="7486650" cy="80010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2700">
                <a:solidFill>
                  <a:srgbClr val="000099"/>
                </a:solidFill>
                <a:latin typeface="Times New Roman"/>
                <a:ea typeface="Times New Roman"/>
                <a:cs typeface="Times New Roman"/>
                <a:sym typeface="Times New Roman"/>
              </a:rPr>
              <a:t>Routing Information Protocol (RIP)</a:t>
            </a:r>
            <a:endParaRPr/>
          </a:p>
        </p:txBody>
      </p:sp>
      <p:sp>
        <p:nvSpPr>
          <p:cNvPr id="4029" name="Google Shape;4029;p253"/>
          <p:cNvSpPr/>
          <p:nvPr/>
        </p:nvSpPr>
        <p:spPr>
          <a:xfrm>
            <a:off x="622291" y="603166"/>
            <a:ext cx="8299467" cy="3768732"/>
          </a:xfrm>
          <a:prstGeom prst="rect">
            <a:avLst/>
          </a:prstGeom>
          <a:noFill/>
          <a:ln>
            <a:noFill/>
          </a:ln>
        </p:spPr>
        <p:txBody>
          <a:bodyPr anchorCtr="0" anchor="t" bIns="34525" lIns="69050" spcFirstLastPara="1" rIns="69050" wrap="square" tIns="34525">
            <a:noAutofit/>
          </a:bodyPr>
          <a:lstStyle/>
          <a:p>
            <a:pPr indent="-257175" lvl="0" marL="257175" marR="0" rtl="0" algn="just">
              <a:lnSpc>
                <a:spcPct val="130000"/>
              </a:lnSpc>
              <a:spcBef>
                <a:spcPts val="0"/>
              </a:spcBef>
              <a:spcAft>
                <a:spcPts val="0"/>
              </a:spcAft>
              <a:buClr>
                <a:srgbClr val="0070C0"/>
              </a:buClr>
              <a:buSzPts val="1520"/>
              <a:buFont typeface="Noto Sans Symbols"/>
              <a:buChar char="❖"/>
            </a:pPr>
            <a:r>
              <a:rPr b="0" i="0" lang="en-US" sz="1900" u="none" cap="none" strike="noStrike">
                <a:solidFill>
                  <a:srgbClr val="000000"/>
                </a:solidFill>
                <a:latin typeface="Times New Roman"/>
                <a:ea typeface="Times New Roman"/>
                <a:cs typeface="Times New Roman"/>
                <a:sym typeface="Times New Roman"/>
              </a:rPr>
              <a:t>In distance vector routing, each router periodically shares its knowledge about the entire network with its neighbour. </a:t>
            </a:r>
            <a:endParaRPr b="0" i="0" sz="1900" u="none" cap="none" strike="noStrike">
              <a:solidFill>
                <a:srgbClr val="000000"/>
              </a:solidFill>
              <a:latin typeface="Times New Roman"/>
              <a:ea typeface="Times New Roman"/>
              <a:cs typeface="Times New Roman"/>
              <a:sym typeface="Times New Roman"/>
            </a:endParaRPr>
          </a:p>
          <a:p>
            <a:pPr indent="-257175" lvl="0" marL="257175" marR="0" rtl="0" algn="just">
              <a:lnSpc>
                <a:spcPct val="130000"/>
              </a:lnSpc>
              <a:spcBef>
                <a:spcPts val="380"/>
              </a:spcBef>
              <a:spcAft>
                <a:spcPts val="0"/>
              </a:spcAft>
              <a:buClr>
                <a:srgbClr val="0070C0"/>
              </a:buClr>
              <a:buSzPts val="1520"/>
              <a:buFont typeface="Noto Sans Symbols"/>
              <a:buChar char="❖"/>
            </a:pPr>
            <a:r>
              <a:rPr b="0" i="0" lang="en-US" sz="1900" u="none" cap="none" strike="noStrike">
                <a:solidFill>
                  <a:srgbClr val="000000"/>
                </a:solidFill>
                <a:latin typeface="Times New Roman"/>
                <a:ea typeface="Times New Roman"/>
                <a:cs typeface="Times New Roman"/>
                <a:sym typeface="Times New Roman"/>
              </a:rPr>
              <a:t>RIP is based on </a:t>
            </a:r>
            <a:r>
              <a:rPr b="0" i="0" lang="en-US" sz="1900" u="none" cap="none" strike="noStrike">
                <a:solidFill>
                  <a:srgbClr val="0070C0"/>
                </a:solidFill>
                <a:latin typeface="Times New Roman"/>
                <a:ea typeface="Times New Roman"/>
                <a:cs typeface="Times New Roman"/>
                <a:sym typeface="Times New Roman"/>
              </a:rPr>
              <a:t>distance vector routing</a:t>
            </a:r>
            <a:r>
              <a:rPr b="0" i="0" lang="en-US" sz="1900" u="none" cap="none" strike="noStrike">
                <a:solidFill>
                  <a:srgbClr val="000000"/>
                </a:solidFill>
                <a:latin typeface="Times New Roman"/>
                <a:ea typeface="Times New Roman"/>
                <a:cs typeface="Times New Roman"/>
                <a:sym typeface="Times New Roman"/>
              </a:rPr>
              <a:t>, which uses the Bellman-Ford algorithm for calculating the routing table.</a:t>
            </a:r>
            <a:endParaRPr/>
          </a:p>
          <a:p>
            <a:pPr indent="-257175" lvl="0" marL="257175" marR="0" rtl="0" algn="just">
              <a:lnSpc>
                <a:spcPct val="130000"/>
              </a:lnSpc>
              <a:spcBef>
                <a:spcPts val="380"/>
              </a:spcBef>
              <a:spcAft>
                <a:spcPts val="0"/>
              </a:spcAft>
              <a:buClr>
                <a:srgbClr val="0070C0"/>
              </a:buClr>
              <a:buSzPts val="1520"/>
              <a:buFont typeface="Noto Sans Symbols"/>
              <a:buChar char="❖"/>
            </a:pPr>
            <a:r>
              <a:rPr b="0" i="0" lang="en-US" sz="1900" u="none" cap="none" strike="noStrike">
                <a:solidFill>
                  <a:srgbClr val="000000"/>
                </a:solidFill>
                <a:latin typeface="Times New Roman"/>
                <a:ea typeface="Times New Roman"/>
                <a:cs typeface="Times New Roman"/>
                <a:sym typeface="Times New Roman"/>
              </a:rPr>
              <a:t>RIP </a:t>
            </a:r>
            <a:r>
              <a:rPr b="0" i="0" lang="en-US" sz="1900" u="none" cap="none" strike="noStrike">
                <a:solidFill>
                  <a:srgbClr val="0070C0"/>
                </a:solidFill>
                <a:latin typeface="Times New Roman"/>
                <a:ea typeface="Times New Roman"/>
                <a:cs typeface="Times New Roman"/>
                <a:sym typeface="Times New Roman"/>
              </a:rPr>
              <a:t>treats all network equals</a:t>
            </a:r>
            <a:r>
              <a:rPr b="0" i="0" lang="en-US" sz="1900" u="none" cap="none" strike="noStrike">
                <a:solidFill>
                  <a:srgbClr val="000000"/>
                </a:solidFill>
                <a:latin typeface="Times New Roman"/>
                <a:ea typeface="Times New Roman"/>
                <a:cs typeface="Times New Roman"/>
                <a:sym typeface="Times New Roman"/>
              </a:rPr>
              <a:t>; the cost of passing thru a network is the same: one hop count per network.</a:t>
            </a:r>
            <a:endParaRPr/>
          </a:p>
          <a:p>
            <a:pPr indent="-257175" lvl="0" marL="257175" marR="0" rtl="0" algn="just">
              <a:lnSpc>
                <a:spcPct val="130000"/>
              </a:lnSpc>
              <a:spcBef>
                <a:spcPts val="380"/>
              </a:spcBef>
              <a:spcAft>
                <a:spcPts val="0"/>
              </a:spcAft>
              <a:buClr>
                <a:srgbClr val="0070C0"/>
              </a:buClr>
              <a:buSzPts val="1520"/>
              <a:buFont typeface="Noto Sans Symbols"/>
              <a:buChar char="❖"/>
            </a:pPr>
            <a:r>
              <a:rPr b="0" i="0" lang="en-US" sz="1900" u="none" cap="none" strike="noStrike">
                <a:solidFill>
                  <a:srgbClr val="000000"/>
                </a:solidFill>
                <a:latin typeface="Times New Roman"/>
                <a:ea typeface="Times New Roman"/>
                <a:cs typeface="Times New Roman"/>
                <a:sym typeface="Times New Roman"/>
              </a:rPr>
              <a:t>The hop-count is the number of networks that a packet encounters to reach its destination. Path costs are based on number of hops.</a:t>
            </a:r>
            <a:endParaRPr/>
          </a:p>
          <a:p>
            <a:pPr indent="-257175" lvl="0" marL="257175" marR="0" rtl="0" algn="just">
              <a:lnSpc>
                <a:spcPct val="130000"/>
              </a:lnSpc>
              <a:spcBef>
                <a:spcPts val="380"/>
              </a:spcBef>
              <a:spcAft>
                <a:spcPts val="0"/>
              </a:spcAft>
              <a:buClr>
                <a:srgbClr val="0070C0"/>
              </a:buClr>
              <a:buSzPts val="1520"/>
              <a:buFont typeface="Noto Sans Symbols"/>
              <a:buChar char="❖"/>
            </a:pPr>
            <a:r>
              <a:rPr b="0" i="0" lang="en-US" sz="1900" u="none" cap="none" strike="noStrike">
                <a:solidFill>
                  <a:srgbClr val="000000"/>
                </a:solidFill>
                <a:latin typeface="Times New Roman"/>
                <a:ea typeface="Times New Roman"/>
                <a:cs typeface="Times New Roman"/>
                <a:sym typeface="Times New Roman"/>
              </a:rPr>
              <a:t>The entry consists of Destination Network Address/id, Hop-Count and Next-Router.</a:t>
            </a:r>
            <a:endParaRPr/>
          </a:p>
        </p:txBody>
      </p:sp>
      <p:sp>
        <p:nvSpPr>
          <p:cNvPr id="4030" name="Google Shape;4030;p2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31" name="Google Shape;4031;p2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32" name="Google Shape;4032;p253"/>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4033" name="Google Shape;4033;p253"/>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034" name="Google Shape;4034;p2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35" name="Google Shape;4035;p2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36" name="Google Shape;4036;p2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0" name="Shape 4040"/>
        <p:cNvGrpSpPr/>
        <p:nvPr/>
      </p:nvGrpSpPr>
      <p:grpSpPr>
        <a:xfrm>
          <a:off x="0" y="0"/>
          <a:ext cx="0" cy="0"/>
          <a:chOff x="0" y="0"/>
          <a:chExt cx="0" cy="0"/>
        </a:xfrm>
      </p:grpSpPr>
      <p:sp>
        <p:nvSpPr>
          <p:cNvPr id="4041" name="Google Shape;4041;p2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4042" name="Google Shape;4042;p254"/>
          <p:cNvPicPr preferRelativeResize="0"/>
          <p:nvPr>
            <p:ph idx="4294967295" type="body"/>
          </p:nvPr>
        </p:nvPicPr>
        <p:blipFill rotWithShape="1">
          <a:blip r:embed="rId3">
            <a:alphaModFix/>
          </a:blip>
          <a:srcRect b="0" l="0" r="0" t="73016"/>
          <a:stretch/>
        </p:blipFill>
        <p:spPr>
          <a:xfrm>
            <a:off x="636963" y="2795778"/>
            <a:ext cx="7772400" cy="1885950"/>
          </a:xfrm>
          <a:prstGeom prst="rect">
            <a:avLst/>
          </a:prstGeom>
          <a:noFill/>
          <a:ln>
            <a:noFill/>
          </a:ln>
        </p:spPr>
      </p:pic>
      <p:pic>
        <p:nvPicPr>
          <p:cNvPr id="4043" name="Google Shape;4043;p254"/>
          <p:cNvPicPr preferRelativeResize="0"/>
          <p:nvPr/>
        </p:nvPicPr>
        <p:blipFill rotWithShape="1">
          <a:blip r:embed="rId3">
            <a:alphaModFix/>
          </a:blip>
          <a:srcRect b="30263" l="0" r="0" t="0"/>
          <a:stretch/>
        </p:blipFill>
        <p:spPr>
          <a:xfrm>
            <a:off x="1428750" y="228600"/>
            <a:ext cx="6972300" cy="2404068"/>
          </a:xfrm>
          <a:prstGeom prst="rect">
            <a:avLst/>
          </a:prstGeom>
          <a:noFill/>
          <a:ln>
            <a:noFill/>
          </a:ln>
        </p:spPr>
      </p:pic>
      <p:sp>
        <p:nvSpPr>
          <p:cNvPr id="4044" name="Google Shape;4044;p2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45" name="Google Shape;4045;p2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46" name="Google Shape;4046;p254"/>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sp>
        <p:nvSpPr>
          <p:cNvPr id="4047" name="Google Shape;4047;p2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48" name="Google Shape;4048;p2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49" name="Google Shape;4049;p2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3" name="Shape 4053"/>
        <p:cNvGrpSpPr/>
        <p:nvPr/>
      </p:nvGrpSpPr>
      <p:grpSpPr>
        <a:xfrm>
          <a:off x="0" y="0"/>
          <a:ext cx="0" cy="0"/>
          <a:chOff x="0" y="0"/>
          <a:chExt cx="0" cy="0"/>
        </a:xfrm>
      </p:grpSpPr>
      <p:sp>
        <p:nvSpPr>
          <p:cNvPr id="4054" name="Google Shape;4054;p2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4055" name="Google Shape;4055;p255"/>
          <p:cNvPicPr preferRelativeResize="0"/>
          <p:nvPr/>
        </p:nvPicPr>
        <p:blipFill rotWithShape="1">
          <a:blip r:embed="rId3">
            <a:alphaModFix/>
          </a:blip>
          <a:srcRect b="0" l="0" r="0" t="1851"/>
          <a:stretch/>
        </p:blipFill>
        <p:spPr>
          <a:xfrm>
            <a:off x="571500" y="851115"/>
            <a:ext cx="5943600" cy="3419385"/>
          </a:xfrm>
          <a:prstGeom prst="rect">
            <a:avLst/>
          </a:prstGeom>
          <a:noFill/>
          <a:ln>
            <a:noFill/>
          </a:ln>
        </p:spPr>
      </p:pic>
      <p:sp>
        <p:nvSpPr>
          <p:cNvPr id="4056" name="Google Shape;4056;p255"/>
          <p:cNvSpPr txBox="1"/>
          <p:nvPr/>
        </p:nvSpPr>
        <p:spPr>
          <a:xfrm>
            <a:off x="6217613" y="720819"/>
            <a:ext cx="2768468" cy="2628900"/>
          </a:xfrm>
          <a:prstGeom prst="rect">
            <a:avLst/>
          </a:prstGeom>
          <a:noFill/>
          <a:ln>
            <a:noFill/>
          </a:ln>
        </p:spPr>
        <p:txBody>
          <a:bodyPr anchorCtr="0" anchor="t" bIns="45700" lIns="91425" spcFirstLastPara="1" rIns="91425" wrap="square" tIns="45700">
            <a:noAutofit/>
          </a:bodyPr>
          <a:lstStyle/>
          <a:p>
            <a:pPr indent="-101600" lvl="0" marL="404622" marR="0" rtl="0" algn="just">
              <a:lnSpc>
                <a:spcPct val="10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RIP messages uses UDP datagrams on port 520</a:t>
            </a:r>
            <a:endParaRPr/>
          </a:p>
          <a:p>
            <a:pPr indent="-101600" lvl="0" marL="404622" marR="0" rtl="0" algn="just">
              <a:lnSpc>
                <a:spcPct val="100000"/>
              </a:lnSpc>
              <a:spcBef>
                <a:spcPts val="45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Size of datagram limited to 512 bytes (allow advertisement of 25 routes)</a:t>
            </a:r>
            <a:endParaRPr/>
          </a:p>
          <a:p>
            <a:pPr indent="-101600" lvl="0" marL="404622" marR="0" rtl="0" algn="just">
              <a:lnSpc>
                <a:spcPct val="100000"/>
              </a:lnSpc>
              <a:spcBef>
                <a:spcPts val="45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Distance: hop count from the advertising router to the destination network</a:t>
            </a:r>
            <a:endParaRPr/>
          </a:p>
        </p:txBody>
      </p:sp>
      <p:sp>
        <p:nvSpPr>
          <p:cNvPr id="4057" name="Google Shape;4057;p255"/>
          <p:cNvSpPr txBox="1"/>
          <p:nvPr/>
        </p:nvSpPr>
        <p:spPr>
          <a:xfrm>
            <a:off x="-400050" y="-127878"/>
            <a:ext cx="7429500" cy="8001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 RIP Message format</a:t>
            </a:r>
            <a:endParaRPr b="1" i="0" sz="3600" u="none" cap="none" strike="noStrike">
              <a:solidFill>
                <a:srgbClr val="C00000"/>
              </a:solidFill>
              <a:latin typeface="Times New Roman"/>
              <a:ea typeface="Times New Roman"/>
              <a:cs typeface="Times New Roman"/>
              <a:sym typeface="Times New Roman"/>
            </a:endParaRPr>
          </a:p>
        </p:txBody>
      </p:sp>
      <p:sp>
        <p:nvSpPr>
          <p:cNvPr id="4058" name="Google Shape;4058;p2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59" name="Google Shape;4059;p2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60" name="Google Shape;4060;p255"/>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4061" name="Google Shape;4061;p255"/>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062" name="Google Shape;4062;p2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63" name="Google Shape;4063;p2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64" name="Google Shape;4064;p2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8" name="Shape 4068"/>
        <p:cNvGrpSpPr/>
        <p:nvPr/>
      </p:nvGrpSpPr>
      <p:grpSpPr>
        <a:xfrm>
          <a:off x="0" y="0"/>
          <a:ext cx="0" cy="0"/>
          <a:chOff x="0" y="0"/>
          <a:chExt cx="0" cy="0"/>
        </a:xfrm>
      </p:grpSpPr>
      <p:sp>
        <p:nvSpPr>
          <p:cNvPr id="4069" name="Google Shape;4069;p2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4070" name="Google Shape;4070;p256"/>
          <p:cNvPicPr preferRelativeResize="0"/>
          <p:nvPr/>
        </p:nvPicPr>
        <p:blipFill rotWithShape="1">
          <a:blip r:embed="rId3">
            <a:alphaModFix/>
          </a:blip>
          <a:srcRect b="0" l="0" r="0" t="0"/>
          <a:stretch/>
        </p:blipFill>
        <p:spPr>
          <a:xfrm>
            <a:off x="631181" y="2391694"/>
            <a:ext cx="7965281" cy="2159880"/>
          </a:xfrm>
          <a:prstGeom prst="rect">
            <a:avLst/>
          </a:prstGeom>
          <a:noFill/>
          <a:ln>
            <a:noFill/>
          </a:ln>
        </p:spPr>
      </p:pic>
      <p:sp>
        <p:nvSpPr>
          <p:cNvPr id="4071" name="Google Shape;4071;p256"/>
          <p:cNvSpPr/>
          <p:nvPr/>
        </p:nvSpPr>
        <p:spPr>
          <a:xfrm>
            <a:off x="734393" y="644600"/>
            <a:ext cx="8286750" cy="1652825"/>
          </a:xfrm>
          <a:prstGeom prst="rect">
            <a:avLst/>
          </a:prstGeom>
          <a:noFill/>
          <a:ln>
            <a:noFill/>
          </a:ln>
        </p:spPr>
        <p:txBody>
          <a:bodyPr anchorCtr="0" anchor="t" bIns="45700" lIns="91425" spcFirstLastPara="1" rIns="91425" wrap="square" tIns="45700">
            <a:spAutoFit/>
          </a:bodyPr>
          <a:lstStyle/>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Sent by a router when booted, or when an entry times-out</a:t>
            </a:r>
            <a:endParaRPr/>
          </a:p>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May request updates for ALL networks, or specific one(s)</a:t>
            </a:r>
            <a:endParaRPr/>
          </a:p>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Solicited responding to a previous request</a:t>
            </a:r>
            <a:endParaRPr/>
          </a:p>
          <a:p>
            <a:pPr indent="-101600" lvl="0" marL="0" marR="0" rtl="0" algn="l">
              <a:lnSpc>
                <a:spcPct val="130000"/>
              </a:lnSpc>
              <a:spcBef>
                <a:spcPts val="0"/>
              </a:spcBef>
              <a:spcAft>
                <a:spcPts val="0"/>
              </a:spcAft>
              <a:buClr>
                <a:srgbClr val="000000"/>
              </a:buClr>
              <a:buSzPts val="1600"/>
              <a:buFont typeface="Noto Sans Symbols"/>
              <a:buChar char="❖"/>
            </a:pPr>
            <a:r>
              <a:rPr b="0" i="0" lang="en-US" sz="2000" u="none" cap="none" strike="noStrike">
                <a:solidFill>
                  <a:srgbClr val="000000"/>
                </a:solidFill>
                <a:latin typeface="Times New Roman"/>
                <a:ea typeface="Times New Roman"/>
                <a:cs typeface="Times New Roman"/>
                <a:sym typeface="Times New Roman"/>
              </a:rPr>
              <a:t> Unsolicited (sent periodically to all neighbors)</a:t>
            </a:r>
            <a:endParaRPr/>
          </a:p>
        </p:txBody>
      </p:sp>
      <p:sp>
        <p:nvSpPr>
          <p:cNvPr id="4072" name="Google Shape;4072;p256"/>
          <p:cNvSpPr txBox="1"/>
          <p:nvPr/>
        </p:nvSpPr>
        <p:spPr>
          <a:xfrm>
            <a:off x="979863" y="106598"/>
            <a:ext cx="7429500" cy="46440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 RIP Request and Response Message </a:t>
            </a:r>
            <a:endParaRPr b="1" i="0" sz="3200" u="none" cap="none" strike="noStrike">
              <a:solidFill>
                <a:srgbClr val="C00000"/>
              </a:solidFill>
              <a:latin typeface="Times New Roman"/>
              <a:ea typeface="Times New Roman"/>
              <a:cs typeface="Times New Roman"/>
              <a:sym typeface="Times New Roman"/>
            </a:endParaRPr>
          </a:p>
        </p:txBody>
      </p:sp>
      <p:sp>
        <p:nvSpPr>
          <p:cNvPr id="4073" name="Google Shape;4073;p2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74" name="Google Shape;4074;p2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75" name="Google Shape;4075;p256"/>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4076" name="Google Shape;4076;p256"/>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077" name="Google Shape;4077;p2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78" name="Google Shape;4078;p2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79" name="Google Shape;4079;p2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3" name="Shape 4083"/>
        <p:cNvGrpSpPr/>
        <p:nvPr/>
      </p:nvGrpSpPr>
      <p:grpSpPr>
        <a:xfrm>
          <a:off x="0" y="0"/>
          <a:ext cx="0" cy="0"/>
          <a:chOff x="0" y="0"/>
          <a:chExt cx="0" cy="0"/>
        </a:xfrm>
      </p:grpSpPr>
      <p:sp>
        <p:nvSpPr>
          <p:cNvPr id="4084" name="Google Shape;4084;p2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4085" name="Google Shape;4085;p257"/>
          <p:cNvPicPr preferRelativeResize="0"/>
          <p:nvPr/>
        </p:nvPicPr>
        <p:blipFill rotWithShape="1">
          <a:blip r:embed="rId3">
            <a:alphaModFix/>
          </a:blip>
          <a:srcRect b="0" l="0" r="0" t="0"/>
          <a:stretch/>
        </p:blipFill>
        <p:spPr>
          <a:xfrm>
            <a:off x="1358518" y="1215298"/>
            <a:ext cx="5715000" cy="3336276"/>
          </a:xfrm>
          <a:prstGeom prst="rect">
            <a:avLst/>
          </a:prstGeom>
          <a:noFill/>
          <a:ln>
            <a:noFill/>
          </a:ln>
        </p:spPr>
      </p:pic>
      <p:sp>
        <p:nvSpPr>
          <p:cNvPr id="4086" name="Google Shape;4086;p257"/>
          <p:cNvSpPr/>
          <p:nvPr/>
        </p:nvSpPr>
        <p:spPr>
          <a:xfrm>
            <a:off x="708420" y="720626"/>
            <a:ext cx="8229600" cy="646331"/>
          </a:xfrm>
          <a:prstGeom prst="rect">
            <a:avLst/>
          </a:prstGeom>
          <a:noFill/>
          <a:ln>
            <a:noFill/>
          </a:ln>
        </p:spPr>
        <p:txBody>
          <a:bodyPr anchorCtr="0" anchor="t" bIns="45700" lIns="91425" spcFirstLastPara="1" rIns="91425" wrap="square" tIns="45700">
            <a:spAutoFit/>
          </a:bodyPr>
          <a:lstStyle/>
          <a:p>
            <a:pPr indent="-91440" lvl="0" marL="0" marR="0" rtl="0" algn="just">
              <a:lnSpc>
                <a:spcPct val="100000"/>
              </a:lnSpc>
              <a:spcBef>
                <a:spcPts val="0"/>
              </a:spcBef>
              <a:spcAft>
                <a:spcPts val="0"/>
              </a:spcAft>
              <a:buClr>
                <a:srgbClr val="000000"/>
              </a:buClr>
              <a:buSzPts val="1440"/>
              <a:buFont typeface="Noto Sans Symbols"/>
              <a:buChar char="❖"/>
            </a:pPr>
            <a:r>
              <a:rPr b="0" i="0" lang="en-US" sz="1800" u="none" cap="none" strike="noStrike">
                <a:solidFill>
                  <a:srgbClr val="000000"/>
                </a:solidFill>
                <a:latin typeface="Times New Roman"/>
                <a:ea typeface="Times New Roman"/>
                <a:cs typeface="Times New Roman"/>
                <a:sym typeface="Times New Roman"/>
              </a:rPr>
              <a:t> What is the periodic response sent by router R1?  Assume R1 knows about the whole autonomous system.</a:t>
            </a:r>
            <a:endParaRPr/>
          </a:p>
        </p:txBody>
      </p:sp>
      <p:sp>
        <p:nvSpPr>
          <p:cNvPr id="4087" name="Google Shape;4087;p2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088" name="Google Shape;4088;p2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089" name="Google Shape;4089;p257"/>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4090" name="Google Shape;4090;p257"/>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091" name="Google Shape;4091;p2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92" name="Google Shape;4092;p25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93" name="Google Shape;4093;p2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7" name="Shape 4097"/>
        <p:cNvGrpSpPr/>
        <p:nvPr/>
      </p:nvGrpSpPr>
      <p:grpSpPr>
        <a:xfrm>
          <a:off x="0" y="0"/>
          <a:ext cx="0" cy="0"/>
          <a:chOff x="0" y="0"/>
          <a:chExt cx="0" cy="0"/>
        </a:xfrm>
      </p:grpSpPr>
      <p:sp>
        <p:nvSpPr>
          <p:cNvPr id="4098" name="Google Shape;4098;p2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4099" name="Google Shape;4099;p258"/>
          <p:cNvPicPr preferRelativeResize="0"/>
          <p:nvPr/>
        </p:nvPicPr>
        <p:blipFill rotWithShape="1">
          <a:blip r:embed="rId3">
            <a:alphaModFix/>
          </a:blip>
          <a:srcRect b="0" l="0" r="0" t="0"/>
          <a:stretch/>
        </p:blipFill>
        <p:spPr>
          <a:xfrm>
            <a:off x="2017207" y="251837"/>
            <a:ext cx="4766094" cy="4460840"/>
          </a:xfrm>
          <a:prstGeom prst="rect">
            <a:avLst/>
          </a:prstGeom>
          <a:noFill/>
          <a:ln>
            <a:noFill/>
          </a:ln>
        </p:spPr>
      </p:pic>
      <p:sp>
        <p:nvSpPr>
          <p:cNvPr id="4100" name="Google Shape;4100;p2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101" name="Google Shape;4101;p2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102" name="Google Shape;4102;p258"/>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sp>
        <p:nvSpPr>
          <p:cNvPr id="4103" name="Google Shape;4103;p2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04" name="Google Shape;4104;p2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05" name="Google Shape;4105;p2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9" name="Shape 4109"/>
        <p:cNvGrpSpPr/>
        <p:nvPr/>
      </p:nvGrpSpPr>
      <p:grpSpPr>
        <a:xfrm>
          <a:off x="0" y="0"/>
          <a:ext cx="0" cy="0"/>
          <a:chOff x="0" y="0"/>
          <a:chExt cx="0" cy="0"/>
        </a:xfrm>
      </p:grpSpPr>
      <p:sp>
        <p:nvSpPr>
          <p:cNvPr id="4110" name="Google Shape;4110;p2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pic>
        <p:nvPicPr>
          <p:cNvPr id="4111" name="Google Shape;4111;p259"/>
          <p:cNvPicPr preferRelativeResize="0"/>
          <p:nvPr>
            <p:ph idx="4294967295" type="body"/>
          </p:nvPr>
        </p:nvPicPr>
        <p:blipFill rotWithShape="1">
          <a:blip r:embed="rId3">
            <a:alphaModFix/>
          </a:blip>
          <a:srcRect b="0" l="0" r="0" t="0"/>
          <a:stretch/>
        </p:blipFill>
        <p:spPr>
          <a:xfrm>
            <a:off x="1981192" y="127124"/>
            <a:ext cx="4400550" cy="1719263"/>
          </a:xfrm>
          <a:prstGeom prst="rect">
            <a:avLst/>
          </a:prstGeom>
          <a:noFill/>
          <a:ln>
            <a:noFill/>
          </a:ln>
        </p:spPr>
      </p:pic>
      <p:sp>
        <p:nvSpPr>
          <p:cNvPr id="4112" name="Google Shape;4112;p259"/>
          <p:cNvSpPr txBox="1"/>
          <p:nvPr/>
        </p:nvSpPr>
        <p:spPr>
          <a:xfrm>
            <a:off x="463154" y="2036974"/>
            <a:ext cx="8401678" cy="2514600"/>
          </a:xfrm>
          <a:prstGeom prst="rect">
            <a:avLst/>
          </a:prstGeom>
          <a:noFill/>
          <a:ln>
            <a:noFill/>
          </a:ln>
        </p:spPr>
        <p:txBody>
          <a:bodyPr anchorCtr="0" anchor="t" bIns="45700" lIns="91425" spcFirstLastPara="1" rIns="91425" wrap="square" tIns="45700">
            <a:noAutofit/>
          </a:bodyPr>
          <a:lstStyle/>
          <a:p>
            <a:pPr indent="-212598" lvl="0" marL="274320" marR="0" rtl="0" algn="l">
              <a:lnSpc>
                <a:spcPct val="150000"/>
              </a:lnSpc>
              <a:spcBef>
                <a:spcPts val="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Periodic timer: </a:t>
            </a:r>
            <a:r>
              <a:rPr b="0" i="0" lang="en-US" sz="1650" u="none" cap="none" strike="noStrike">
                <a:solidFill>
                  <a:srgbClr val="000000"/>
                </a:solidFill>
                <a:latin typeface="Times New Roman"/>
                <a:ea typeface="Times New Roman"/>
                <a:cs typeface="Times New Roman"/>
                <a:sym typeface="Times New Roman"/>
              </a:rPr>
              <a:t>control advertising of regular update messages (25-35 sec)</a:t>
            </a:r>
            <a:endParaRPr/>
          </a:p>
          <a:p>
            <a:pPr indent="-212598" lvl="0" marL="274320" marR="0" rtl="0" algn="l">
              <a:lnSpc>
                <a:spcPct val="150000"/>
              </a:lnSpc>
              <a:spcBef>
                <a:spcPts val="45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Expiration timer: </a:t>
            </a:r>
            <a:r>
              <a:rPr b="0" i="0" lang="en-US" sz="1650" u="none" cap="none" strike="noStrike">
                <a:solidFill>
                  <a:srgbClr val="000000"/>
                </a:solidFill>
                <a:latin typeface="Times New Roman"/>
                <a:ea typeface="Times New Roman"/>
                <a:cs typeface="Times New Roman"/>
                <a:sym typeface="Times New Roman"/>
              </a:rPr>
              <a:t>governs the validity of a route (180 sec)</a:t>
            </a:r>
            <a:endParaRPr/>
          </a:p>
          <a:p>
            <a:pPr indent="-178308" lvl="1" marL="480060" marR="0" rtl="0" algn="just">
              <a:lnSpc>
                <a:spcPct val="100000"/>
              </a:lnSpc>
              <a:spcBef>
                <a:spcPts val="413"/>
              </a:spcBef>
              <a:spcAft>
                <a:spcPts val="0"/>
              </a:spcAft>
              <a:buClr>
                <a:srgbClr val="000000"/>
              </a:buClr>
              <a:buSzPts val="990"/>
              <a:buFont typeface="Noto Sans Symbols"/>
              <a:buChar char="▪"/>
            </a:pPr>
            <a:r>
              <a:rPr b="0" i="0" lang="en-US" sz="1650" u="none" cap="none" strike="noStrike">
                <a:solidFill>
                  <a:srgbClr val="000000"/>
                </a:solidFill>
                <a:latin typeface="Times New Roman"/>
                <a:ea typeface="Times New Roman"/>
                <a:cs typeface="Times New Roman"/>
                <a:sym typeface="Times New Roman"/>
              </a:rPr>
              <a:t>Every time an update (on a 30 sec average) is received the timer is reset. If no update received within this timer the metric is set to 16</a:t>
            </a:r>
            <a:endParaRPr/>
          </a:p>
          <a:p>
            <a:pPr indent="-212598" lvl="0" marL="274320" marR="0" rtl="0" algn="l">
              <a:lnSpc>
                <a:spcPct val="150000"/>
              </a:lnSpc>
              <a:spcBef>
                <a:spcPts val="450"/>
              </a:spcBef>
              <a:spcAft>
                <a:spcPts val="0"/>
              </a:spcAft>
              <a:buClr>
                <a:srgbClr val="000000"/>
              </a:buClr>
              <a:buSzPts val="1440"/>
              <a:buFont typeface="Noto Sans Symbols"/>
              <a:buChar char="⚫"/>
            </a:pPr>
            <a:r>
              <a:rPr b="1" i="0" lang="en-US" sz="1800" u="none" cap="none" strike="noStrike">
                <a:solidFill>
                  <a:srgbClr val="000000"/>
                </a:solidFill>
                <a:latin typeface="Times New Roman"/>
                <a:ea typeface="Times New Roman"/>
                <a:cs typeface="Times New Roman"/>
                <a:sym typeface="Times New Roman"/>
              </a:rPr>
              <a:t>Garbage timer: </a:t>
            </a:r>
            <a:r>
              <a:rPr b="0" i="0" lang="en-US" sz="1800" u="none" cap="none" strike="noStrike">
                <a:solidFill>
                  <a:srgbClr val="000000"/>
                </a:solidFill>
                <a:latin typeface="Times New Roman"/>
                <a:ea typeface="Times New Roman"/>
                <a:cs typeface="Times New Roman"/>
                <a:sym typeface="Times New Roman"/>
              </a:rPr>
              <a:t>120 sec</a:t>
            </a:r>
            <a:endParaRPr/>
          </a:p>
          <a:p>
            <a:pPr indent="-178308" lvl="1" marL="480060" marR="0" rtl="0" algn="just">
              <a:lnSpc>
                <a:spcPct val="100000"/>
              </a:lnSpc>
              <a:spcBef>
                <a:spcPts val="413"/>
              </a:spcBef>
              <a:spcAft>
                <a:spcPts val="0"/>
              </a:spcAft>
              <a:buClr>
                <a:srgbClr val="000000"/>
              </a:buClr>
              <a:buSzPts val="990"/>
              <a:buFont typeface="Noto Sans Symbols"/>
              <a:buChar char="▪"/>
            </a:pPr>
            <a:r>
              <a:rPr b="0" i="0" lang="en-US" sz="1650" u="none" cap="none" strike="noStrike">
                <a:solidFill>
                  <a:srgbClr val="000000"/>
                </a:solidFill>
                <a:latin typeface="Times New Roman"/>
                <a:ea typeface="Times New Roman"/>
                <a:cs typeface="Times New Roman"/>
                <a:sym typeface="Times New Roman"/>
              </a:rPr>
              <a:t>Reset to 120sec when a route is invalidated. If it expires, the route entry is completely removed from routing table.</a:t>
            </a:r>
            <a:endParaRPr/>
          </a:p>
        </p:txBody>
      </p:sp>
      <p:sp>
        <p:nvSpPr>
          <p:cNvPr id="4113" name="Google Shape;4113;p2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114" name="Google Shape;4114;p2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115" name="Google Shape;4115;p259"/>
          <p:cNvPicPr preferRelativeResize="0"/>
          <p:nvPr/>
        </p:nvPicPr>
        <p:blipFill rotWithShape="1">
          <a:blip r:embed="rId4">
            <a:alphaModFix/>
          </a:blip>
          <a:srcRect b="0" l="0" r="0" t="0"/>
          <a:stretch/>
        </p:blipFill>
        <p:spPr>
          <a:xfrm>
            <a:off x="41822" y="47020"/>
            <a:ext cx="538608" cy="597580"/>
          </a:xfrm>
          <a:prstGeom prst="rect">
            <a:avLst/>
          </a:prstGeom>
          <a:noFill/>
          <a:ln>
            <a:noFill/>
          </a:ln>
        </p:spPr>
      </p:pic>
      <p:cxnSp>
        <p:nvCxnSpPr>
          <p:cNvPr id="4116" name="Google Shape;4116;p259"/>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117" name="Google Shape;4117;p2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18" name="Google Shape;4118;p2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19" name="Google Shape;4119;p2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64" name="Google Shape;464;p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65" name="Google Shape;465;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66" name="Google Shape;466;p26"/>
          <p:cNvSpPr txBox="1"/>
          <p:nvPr>
            <p:ph idx="4294967295" type="title"/>
          </p:nvPr>
        </p:nvSpPr>
        <p:spPr>
          <a:xfrm>
            <a:off x="1295400" y="3159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Routing Table in Datagram Network</a:t>
            </a:r>
            <a:endParaRPr>
              <a:latin typeface="Times New Roman"/>
              <a:ea typeface="Times New Roman"/>
              <a:cs typeface="Times New Roman"/>
              <a:sym typeface="Times New Roman"/>
            </a:endParaRPr>
          </a:p>
        </p:txBody>
      </p:sp>
      <p:pic>
        <p:nvPicPr>
          <p:cNvPr id="467" name="Google Shape;467;p26"/>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sp>
        <p:nvSpPr>
          <p:cNvPr descr="Datagram Networks" id="468" name="Google Shape;468;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gram Networks" id="469" name="Google Shape;469;p26"/>
          <p:cNvSpPr/>
          <p:nvPr/>
        </p:nvSpPr>
        <p:spPr>
          <a:xfrm>
            <a:off x="2291315" y="1240836"/>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GRAM NETWORKS | Data Communication and Networking" id="470" name="Google Shape;470;p2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71" name="Google Shape;471;p26"/>
          <p:cNvPicPr preferRelativeResize="0"/>
          <p:nvPr/>
        </p:nvPicPr>
        <p:blipFill rotWithShape="1">
          <a:blip r:embed="rId4">
            <a:alphaModFix/>
          </a:blip>
          <a:srcRect b="0" l="0" r="0" t="0"/>
          <a:stretch/>
        </p:blipFill>
        <p:spPr>
          <a:xfrm>
            <a:off x="307975" y="986179"/>
            <a:ext cx="7222732" cy="3353593"/>
          </a:xfrm>
          <a:prstGeom prst="rect">
            <a:avLst/>
          </a:prstGeom>
          <a:noFill/>
          <a:ln>
            <a:noFill/>
          </a:ln>
        </p:spPr>
      </p:pic>
      <p:cxnSp>
        <p:nvCxnSpPr>
          <p:cNvPr id="472" name="Google Shape;472;p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73" name="Google Shape;473;p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74" name="Google Shape;474;p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75" name="Google Shape;475;p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3" name="Shape 4123"/>
        <p:cNvGrpSpPr/>
        <p:nvPr/>
      </p:nvGrpSpPr>
      <p:grpSpPr>
        <a:xfrm>
          <a:off x="0" y="0"/>
          <a:ext cx="0" cy="0"/>
          <a:chOff x="0" y="0"/>
          <a:chExt cx="0" cy="0"/>
        </a:xfrm>
      </p:grpSpPr>
      <p:sp>
        <p:nvSpPr>
          <p:cNvPr id="4124" name="Google Shape;4124;p2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4125" name="Google Shape;4125;p260"/>
          <p:cNvSpPr txBox="1"/>
          <p:nvPr>
            <p:ph idx="4294967295" type="body"/>
          </p:nvPr>
        </p:nvSpPr>
        <p:spPr>
          <a:xfrm>
            <a:off x="449463" y="735524"/>
            <a:ext cx="8397082" cy="1143000"/>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b="1" lang="en-US" sz="1800">
                <a:latin typeface="Times New Roman"/>
                <a:ea typeface="Times New Roman"/>
                <a:cs typeface="Times New Roman"/>
                <a:sym typeface="Times New Roman"/>
              </a:rPr>
              <a:t>RIP takes a long time to stabilize</a:t>
            </a:r>
            <a:endParaRPr/>
          </a:p>
          <a:p>
            <a:pPr indent="-317500" lvl="1" marL="914400" rtl="0" algn="l">
              <a:lnSpc>
                <a:spcPct val="90000"/>
              </a:lnSpc>
              <a:spcBef>
                <a:spcPts val="200"/>
              </a:spcBef>
              <a:spcAft>
                <a:spcPts val="0"/>
              </a:spcAft>
              <a:buSzPts val="1400"/>
              <a:buChar char="◦"/>
            </a:pPr>
            <a:r>
              <a:rPr lang="en-US" sz="1600">
                <a:latin typeface="Times New Roman"/>
                <a:ea typeface="Times New Roman"/>
                <a:cs typeface="Times New Roman"/>
                <a:sym typeface="Times New Roman"/>
              </a:rPr>
              <a:t>Even for a small network, it takes several minutes until the routing tables have settled after a change</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800">
                <a:latin typeface="Times New Roman"/>
                <a:ea typeface="Times New Roman"/>
                <a:cs typeface="Times New Roman"/>
                <a:sym typeface="Times New Roman"/>
              </a:rPr>
              <a:t>The maximum path in RIP is 15 hops</a:t>
            </a:r>
            <a:endParaRPr/>
          </a:p>
          <a:p>
            <a:pPr indent="-228600" lvl="0" marL="457200" marR="0" rtl="0" algn="l">
              <a:lnSpc>
                <a:spcPct val="90000"/>
              </a:lnSpc>
              <a:spcBef>
                <a:spcPts val="900"/>
              </a:spcBef>
              <a:spcAft>
                <a:spcPts val="0"/>
              </a:spcAft>
              <a:buClr>
                <a:schemeClr val="accent1"/>
              </a:buClr>
              <a:buSzPts val="1500"/>
              <a:buFont typeface="Calibri"/>
              <a:buNone/>
            </a:pPr>
            <a:r>
              <a:t/>
            </a:r>
            <a:endParaRPr sz="1600"/>
          </a:p>
        </p:txBody>
      </p:sp>
      <p:sp>
        <p:nvSpPr>
          <p:cNvPr id="4126" name="Google Shape;4126;p260"/>
          <p:cNvSpPr txBox="1"/>
          <p:nvPr>
            <p:ph idx="4294967295" type="title"/>
          </p:nvPr>
        </p:nvSpPr>
        <p:spPr>
          <a:xfrm>
            <a:off x="858440" y="-296735"/>
            <a:ext cx="7429500" cy="82232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1050"/>
              </a:spcBef>
              <a:spcAft>
                <a:spcPts val="0"/>
              </a:spcAft>
              <a:buSzPts val="1680"/>
              <a:buNone/>
            </a:pPr>
            <a:r>
              <a:rPr b="1" lang="en-US" sz="2100">
                <a:latin typeface="Times New Roman"/>
                <a:ea typeface="Times New Roman"/>
                <a:cs typeface="Times New Roman"/>
                <a:sym typeface="Times New Roman"/>
              </a:rPr>
              <a:t>RIP Problems</a:t>
            </a:r>
            <a:endParaRPr/>
          </a:p>
        </p:txBody>
      </p:sp>
      <p:graphicFrame>
        <p:nvGraphicFramePr>
          <p:cNvPr id="4127" name="Google Shape;4127;p260"/>
          <p:cNvGraphicFramePr/>
          <p:nvPr/>
        </p:nvGraphicFramePr>
        <p:xfrm>
          <a:off x="674095" y="2165683"/>
          <a:ext cx="3000000" cy="3000000"/>
        </p:xfrm>
        <a:graphic>
          <a:graphicData uri="http://schemas.openxmlformats.org/drawingml/2006/table">
            <a:tbl>
              <a:tblPr bandRow="1" firstRow="1">
                <a:noFill/>
                <a:tableStyleId>{78282ACB-FD60-49D6-AB09-F6B26F37B2F0}</a:tableStyleId>
              </a:tblPr>
              <a:tblGrid>
                <a:gridCol w="4000500"/>
                <a:gridCol w="4171950"/>
              </a:tblGrid>
              <a:tr h="500325">
                <a:tc>
                  <a:txBody>
                    <a:bodyPr/>
                    <a:lstStyle/>
                    <a:p>
                      <a:pPr indent="0" lvl="0" marL="0" marR="0" rtl="0" algn="ctr">
                        <a:lnSpc>
                          <a:spcPct val="100000"/>
                        </a:lnSpc>
                        <a:spcBef>
                          <a:spcPts val="0"/>
                        </a:spcBef>
                        <a:spcAft>
                          <a:spcPts val="0"/>
                        </a:spcAft>
                        <a:buNone/>
                      </a:pPr>
                      <a:r>
                        <a:rPr b="1" i="0" lang="en-US" sz="2100" u="none" cap="none" strike="noStrike">
                          <a:solidFill>
                            <a:srgbClr val="FF0000"/>
                          </a:solidFill>
                          <a:latin typeface="Times New Roman"/>
                          <a:ea typeface="Times New Roman"/>
                          <a:cs typeface="Times New Roman"/>
                          <a:sym typeface="Times New Roman"/>
                        </a:rPr>
                        <a:t>RIPv1</a:t>
                      </a:r>
                      <a:endParaRPr b="1" sz="2100" u="none" cap="none" strike="noStrike">
                        <a:solidFill>
                          <a:srgbClr val="FF0000"/>
                        </a:solidFill>
                        <a:latin typeface="Times New Roman"/>
                        <a:ea typeface="Times New Roman"/>
                        <a:cs typeface="Times New Roman"/>
                        <a:sym typeface="Times New Roman"/>
                      </a:endParaRPr>
                    </a:p>
                  </a:txBody>
                  <a:tcPr marT="34300" marB="34300" marR="68575" marL="68575"/>
                </a:tc>
                <a:tc>
                  <a:txBody>
                    <a:bodyPr/>
                    <a:lstStyle/>
                    <a:p>
                      <a:pPr indent="0" lvl="0" marL="0" marR="0" rtl="0" algn="ctr">
                        <a:lnSpc>
                          <a:spcPct val="100000"/>
                        </a:lnSpc>
                        <a:spcBef>
                          <a:spcPts val="0"/>
                        </a:spcBef>
                        <a:spcAft>
                          <a:spcPts val="0"/>
                        </a:spcAft>
                        <a:buNone/>
                      </a:pPr>
                      <a:r>
                        <a:rPr b="1" i="0" lang="en-US" sz="2100" u="none" cap="none" strike="noStrike">
                          <a:solidFill>
                            <a:srgbClr val="FF0000"/>
                          </a:solidFill>
                          <a:latin typeface="Times New Roman"/>
                          <a:ea typeface="Times New Roman"/>
                          <a:cs typeface="Times New Roman"/>
                          <a:sym typeface="Times New Roman"/>
                        </a:rPr>
                        <a:t>RIPv2</a:t>
                      </a:r>
                      <a:endParaRPr b="1" sz="2100" u="none" cap="none" strike="noStrike">
                        <a:solidFill>
                          <a:srgbClr val="FF0000"/>
                        </a:solidFill>
                        <a:latin typeface="Times New Roman"/>
                        <a:ea typeface="Times New Roman"/>
                        <a:cs typeface="Times New Roman"/>
                        <a:sym typeface="Times New Roman"/>
                      </a:endParaRPr>
                    </a:p>
                  </a:txBody>
                  <a:tcPr marT="34300" marB="34300" marR="68575" marL="68575"/>
                </a:tc>
              </a:tr>
              <a:tr h="523925">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RIPv1 is a Classful routing protocol</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RIPv2 is classless routing</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r>
              <a:tr h="472650">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RIPv1 does not support VLSM</a:t>
                      </a:r>
                      <a:endParaRPr sz="1700" u="none" cap="none" strike="noStrike">
                        <a:solidFill>
                          <a:schemeClr val="lt2"/>
                        </a:solidFill>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RIPv2 support VLSM</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r>
              <a:tr h="748450">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RIPv1 does not support authentication of update messages (plain-text or MD5)</a:t>
                      </a:r>
                      <a:endParaRPr b="0" i="0" sz="1700" u="none" cap="none" strike="noStrike">
                        <a:solidFill>
                          <a:schemeClr val="dk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700"/>
                        <a:buFont typeface="Arial"/>
                        <a:buNone/>
                      </a:pPr>
                      <a:r>
                        <a:rPr lang="en-US" sz="1700" u="none" cap="none" strike="noStrike">
                          <a:solidFill>
                            <a:schemeClr val="dk1"/>
                          </a:solidFill>
                          <a:latin typeface="Times New Roman"/>
                          <a:ea typeface="Times New Roman"/>
                          <a:cs typeface="Times New Roman"/>
                          <a:sym typeface="Times New Roman"/>
                        </a:rPr>
                        <a:t>Support authentication of RIPv2 update messages (plain-text or MD5)</a:t>
                      </a:r>
                      <a:endParaRPr sz="1700" u="none" cap="none" strike="noStrike">
                        <a:latin typeface="Times New Roman"/>
                        <a:ea typeface="Times New Roman"/>
                        <a:cs typeface="Times New Roman"/>
                        <a:sym typeface="Times New Roman"/>
                      </a:endParaRPr>
                    </a:p>
                  </a:txBody>
                  <a:tcPr marT="34300" marB="34300" marR="68575" marL="68575"/>
                </a:tc>
              </a:tr>
            </a:tbl>
          </a:graphicData>
        </a:graphic>
      </p:graphicFrame>
      <p:sp>
        <p:nvSpPr>
          <p:cNvPr id="4128" name="Google Shape;4128;p2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129" name="Google Shape;4129;p2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130" name="Google Shape;4130;p260"/>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cxnSp>
        <p:nvCxnSpPr>
          <p:cNvPr id="4131" name="Google Shape;4131;p260"/>
          <p:cNvCxnSpPr/>
          <p:nvPr/>
        </p:nvCxnSpPr>
        <p:spPr>
          <a:xfrm flipH="1" rot="10800000">
            <a:off x="41822" y="672222"/>
            <a:ext cx="9144000" cy="20782"/>
          </a:xfrm>
          <a:prstGeom prst="straightConnector1">
            <a:avLst/>
          </a:prstGeom>
          <a:noFill/>
          <a:ln cap="flat" cmpd="sng" w="9525">
            <a:solidFill>
              <a:srgbClr val="00B050"/>
            </a:solidFill>
            <a:prstDash val="solid"/>
            <a:round/>
            <a:headEnd len="sm" w="sm" type="none"/>
            <a:tailEnd len="sm" w="sm" type="none"/>
          </a:ln>
        </p:spPr>
      </p:cxnSp>
      <p:sp>
        <p:nvSpPr>
          <p:cNvPr id="4132" name="Google Shape;4132;p2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33" name="Google Shape;4133;p2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34" name="Google Shape;4134;p2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8" name="Shape 4138"/>
        <p:cNvGrpSpPr/>
        <p:nvPr/>
      </p:nvGrpSpPr>
      <p:grpSpPr>
        <a:xfrm>
          <a:off x="0" y="0"/>
          <a:ext cx="0" cy="0"/>
          <a:chOff x="0" y="0"/>
          <a:chExt cx="0" cy="0"/>
        </a:xfrm>
      </p:grpSpPr>
      <p:sp>
        <p:nvSpPr>
          <p:cNvPr id="4139" name="Google Shape;4139;p2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2400"/>
              <a:buNone/>
            </a:pPr>
            <a:fld id="{00000000-1234-1234-1234-123412341234}" type="slidenum">
              <a:rPr lang="en-US" sz="2400">
                <a:latin typeface="Times New Roman"/>
                <a:ea typeface="Times New Roman"/>
                <a:cs typeface="Times New Roman"/>
                <a:sym typeface="Times New Roman"/>
              </a:rPr>
              <a:t>‹#›</a:t>
            </a:fld>
            <a:endParaRPr sz="2400">
              <a:latin typeface="Times New Roman"/>
              <a:ea typeface="Times New Roman"/>
              <a:cs typeface="Times New Roman"/>
              <a:sym typeface="Times New Roman"/>
            </a:endParaRPr>
          </a:p>
        </p:txBody>
      </p:sp>
      <p:sp>
        <p:nvSpPr>
          <p:cNvPr id="4140" name="Google Shape;4140;p261"/>
          <p:cNvSpPr/>
          <p:nvPr/>
        </p:nvSpPr>
        <p:spPr>
          <a:xfrm>
            <a:off x="987464" y="0"/>
            <a:ext cx="696697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What are the Three routing protocols?</a:t>
            </a:r>
            <a:endParaRPr b="1" i="0" sz="3200" u="none" cap="none" strike="noStrike">
              <a:solidFill>
                <a:srgbClr val="C00000"/>
              </a:solidFill>
              <a:latin typeface="Times New Roman"/>
              <a:ea typeface="Times New Roman"/>
              <a:cs typeface="Times New Roman"/>
              <a:sym typeface="Times New Roman"/>
            </a:endParaRPr>
          </a:p>
        </p:txBody>
      </p:sp>
      <p:sp>
        <p:nvSpPr>
          <p:cNvPr id="4141" name="Google Shape;4141;p261"/>
          <p:cNvSpPr/>
          <p:nvPr/>
        </p:nvSpPr>
        <p:spPr>
          <a:xfrm>
            <a:off x="781972" y="803494"/>
            <a:ext cx="8354291" cy="2369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202124"/>
                </a:solidFill>
                <a:latin typeface="Times New Roman"/>
                <a:ea typeface="Times New Roman"/>
                <a:cs typeface="Times New Roman"/>
                <a:sym typeface="Times New Roman"/>
              </a:rPr>
              <a:t>There are </a:t>
            </a:r>
            <a:r>
              <a:rPr b="0" i="0" lang="en-US" sz="2800" u="none" cap="none" strike="noStrike">
                <a:solidFill>
                  <a:srgbClr val="C00000"/>
                </a:solidFill>
                <a:latin typeface="Times New Roman"/>
                <a:ea typeface="Times New Roman"/>
                <a:cs typeface="Times New Roman"/>
                <a:sym typeface="Times New Roman"/>
              </a:rPr>
              <a:t>three types </a:t>
            </a:r>
            <a:r>
              <a:rPr b="0" i="0" lang="en-US" sz="2400" u="none" cap="none" strike="noStrike">
                <a:solidFill>
                  <a:srgbClr val="202124"/>
                </a:solidFill>
                <a:latin typeface="Times New Roman"/>
                <a:ea typeface="Times New Roman"/>
                <a:cs typeface="Times New Roman"/>
                <a:sym typeface="Times New Roman"/>
              </a:rPr>
              <a:t>of routing protocols commonly used. </a:t>
            </a:r>
            <a:endParaRPr b="0" i="0" sz="2400" u="none" cap="none" strike="noStrike">
              <a:solidFill>
                <a:srgbClr val="202124"/>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4000"/>
              <a:buFont typeface="Arial"/>
              <a:buAutoNum type="arabicPeriod"/>
            </a:pPr>
            <a:r>
              <a:rPr b="1" i="0" lang="en-US" sz="4000" u="none" cap="none" strike="noStrike">
                <a:solidFill>
                  <a:srgbClr val="C00000"/>
                </a:solidFill>
                <a:latin typeface="Times New Roman"/>
                <a:ea typeface="Times New Roman"/>
                <a:cs typeface="Times New Roman"/>
                <a:sym typeface="Times New Roman"/>
              </a:rPr>
              <a:t>Distance Vector</a:t>
            </a:r>
            <a:endParaRPr/>
          </a:p>
          <a:p>
            <a:pPr indent="-457200" lvl="0" marL="457200" marR="0" rtl="0" algn="l">
              <a:lnSpc>
                <a:spcPct val="100000"/>
              </a:lnSpc>
              <a:spcBef>
                <a:spcPts val="0"/>
              </a:spcBef>
              <a:spcAft>
                <a:spcPts val="0"/>
              </a:spcAft>
              <a:buClr>
                <a:srgbClr val="000000"/>
              </a:buClr>
              <a:buSzPts val="4000"/>
              <a:buFont typeface="Arial"/>
              <a:buAutoNum type="arabicPeriod"/>
            </a:pPr>
            <a:r>
              <a:rPr b="1" i="0" lang="en-US" sz="4000" u="none" cap="none" strike="noStrike">
                <a:solidFill>
                  <a:srgbClr val="C00000"/>
                </a:solidFill>
                <a:latin typeface="Times New Roman"/>
                <a:ea typeface="Times New Roman"/>
                <a:cs typeface="Times New Roman"/>
                <a:sym typeface="Times New Roman"/>
              </a:rPr>
              <a:t>Link State</a:t>
            </a:r>
            <a:endParaRPr/>
          </a:p>
          <a:p>
            <a:pPr indent="-457200" lvl="0" marL="457200" marR="0" rtl="0" algn="l">
              <a:lnSpc>
                <a:spcPct val="100000"/>
              </a:lnSpc>
              <a:spcBef>
                <a:spcPts val="0"/>
              </a:spcBef>
              <a:spcAft>
                <a:spcPts val="0"/>
              </a:spcAft>
              <a:buClr>
                <a:srgbClr val="000000"/>
              </a:buClr>
              <a:buSzPts val="4000"/>
              <a:buFont typeface="Arial"/>
              <a:buAutoNum type="arabicPeriod"/>
            </a:pPr>
            <a:r>
              <a:rPr b="1" i="0" lang="en-US" sz="4000" u="none" cap="none" strike="noStrike">
                <a:solidFill>
                  <a:srgbClr val="202124"/>
                </a:solidFill>
                <a:latin typeface="Times New Roman"/>
                <a:ea typeface="Times New Roman"/>
                <a:cs typeface="Times New Roman"/>
                <a:sym typeface="Times New Roman"/>
              </a:rPr>
              <a:t>Path vector</a:t>
            </a:r>
            <a:r>
              <a:rPr b="0" i="0" lang="en-US" sz="4000" u="none" cap="none" strike="noStrike">
                <a:solidFill>
                  <a:srgbClr val="202124"/>
                </a:solidFill>
                <a:latin typeface="Times New Roman"/>
                <a:ea typeface="Times New Roman"/>
                <a:cs typeface="Times New Roman"/>
                <a:sym typeface="Times New Roman"/>
              </a:rPr>
              <a:t>. </a:t>
            </a:r>
            <a:r>
              <a:rPr b="0" i="0" lang="en-US" sz="1800" u="none" cap="none" strike="noStrike">
                <a:solidFill>
                  <a:srgbClr val="202124"/>
                </a:solidFill>
                <a:latin typeface="Times New Roman"/>
                <a:ea typeface="Times New Roman"/>
                <a:cs typeface="Times New Roman"/>
                <a:sym typeface="Times New Roman"/>
              </a:rPr>
              <a:t>(working on Unicasting—one to one communication)</a:t>
            </a:r>
            <a:endParaRPr b="0" i="0" sz="2200" u="none" cap="none" strike="noStrike">
              <a:solidFill>
                <a:srgbClr val="000000"/>
              </a:solidFill>
              <a:latin typeface="Times New Roman"/>
              <a:ea typeface="Times New Roman"/>
              <a:cs typeface="Times New Roman"/>
              <a:sym typeface="Times New Roman"/>
            </a:endParaRPr>
          </a:p>
        </p:txBody>
      </p:sp>
      <p:cxnSp>
        <p:nvCxnSpPr>
          <p:cNvPr id="4142" name="Google Shape;4142;p26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143" name="Google Shape;4143;p2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44" name="Google Shape;4144;p2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45" name="Google Shape;4145;p2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146" name="Google Shape;4146;p261"/>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sp>
        <p:nvSpPr>
          <p:cNvPr id="4147" name="Google Shape;4147;p2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148" name="Google Shape;4148;p2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4" name="Shape 4154"/>
        <p:cNvGrpSpPr/>
        <p:nvPr/>
      </p:nvGrpSpPr>
      <p:grpSpPr>
        <a:xfrm>
          <a:off x="0" y="0"/>
          <a:ext cx="0" cy="0"/>
          <a:chOff x="0" y="0"/>
          <a:chExt cx="0" cy="0"/>
        </a:xfrm>
      </p:grpSpPr>
      <p:sp>
        <p:nvSpPr>
          <p:cNvPr id="4155" name="Google Shape;4155;p2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156" name="Google Shape;4156;p2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157" name="Google Shape;4157;p2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158" name="Google Shape;4158;p262"/>
          <p:cNvSpPr txBox="1"/>
          <p:nvPr>
            <p:ph idx="4294967295" type="title"/>
          </p:nvPr>
        </p:nvSpPr>
        <p:spPr>
          <a:xfrm>
            <a:off x="990600" y="14446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Classification of Routing Protocols</a:t>
            </a:r>
            <a:endParaRPr b="1" sz="3200">
              <a:solidFill>
                <a:srgbClr val="002060"/>
              </a:solidFill>
              <a:latin typeface="Times New Roman"/>
              <a:ea typeface="Times New Roman"/>
              <a:cs typeface="Times New Roman"/>
              <a:sym typeface="Times New Roman"/>
            </a:endParaRPr>
          </a:p>
        </p:txBody>
      </p:sp>
      <p:pic>
        <p:nvPicPr>
          <p:cNvPr id="4159" name="Google Shape;4159;p262"/>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pic>
        <p:nvPicPr>
          <p:cNvPr id="4160" name="Google Shape;4160;p262"/>
          <p:cNvPicPr preferRelativeResize="0"/>
          <p:nvPr/>
        </p:nvPicPr>
        <p:blipFill rotWithShape="1">
          <a:blip r:embed="rId4">
            <a:alphaModFix/>
          </a:blip>
          <a:srcRect b="0" l="0" r="0" t="0"/>
          <a:stretch/>
        </p:blipFill>
        <p:spPr>
          <a:xfrm>
            <a:off x="708420" y="734438"/>
            <a:ext cx="5172835" cy="3536062"/>
          </a:xfrm>
          <a:prstGeom prst="rect">
            <a:avLst/>
          </a:prstGeom>
          <a:noFill/>
          <a:ln>
            <a:noFill/>
          </a:ln>
        </p:spPr>
      </p:pic>
      <p:pic>
        <p:nvPicPr>
          <p:cNvPr id="4161" name="Google Shape;4161;p262"/>
          <p:cNvPicPr preferRelativeResize="0"/>
          <p:nvPr/>
        </p:nvPicPr>
        <p:blipFill rotWithShape="1">
          <a:blip r:embed="rId5">
            <a:alphaModFix/>
          </a:blip>
          <a:srcRect b="0" l="0" r="0" t="0"/>
          <a:stretch/>
        </p:blipFill>
        <p:spPr>
          <a:xfrm>
            <a:off x="6494316" y="1570190"/>
            <a:ext cx="2338995" cy="1439768"/>
          </a:xfrm>
          <a:prstGeom prst="rect">
            <a:avLst/>
          </a:prstGeom>
          <a:noFill/>
          <a:ln>
            <a:noFill/>
          </a:ln>
        </p:spPr>
      </p:pic>
      <p:cxnSp>
        <p:nvCxnSpPr>
          <p:cNvPr id="4162" name="Google Shape;4162;p26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163" name="Google Shape;4163;p26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64" name="Google Shape;4164;p26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65" name="Google Shape;4165;p26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sp>
        <p:nvSpPr>
          <p:cNvPr id="4170" name="Google Shape;4170;p2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171" name="Google Shape;4171;p263"/>
          <p:cNvPicPr preferRelativeResize="0"/>
          <p:nvPr/>
        </p:nvPicPr>
        <p:blipFill rotWithShape="1">
          <a:blip r:embed="rId3">
            <a:alphaModFix/>
          </a:blip>
          <a:srcRect b="0" l="0" r="0" t="0"/>
          <a:stretch/>
        </p:blipFill>
        <p:spPr>
          <a:xfrm>
            <a:off x="825644" y="340610"/>
            <a:ext cx="3419475" cy="2132426"/>
          </a:xfrm>
          <a:prstGeom prst="rect">
            <a:avLst/>
          </a:prstGeom>
          <a:noFill/>
          <a:ln>
            <a:noFill/>
          </a:ln>
        </p:spPr>
      </p:pic>
      <p:pic>
        <p:nvPicPr>
          <p:cNvPr id="4172" name="Google Shape;4172;p263"/>
          <p:cNvPicPr preferRelativeResize="0"/>
          <p:nvPr/>
        </p:nvPicPr>
        <p:blipFill rotWithShape="1">
          <a:blip r:embed="rId4">
            <a:alphaModFix/>
          </a:blip>
          <a:srcRect b="0" l="0" r="0" t="0"/>
          <a:stretch/>
        </p:blipFill>
        <p:spPr>
          <a:xfrm>
            <a:off x="4780684" y="249131"/>
            <a:ext cx="3448050" cy="2057400"/>
          </a:xfrm>
          <a:prstGeom prst="rect">
            <a:avLst/>
          </a:prstGeom>
          <a:noFill/>
          <a:ln>
            <a:noFill/>
          </a:ln>
        </p:spPr>
      </p:pic>
      <p:pic>
        <p:nvPicPr>
          <p:cNvPr id="4173" name="Google Shape;4173;p263"/>
          <p:cNvPicPr preferRelativeResize="0"/>
          <p:nvPr/>
        </p:nvPicPr>
        <p:blipFill rotWithShape="1">
          <a:blip r:embed="rId5">
            <a:alphaModFix/>
          </a:blip>
          <a:srcRect b="0" l="0" r="0" t="0"/>
          <a:stretch/>
        </p:blipFill>
        <p:spPr>
          <a:xfrm>
            <a:off x="2968337" y="2306530"/>
            <a:ext cx="2895600" cy="2245043"/>
          </a:xfrm>
          <a:prstGeom prst="rect">
            <a:avLst/>
          </a:prstGeom>
          <a:noFill/>
          <a:ln>
            <a:noFill/>
          </a:ln>
        </p:spPr>
      </p:pic>
      <p:cxnSp>
        <p:nvCxnSpPr>
          <p:cNvPr id="4174" name="Google Shape;4174;p26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175" name="Google Shape;4175;p2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76" name="Google Shape;4176;p2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77" name="Google Shape;4177;p2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178" name="Google Shape;4178;p263"/>
          <p:cNvPicPr preferRelativeResize="0"/>
          <p:nvPr/>
        </p:nvPicPr>
        <p:blipFill rotWithShape="1">
          <a:blip r:embed="rId6">
            <a:alphaModFix/>
          </a:blip>
          <a:srcRect b="0" l="0" r="0" t="0"/>
          <a:stretch/>
        </p:blipFill>
        <p:spPr>
          <a:xfrm>
            <a:off x="41822" y="47020"/>
            <a:ext cx="549324" cy="666636"/>
          </a:xfrm>
          <a:prstGeom prst="rect">
            <a:avLst/>
          </a:prstGeom>
          <a:noFill/>
          <a:ln>
            <a:noFill/>
          </a:ln>
        </p:spPr>
      </p:pic>
      <p:sp>
        <p:nvSpPr>
          <p:cNvPr id="4179" name="Google Shape;4179;p2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180" name="Google Shape;4180;p2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6" name="Shape 4186"/>
        <p:cNvGrpSpPr/>
        <p:nvPr/>
      </p:nvGrpSpPr>
      <p:grpSpPr>
        <a:xfrm>
          <a:off x="0" y="0"/>
          <a:ext cx="0" cy="0"/>
          <a:chOff x="0" y="0"/>
          <a:chExt cx="0" cy="0"/>
        </a:xfrm>
      </p:grpSpPr>
      <p:sp>
        <p:nvSpPr>
          <p:cNvPr id="4187" name="Google Shape;4187;p2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188" name="Google Shape;4188;p2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189" name="Google Shape;4189;p2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190" name="Google Shape;4190;p264"/>
          <p:cNvSpPr txBox="1"/>
          <p:nvPr>
            <p:ph idx="4294967295" type="title"/>
          </p:nvPr>
        </p:nvSpPr>
        <p:spPr>
          <a:xfrm>
            <a:off x="1552575" y="144463"/>
            <a:ext cx="7591425"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lang="en-US">
                <a:latin typeface="Times New Roman"/>
                <a:ea typeface="Times New Roman"/>
                <a:cs typeface="Times New Roman"/>
                <a:sym typeface="Times New Roman"/>
              </a:rPr>
              <a:t>Intradomain Interdomain Routing</a:t>
            </a:r>
            <a:endParaRPr b="1" sz="3200">
              <a:solidFill>
                <a:srgbClr val="002060"/>
              </a:solidFill>
              <a:latin typeface="Times New Roman"/>
              <a:ea typeface="Times New Roman"/>
              <a:cs typeface="Times New Roman"/>
              <a:sym typeface="Times New Roman"/>
            </a:endParaRPr>
          </a:p>
        </p:txBody>
      </p:sp>
      <p:pic>
        <p:nvPicPr>
          <p:cNvPr id="4191" name="Google Shape;4191;p264"/>
          <p:cNvPicPr preferRelativeResize="0"/>
          <p:nvPr/>
        </p:nvPicPr>
        <p:blipFill rotWithShape="1">
          <a:blip r:embed="rId3">
            <a:alphaModFix/>
          </a:blip>
          <a:srcRect b="0" l="0" r="0" t="0"/>
          <a:stretch/>
        </p:blipFill>
        <p:spPr>
          <a:xfrm>
            <a:off x="41821" y="47020"/>
            <a:ext cx="580603" cy="666636"/>
          </a:xfrm>
          <a:prstGeom prst="rect">
            <a:avLst/>
          </a:prstGeom>
          <a:noFill/>
          <a:ln>
            <a:noFill/>
          </a:ln>
        </p:spPr>
      </p:pic>
      <p:pic>
        <p:nvPicPr>
          <p:cNvPr id="4192" name="Google Shape;4192;p264"/>
          <p:cNvPicPr preferRelativeResize="0"/>
          <p:nvPr/>
        </p:nvPicPr>
        <p:blipFill rotWithShape="1">
          <a:blip r:embed="rId4">
            <a:alphaModFix/>
          </a:blip>
          <a:srcRect b="0" l="0" r="0" t="0"/>
          <a:stretch/>
        </p:blipFill>
        <p:spPr>
          <a:xfrm>
            <a:off x="1943757" y="750950"/>
            <a:ext cx="4278223" cy="2893855"/>
          </a:xfrm>
          <a:prstGeom prst="rect">
            <a:avLst/>
          </a:prstGeom>
          <a:noFill/>
          <a:ln>
            <a:noFill/>
          </a:ln>
        </p:spPr>
      </p:pic>
      <p:sp>
        <p:nvSpPr>
          <p:cNvPr id="4193" name="Google Shape;4193;p264"/>
          <p:cNvSpPr txBox="1"/>
          <p:nvPr/>
        </p:nvSpPr>
        <p:spPr>
          <a:xfrm>
            <a:off x="622424" y="3644806"/>
            <a:ext cx="870920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An autonomous system is a group of networks and routers under the authority of single administration.</a:t>
            </a:r>
            <a:endParaRPr/>
          </a:p>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Routing inside an AS </a:t>
            </a:r>
            <a:r>
              <a:rPr b="0" i="0" lang="en-US" sz="1800" u="none" cap="none" strike="noStrike">
                <a:solidFill>
                  <a:srgbClr val="000000"/>
                </a:solidFill>
                <a:latin typeface="Times New Roman"/>
                <a:ea typeface="Times New Roman"/>
                <a:cs typeface="Times New Roman"/>
                <a:sym typeface="Times New Roman"/>
              </a:rPr>
              <a:t>is called as</a:t>
            </a:r>
            <a:r>
              <a:rPr b="1" i="0" lang="en-US" sz="2000" u="none" cap="none" strike="noStrike">
                <a:solidFill>
                  <a:srgbClr val="002060"/>
                </a:solidFill>
                <a:latin typeface="Times New Roman"/>
                <a:ea typeface="Times New Roman"/>
                <a:cs typeface="Times New Roman"/>
                <a:sym typeface="Times New Roman"/>
              </a:rPr>
              <a:t> “Intradomain routing”.</a:t>
            </a:r>
            <a:endParaRPr/>
          </a:p>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Routing between AS </a:t>
            </a:r>
            <a:r>
              <a:rPr b="0" i="0" lang="en-US" sz="1800" u="none" cap="none" strike="noStrike">
                <a:solidFill>
                  <a:srgbClr val="000000"/>
                </a:solidFill>
                <a:latin typeface="Times New Roman"/>
                <a:ea typeface="Times New Roman"/>
                <a:cs typeface="Times New Roman"/>
                <a:sym typeface="Times New Roman"/>
              </a:rPr>
              <a:t>is called as </a:t>
            </a:r>
            <a:r>
              <a:rPr b="1" i="0" lang="en-US" sz="2000" u="none" cap="none" strike="noStrike">
                <a:solidFill>
                  <a:srgbClr val="002060"/>
                </a:solidFill>
                <a:latin typeface="Times New Roman"/>
                <a:ea typeface="Times New Roman"/>
                <a:cs typeface="Times New Roman"/>
                <a:sym typeface="Times New Roman"/>
              </a:rPr>
              <a:t>“Interdomain routing”.</a:t>
            </a:r>
            <a:endParaRPr b="1" i="0" sz="2000" u="none" cap="none" strike="noStrike">
              <a:solidFill>
                <a:srgbClr val="002060"/>
              </a:solidFill>
              <a:latin typeface="Times New Roman"/>
              <a:ea typeface="Times New Roman"/>
              <a:cs typeface="Times New Roman"/>
              <a:sym typeface="Times New Roman"/>
            </a:endParaRPr>
          </a:p>
        </p:txBody>
      </p:sp>
      <p:cxnSp>
        <p:nvCxnSpPr>
          <p:cNvPr id="4194" name="Google Shape;4194;p26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195" name="Google Shape;4195;p26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96" name="Google Shape;4196;p26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97" name="Google Shape;4197;p26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265"/>
          <p:cNvSpPr txBox="1"/>
          <p:nvPr>
            <p:ph idx="10" type="dt"/>
          </p:nvPr>
        </p:nvSpPr>
        <p:spPr>
          <a:xfrm>
            <a:off x="906087" y="4862426"/>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205" name="Google Shape;4205;p265"/>
          <p:cNvSpPr txBox="1"/>
          <p:nvPr>
            <p:ph idx="11" type="ftr"/>
          </p:nvPr>
        </p:nvSpPr>
        <p:spPr>
          <a:xfrm>
            <a:off x="2847766" y="4862426"/>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206" name="Google Shape;4206;p265"/>
          <p:cNvSpPr txBox="1"/>
          <p:nvPr>
            <p:ph idx="12" type="sldNum"/>
          </p:nvPr>
        </p:nvSpPr>
        <p:spPr>
          <a:xfrm>
            <a:off x="7508471" y="4862426"/>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207" name="Google Shape;4207;p265"/>
          <p:cNvSpPr txBox="1"/>
          <p:nvPr>
            <p:ph idx="4294967295" type="title"/>
          </p:nvPr>
        </p:nvSpPr>
        <p:spPr>
          <a:xfrm>
            <a:off x="1468581" y="16305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Internetwork Routing</a:t>
            </a:r>
            <a:endParaRPr b="1" sz="3200">
              <a:solidFill>
                <a:srgbClr val="002060"/>
              </a:solidFill>
              <a:latin typeface="Times New Roman"/>
              <a:ea typeface="Times New Roman"/>
              <a:cs typeface="Times New Roman"/>
              <a:sym typeface="Times New Roman"/>
            </a:endParaRPr>
          </a:p>
        </p:txBody>
      </p:sp>
      <p:pic>
        <p:nvPicPr>
          <p:cNvPr id="4208" name="Google Shape;4208;p265"/>
          <p:cNvPicPr preferRelativeResize="0"/>
          <p:nvPr/>
        </p:nvPicPr>
        <p:blipFill rotWithShape="1">
          <a:blip r:embed="rId3">
            <a:alphaModFix/>
          </a:blip>
          <a:srcRect b="0" l="0" r="0" t="0"/>
          <a:stretch/>
        </p:blipFill>
        <p:spPr>
          <a:xfrm>
            <a:off x="124949" y="64607"/>
            <a:ext cx="549324" cy="597580"/>
          </a:xfrm>
          <a:prstGeom prst="rect">
            <a:avLst/>
          </a:prstGeom>
          <a:noFill/>
          <a:ln>
            <a:noFill/>
          </a:ln>
        </p:spPr>
      </p:pic>
      <p:sp>
        <p:nvSpPr>
          <p:cNvPr id="4209" name="Google Shape;4209;p265"/>
          <p:cNvSpPr/>
          <p:nvPr/>
        </p:nvSpPr>
        <p:spPr>
          <a:xfrm>
            <a:off x="2760290" y="898657"/>
            <a:ext cx="3517296" cy="5049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C00000"/>
                </a:solidFill>
                <a:latin typeface="Times New Roman"/>
                <a:ea typeface="Times New Roman"/>
                <a:cs typeface="Times New Roman"/>
                <a:sym typeface="Times New Roman"/>
              </a:rPr>
              <a:t>Routing Classification</a:t>
            </a:r>
            <a:endParaRPr b="0" i="0" sz="2800" u="none" cap="none" strike="noStrike">
              <a:solidFill>
                <a:srgbClr val="C00000"/>
              </a:solidFill>
              <a:latin typeface="Times New Roman"/>
              <a:ea typeface="Times New Roman"/>
              <a:cs typeface="Times New Roman"/>
              <a:sym typeface="Times New Roman"/>
            </a:endParaRPr>
          </a:p>
        </p:txBody>
      </p:sp>
      <p:sp>
        <p:nvSpPr>
          <p:cNvPr id="4210" name="Google Shape;4210;p265"/>
          <p:cNvSpPr/>
          <p:nvPr/>
        </p:nvSpPr>
        <p:spPr>
          <a:xfrm>
            <a:off x="797374" y="2350123"/>
            <a:ext cx="3618600" cy="1447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Adaptive Routing</a:t>
            </a:r>
            <a:endParaRPr b="0" i="0" sz="1400" u="none" cap="none" strike="noStrike">
              <a:solidFill>
                <a:srgbClr val="000000"/>
              </a:solidFill>
              <a:latin typeface="Times New Roman"/>
              <a:ea typeface="Times New Roman"/>
              <a:cs typeface="Times New Roman"/>
              <a:sym typeface="Times New Roman"/>
            </a:endParaRPr>
          </a:p>
          <a:p>
            <a:pPr indent="-533400" lvl="0" marL="5334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based on </a:t>
            </a:r>
            <a:r>
              <a:rPr b="0" i="0" lang="en-US" sz="1800" u="none" cap="none" strike="noStrike">
                <a:solidFill>
                  <a:srgbClr val="C00000"/>
                </a:solidFill>
                <a:latin typeface="Times New Roman"/>
                <a:ea typeface="Times New Roman"/>
                <a:cs typeface="Times New Roman"/>
                <a:sym typeface="Times New Roman"/>
              </a:rPr>
              <a:t>current measurements</a:t>
            </a:r>
            <a:endParaRPr b="0" i="0" sz="1400" u="none" cap="none" strike="noStrike">
              <a:solidFill>
                <a:srgbClr val="C00000"/>
              </a:solidFill>
              <a:latin typeface="Times New Roman"/>
              <a:ea typeface="Times New Roman"/>
              <a:cs typeface="Times New Roman"/>
              <a:sym typeface="Times New Roman"/>
            </a:endParaRPr>
          </a:p>
          <a:p>
            <a:pPr indent="-533400" lvl="0" marL="5334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Times New Roman"/>
                <a:ea typeface="Times New Roman"/>
                <a:cs typeface="Times New Roman"/>
                <a:sym typeface="Times New Roman"/>
              </a:rPr>
              <a:t>	of traffic and/or topology.</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360"/>
              </a:spcBef>
              <a:spcAft>
                <a:spcPts val="0"/>
              </a:spcAft>
              <a:buClr>
                <a:srgbClr val="000000"/>
              </a:buClr>
              <a:buSzPts val="1800"/>
              <a:buFont typeface="Arial"/>
              <a:buNone/>
            </a:pPr>
            <a:r>
              <a:t/>
            </a:r>
            <a:endParaRPr b="1"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cxnSp>
        <p:nvCxnSpPr>
          <p:cNvPr id="4211" name="Google Shape;4211;p265"/>
          <p:cNvCxnSpPr>
            <a:stCxn id="4209" idx="2"/>
          </p:cNvCxnSpPr>
          <p:nvPr/>
        </p:nvCxnSpPr>
        <p:spPr>
          <a:xfrm flipH="1">
            <a:off x="2395838" y="1403557"/>
            <a:ext cx="2123100" cy="901800"/>
          </a:xfrm>
          <a:prstGeom prst="straightConnector1">
            <a:avLst/>
          </a:prstGeom>
          <a:noFill/>
          <a:ln cap="flat" cmpd="sng" w="19050">
            <a:solidFill>
              <a:srgbClr val="000000"/>
            </a:solidFill>
            <a:prstDash val="solid"/>
            <a:round/>
            <a:headEnd len="sm" w="sm" type="none"/>
            <a:tailEnd len="med" w="med" type="triangle"/>
          </a:ln>
        </p:spPr>
      </p:cxnSp>
      <p:sp>
        <p:nvSpPr>
          <p:cNvPr id="4212" name="Google Shape;4212;p265"/>
          <p:cNvSpPr/>
          <p:nvPr/>
        </p:nvSpPr>
        <p:spPr>
          <a:xfrm>
            <a:off x="4518938" y="2229157"/>
            <a:ext cx="4515941" cy="13716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Non-Adaptive Routing</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routing computed in advance and </a:t>
            </a:r>
            <a:r>
              <a:rPr b="0" i="0" lang="en-US" sz="1800" u="none" cap="none" strike="noStrike">
                <a:solidFill>
                  <a:srgbClr val="C00000"/>
                </a:solidFill>
                <a:latin typeface="Times New Roman"/>
                <a:ea typeface="Times New Roman"/>
                <a:cs typeface="Times New Roman"/>
                <a:sym typeface="Times New Roman"/>
              </a:rPr>
              <a:t>off-line</a:t>
            </a:r>
            <a:endParaRPr b="0" i="0" sz="1400" u="none" cap="none" strike="noStrike">
              <a:solidFill>
                <a:srgbClr val="C00000"/>
              </a:solidFill>
              <a:latin typeface="Times New Roman"/>
              <a:ea typeface="Times New Roman"/>
              <a:cs typeface="Times New Roman"/>
              <a:sym typeface="Times New Roman"/>
            </a:endParaRPr>
          </a:p>
          <a:p>
            <a:pPr indent="0" lvl="0" marL="0" marR="0" rtl="0" algn="ctr">
              <a:lnSpc>
                <a:spcPct val="100000"/>
              </a:lnSpc>
              <a:spcBef>
                <a:spcPts val="360"/>
              </a:spcBef>
              <a:spcAft>
                <a:spcPts val="0"/>
              </a:spcAft>
              <a:buClr>
                <a:srgbClr val="000000"/>
              </a:buClr>
              <a:buSzPts val="1800"/>
              <a:buFont typeface="Arial"/>
              <a:buNone/>
            </a:pPr>
            <a:r>
              <a:t/>
            </a:r>
            <a:endParaRPr b="1"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36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cxnSp>
        <p:nvCxnSpPr>
          <p:cNvPr id="4213" name="Google Shape;4213;p265"/>
          <p:cNvCxnSpPr>
            <a:stCxn id="4209" idx="2"/>
          </p:cNvCxnSpPr>
          <p:nvPr/>
        </p:nvCxnSpPr>
        <p:spPr>
          <a:xfrm>
            <a:off x="4518938" y="1403557"/>
            <a:ext cx="1945800" cy="901800"/>
          </a:xfrm>
          <a:prstGeom prst="straightConnector1">
            <a:avLst/>
          </a:prstGeom>
          <a:noFill/>
          <a:ln cap="flat" cmpd="sng" w="19050">
            <a:solidFill>
              <a:srgbClr val="000000"/>
            </a:solidFill>
            <a:prstDash val="solid"/>
            <a:round/>
            <a:headEnd len="sm" w="sm" type="none"/>
            <a:tailEnd len="med" w="med" type="triangle"/>
          </a:ln>
        </p:spPr>
      </p:cxnSp>
      <p:cxnSp>
        <p:nvCxnSpPr>
          <p:cNvPr id="4214" name="Google Shape;4214;p265"/>
          <p:cNvCxnSpPr/>
          <p:nvPr/>
        </p:nvCxnSpPr>
        <p:spPr>
          <a:xfrm flipH="1" rot="10800000">
            <a:off x="124204" y="731243"/>
            <a:ext cx="9144000" cy="20782"/>
          </a:xfrm>
          <a:prstGeom prst="straightConnector1">
            <a:avLst/>
          </a:prstGeom>
          <a:noFill/>
          <a:ln cap="flat" cmpd="sng" w="9525">
            <a:solidFill>
              <a:srgbClr val="00B050"/>
            </a:solidFill>
            <a:prstDash val="solid"/>
            <a:round/>
            <a:headEnd len="sm" w="sm" type="none"/>
            <a:tailEnd len="sm" w="sm" type="none"/>
          </a:ln>
        </p:spPr>
      </p:cxnSp>
      <p:sp>
        <p:nvSpPr>
          <p:cNvPr id="4215" name="Google Shape;4215;p265"/>
          <p:cNvSpPr/>
          <p:nvPr/>
        </p:nvSpPr>
        <p:spPr>
          <a:xfrm>
            <a:off x="192666" y="478485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216" name="Google Shape;4216;p265"/>
          <p:cNvCxnSpPr/>
          <p:nvPr/>
        </p:nvCxnSpPr>
        <p:spPr>
          <a:xfrm flipH="1">
            <a:off x="663556"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17" name="Google Shape;4217;p265"/>
          <p:cNvCxnSpPr/>
          <p:nvPr/>
        </p:nvCxnSpPr>
        <p:spPr>
          <a:xfrm>
            <a:off x="75390" y="4715793"/>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sp>
        <p:nvSpPr>
          <p:cNvPr id="4224" name="Google Shape;4224;p2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225" name="Google Shape;4225;p2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226" name="Google Shape;4226;p2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227" name="Google Shape;4227;p266"/>
          <p:cNvSpPr txBox="1"/>
          <p:nvPr>
            <p:ph idx="4294967295" type="title"/>
          </p:nvPr>
        </p:nvSpPr>
        <p:spPr>
          <a:xfrm>
            <a:off x="990600" y="13176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Internetwork Routing (Cntd.)</a:t>
            </a:r>
            <a:endParaRPr b="1" sz="3200">
              <a:solidFill>
                <a:srgbClr val="002060"/>
              </a:solidFill>
              <a:latin typeface="Times New Roman"/>
              <a:ea typeface="Times New Roman"/>
              <a:cs typeface="Times New Roman"/>
              <a:sym typeface="Times New Roman"/>
            </a:endParaRPr>
          </a:p>
        </p:txBody>
      </p:sp>
      <p:pic>
        <p:nvPicPr>
          <p:cNvPr id="4228" name="Google Shape;4228;p266"/>
          <p:cNvPicPr preferRelativeResize="0"/>
          <p:nvPr/>
        </p:nvPicPr>
        <p:blipFill rotWithShape="1">
          <a:blip r:embed="rId3">
            <a:alphaModFix/>
          </a:blip>
          <a:srcRect b="0" l="0" r="0" t="0"/>
          <a:stretch/>
        </p:blipFill>
        <p:spPr>
          <a:xfrm>
            <a:off x="41822" y="47020"/>
            <a:ext cx="538608" cy="666636"/>
          </a:xfrm>
          <a:prstGeom prst="rect">
            <a:avLst/>
          </a:prstGeom>
          <a:noFill/>
          <a:ln>
            <a:noFill/>
          </a:ln>
        </p:spPr>
      </p:pic>
      <p:sp>
        <p:nvSpPr>
          <p:cNvPr id="4229" name="Google Shape;4229;p266"/>
          <p:cNvSpPr/>
          <p:nvPr/>
        </p:nvSpPr>
        <p:spPr>
          <a:xfrm>
            <a:off x="3029670" y="727712"/>
            <a:ext cx="2461800" cy="352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Adaptive Routing</a:t>
            </a:r>
            <a:endParaRPr b="1" i="0" sz="1400" u="none" cap="none" strike="noStrike">
              <a:solidFill>
                <a:srgbClr val="C00000"/>
              </a:solidFill>
              <a:latin typeface="Times New Roman"/>
              <a:ea typeface="Times New Roman"/>
              <a:cs typeface="Times New Roman"/>
              <a:sym typeface="Times New Roman"/>
            </a:endParaRPr>
          </a:p>
        </p:txBody>
      </p:sp>
      <p:sp>
        <p:nvSpPr>
          <p:cNvPr id="4230" name="Google Shape;4230;p266"/>
          <p:cNvSpPr/>
          <p:nvPr/>
        </p:nvSpPr>
        <p:spPr>
          <a:xfrm>
            <a:off x="362385" y="1724924"/>
            <a:ext cx="2017708"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Centralized</a:t>
            </a:r>
            <a:endParaRPr b="1" i="0" sz="1400" u="none" cap="none" strike="noStrike">
              <a:solidFill>
                <a:srgbClr val="C00000"/>
              </a:solidFill>
              <a:latin typeface="Times New Roman"/>
              <a:ea typeface="Times New Roman"/>
              <a:cs typeface="Times New Roman"/>
              <a:sym typeface="Times New Roman"/>
            </a:endParaRPr>
          </a:p>
        </p:txBody>
      </p:sp>
      <p:sp>
        <p:nvSpPr>
          <p:cNvPr id="4231" name="Google Shape;4231;p266"/>
          <p:cNvSpPr/>
          <p:nvPr/>
        </p:nvSpPr>
        <p:spPr>
          <a:xfrm>
            <a:off x="4007490" y="1973367"/>
            <a:ext cx="2461800" cy="3876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Distributed</a:t>
            </a:r>
            <a:endParaRPr b="1" i="0" sz="1400" u="none" cap="none" strike="noStrike">
              <a:solidFill>
                <a:srgbClr val="C00000"/>
              </a:solidFill>
              <a:latin typeface="Times New Roman"/>
              <a:ea typeface="Times New Roman"/>
              <a:cs typeface="Times New Roman"/>
              <a:sym typeface="Times New Roman"/>
            </a:endParaRPr>
          </a:p>
        </p:txBody>
      </p:sp>
      <p:sp>
        <p:nvSpPr>
          <p:cNvPr id="4232" name="Google Shape;4232;p266"/>
          <p:cNvSpPr/>
          <p:nvPr/>
        </p:nvSpPr>
        <p:spPr>
          <a:xfrm>
            <a:off x="1500270" y="2903904"/>
            <a:ext cx="27603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Times New Roman"/>
                <a:ea typeface="Times New Roman"/>
                <a:cs typeface="Times New Roman"/>
                <a:sym typeface="Times New Roman"/>
              </a:rPr>
              <a:t>Intradomain routing</a:t>
            </a:r>
            <a:endParaRPr b="1" i="0" sz="1400" u="none" cap="none" strike="noStrike">
              <a:solidFill>
                <a:srgbClr val="002060"/>
              </a:solidFill>
              <a:latin typeface="Times New Roman"/>
              <a:ea typeface="Times New Roman"/>
              <a:cs typeface="Times New Roman"/>
              <a:sym typeface="Times New Roman"/>
            </a:endParaRPr>
          </a:p>
        </p:txBody>
      </p:sp>
      <p:sp>
        <p:nvSpPr>
          <p:cNvPr id="4233" name="Google Shape;4233;p266"/>
          <p:cNvSpPr/>
          <p:nvPr/>
        </p:nvSpPr>
        <p:spPr>
          <a:xfrm>
            <a:off x="4932127" y="2957104"/>
            <a:ext cx="27603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Times New Roman"/>
                <a:ea typeface="Times New Roman"/>
                <a:cs typeface="Times New Roman"/>
                <a:sym typeface="Times New Roman"/>
              </a:rPr>
              <a:t>Interdomain routing</a:t>
            </a:r>
            <a:endParaRPr b="1" i="0" sz="1400" u="none" cap="none" strike="noStrike">
              <a:solidFill>
                <a:srgbClr val="002060"/>
              </a:solidFill>
              <a:latin typeface="Times New Roman"/>
              <a:ea typeface="Times New Roman"/>
              <a:cs typeface="Times New Roman"/>
              <a:sym typeface="Times New Roman"/>
            </a:endParaRPr>
          </a:p>
        </p:txBody>
      </p:sp>
      <p:sp>
        <p:nvSpPr>
          <p:cNvPr id="4234" name="Google Shape;4234;p266"/>
          <p:cNvSpPr/>
          <p:nvPr/>
        </p:nvSpPr>
        <p:spPr>
          <a:xfrm>
            <a:off x="331433" y="3794424"/>
            <a:ext cx="29844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Distance Vector routing</a:t>
            </a:r>
            <a:endParaRPr b="1" i="0" sz="1400" u="none" cap="none" strike="noStrike">
              <a:solidFill>
                <a:srgbClr val="00B050"/>
              </a:solidFill>
              <a:latin typeface="Times New Roman"/>
              <a:ea typeface="Times New Roman"/>
              <a:cs typeface="Times New Roman"/>
              <a:sym typeface="Times New Roman"/>
            </a:endParaRPr>
          </a:p>
        </p:txBody>
      </p:sp>
      <p:sp>
        <p:nvSpPr>
          <p:cNvPr id="4235" name="Google Shape;4235;p266"/>
          <p:cNvSpPr/>
          <p:nvPr/>
        </p:nvSpPr>
        <p:spPr>
          <a:xfrm>
            <a:off x="3885644" y="3821960"/>
            <a:ext cx="2760300" cy="4257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Times New Roman"/>
                <a:ea typeface="Times New Roman"/>
                <a:cs typeface="Times New Roman"/>
                <a:sym typeface="Times New Roman"/>
              </a:rPr>
              <a:t>Link State routing</a:t>
            </a:r>
            <a:endParaRPr b="1" i="0" sz="1400" u="none" cap="none" strike="noStrike">
              <a:solidFill>
                <a:srgbClr val="00B050"/>
              </a:solidFill>
              <a:latin typeface="Times New Roman"/>
              <a:ea typeface="Times New Roman"/>
              <a:cs typeface="Times New Roman"/>
              <a:sym typeface="Times New Roman"/>
            </a:endParaRPr>
          </a:p>
        </p:txBody>
      </p:sp>
      <p:cxnSp>
        <p:nvCxnSpPr>
          <p:cNvPr id="4236" name="Google Shape;4236;p266"/>
          <p:cNvCxnSpPr>
            <a:stCxn id="4229" idx="2"/>
          </p:cNvCxnSpPr>
          <p:nvPr/>
        </p:nvCxnSpPr>
        <p:spPr>
          <a:xfrm flipH="1">
            <a:off x="1330170" y="1080512"/>
            <a:ext cx="2930400" cy="749700"/>
          </a:xfrm>
          <a:prstGeom prst="straightConnector1">
            <a:avLst/>
          </a:prstGeom>
          <a:noFill/>
          <a:ln cap="flat" cmpd="sng" w="19050">
            <a:solidFill>
              <a:srgbClr val="000000"/>
            </a:solidFill>
            <a:prstDash val="solid"/>
            <a:round/>
            <a:headEnd len="sm" w="sm" type="none"/>
            <a:tailEnd len="med" w="med" type="triangle"/>
          </a:ln>
        </p:spPr>
      </p:cxnSp>
      <p:cxnSp>
        <p:nvCxnSpPr>
          <p:cNvPr id="4237" name="Google Shape;4237;p266"/>
          <p:cNvCxnSpPr>
            <a:stCxn id="4231" idx="2"/>
            <a:endCxn id="4233" idx="0"/>
          </p:cNvCxnSpPr>
          <p:nvPr/>
        </p:nvCxnSpPr>
        <p:spPr>
          <a:xfrm>
            <a:off x="5238390" y="2360967"/>
            <a:ext cx="1074000" cy="596100"/>
          </a:xfrm>
          <a:prstGeom prst="straightConnector1">
            <a:avLst/>
          </a:prstGeom>
          <a:noFill/>
          <a:ln cap="flat" cmpd="sng" w="19050">
            <a:solidFill>
              <a:srgbClr val="000000"/>
            </a:solidFill>
            <a:prstDash val="solid"/>
            <a:round/>
            <a:headEnd len="sm" w="sm" type="none"/>
            <a:tailEnd len="med" w="med" type="triangle"/>
          </a:ln>
        </p:spPr>
      </p:cxnSp>
      <p:cxnSp>
        <p:nvCxnSpPr>
          <p:cNvPr id="4238" name="Google Shape;4238;p266"/>
          <p:cNvCxnSpPr>
            <a:stCxn id="4231" idx="2"/>
            <a:endCxn id="4232" idx="0"/>
          </p:cNvCxnSpPr>
          <p:nvPr/>
        </p:nvCxnSpPr>
        <p:spPr>
          <a:xfrm flipH="1">
            <a:off x="2880390" y="2360967"/>
            <a:ext cx="2358000" cy="543000"/>
          </a:xfrm>
          <a:prstGeom prst="straightConnector1">
            <a:avLst/>
          </a:prstGeom>
          <a:noFill/>
          <a:ln cap="flat" cmpd="sng" w="19050">
            <a:solidFill>
              <a:srgbClr val="000000"/>
            </a:solidFill>
            <a:prstDash val="solid"/>
            <a:round/>
            <a:headEnd len="sm" w="sm" type="none"/>
            <a:tailEnd len="med" w="med" type="triangle"/>
          </a:ln>
        </p:spPr>
      </p:cxnSp>
      <p:cxnSp>
        <p:nvCxnSpPr>
          <p:cNvPr id="4239" name="Google Shape;4239;p266"/>
          <p:cNvCxnSpPr>
            <a:stCxn id="4232" idx="2"/>
            <a:endCxn id="4234" idx="0"/>
          </p:cNvCxnSpPr>
          <p:nvPr/>
        </p:nvCxnSpPr>
        <p:spPr>
          <a:xfrm flipH="1">
            <a:off x="1823520" y="3329604"/>
            <a:ext cx="1056900" cy="464700"/>
          </a:xfrm>
          <a:prstGeom prst="straightConnector1">
            <a:avLst/>
          </a:prstGeom>
          <a:noFill/>
          <a:ln cap="flat" cmpd="sng" w="19050">
            <a:solidFill>
              <a:srgbClr val="000000"/>
            </a:solidFill>
            <a:prstDash val="solid"/>
            <a:round/>
            <a:headEnd len="sm" w="sm" type="none"/>
            <a:tailEnd len="med" w="med" type="triangle"/>
          </a:ln>
        </p:spPr>
      </p:cxnSp>
      <p:cxnSp>
        <p:nvCxnSpPr>
          <p:cNvPr id="4240" name="Google Shape;4240;p266"/>
          <p:cNvCxnSpPr>
            <a:stCxn id="4232" idx="2"/>
            <a:endCxn id="4235" idx="0"/>
          </p:cNvCxnSpPr>
          <p:nvPr/>
        </p:nvCxnSpPr>
        <p:spPr>
          <a:xfrm>
            <a:off x="2880420" y="3329604"/>
            <a:ext cx="2385300" cy="492300"/>
          </a:xfrm>
          <a:prstGeom prst="straightConnector1">
            <a:avLst/>
          </a:prstGeom>
          <a:noFill/>
          <a:ln cap="flat" cmpd="sng" w="19050">
            <a:solidFill>
              <a:srgbClr val="000000"/>
            </a:solidFill>
            <a:prstDash val="solid"/>
            <a:round/>
            <a:headEnd len="sm" w="sm" type="none"/>
            <a:tailEnd len="med" w="med" type="triangle"/>
          </a:ln>
        </p:spPr>
      </p:cxnSp>
      <p:sp>
        <p:nvSpPr>
          <p:cNvPr id="4241" name="Google Shape;4241;p266"/>
          <p:cNvSpPr/>
          <p:nvPr/>
        </p:nvSpPr>
        <p:spPr>
          <a:xfrm>
            <a:off x="816608" y="2134064"/>
            <a:ext cx="745800" cy="3723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B2B2B2"/>
                </a:solidFill>
                <a:latin typeface="Times New Roman"/>
                <a:ea typeface="Times New Roman"/>
                <a:cs typeface="Times New Roman"/>
                <a:sym typeface="Times New Roman"/>
              </a:rPr>
              <a:t>[IGP]</a:t>
            </a:r>
            <a:endParaRPr b="0" i="0" sz="1400" u="none" cap="none" strike="noStrike">
              <a:solidFill>
                <a:srgbClr val="000000"/>
              </a:solidFill>
              <a:latin typeface="Times New Roman"/>
              <a:ea typeface="Times New Roman"/>
              <a:cs typeface="Times New Roman"/>
              <a:sym typeface="Times New Roman"/>
            </a:endParaRPr>
          </a:p>
        </p:txBody>
      </p:sp>
      <p:sp>
        <p:nvSpPr>
          <p:cNvPr id="4242" name="Google Shape;4242;p266"/>
          <p:cNvSpPr/>
          <p:nvPr/>
        </p:nvSpPr>
        <p:spPr>
          <a:xfrm>
            <a:off x="7816702" y="2220947"/>
            <a:ext cx="865500" cy="3723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B2B2B2"/>
                </a:solidFill>
                <a:latin typeface="Times New Roman"/>
                <a:ea typeface="Times New Roman"/>
                <a:cs typeface="Times New Roman"/>
                <a:sym typeface="Times New Roman"/>
              </a:rPr>
              <a:t>[EGP]</a:t>
            </a:r>
            <a:endParaRPr b="0" i="0" sz="1400" u="none" cap="none" strike="noStrike">
              <a:solidFill>
                <a:srgbClr val="000000"/>
              </a:solidFill>
              <a:latin typeface="Times New Roman"/>
              <a:ea typeface="Times New Roman"/>
              <a:cs typeface="Times New Roman"/>
              <a:sym typeface="Times New Roman"/>
            </a:endParaRPr>
          </a:p>
        </p:txBody>
      </p:sp>
      <p:sp>
        <p:nvSpPr>
          <p:cNvPr id="4243" name="Google Shape;4243;p266"/>
          <p:cNvSpPr/>
          <p:nvPr/>
        </p:nvSpPr>
        <p:spPr>
          <a:xfrm>
            <a:off x="5393871" y="3254557"/>
            <a:ext cx="17904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Times New Roman"/>
                <a:ea typeface="Times New Roman"/>
                <a:cs typeface="Times New Roman"/>
                <a:sym typeface="Times New Roman"/>
              </a:rPr>
              <a:t>BGP</a:t>
            </a:r>
            <a:endParaRPr b="1" i="0" sz="1800" u="none" cap="none" strike="noStrike">
              <a:solidFill>
                <a:srgbClr val="002060"/>
              </a:solidFill>
              <a:latin typeface="Times New Roman"/>
              <a:ea typeface="Times New Roman"/>
              <a:cs typeface="Times New Roman"/>
              <a:sym typeface="Times New Roman"/>
            </a:endParaRPr>
          </a:p>
        </p:txBody>
      </p:sp>
      <p:sp>
        <p:nvSpPr>
          <p:cNvPr id="4244" name="Google Shape;4244;p266"/>
          <p:cNvSpPr/>
          <p:nvPr/>
        </p:nvSpPr>
        <p:spPr>
          <a:xfrm>
            <a:off x="4088583" y="4194402"/>
            <a:ext cx="26859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[OSPF,IS-IS,PNNI]</a:t>
            </a:r>
            <a:endParaRPr b="1" i="0" sz="1600" u="none" cap="none" strike="noStrike">
              <a:solidFill>
                <a:srgbClr val="B2B2B2"/>
              </a:solidFill>
              <a:latin typeface="Times New Roman"/>
              <a:ea typeface="Times New Roman"/>
              <a:cs typeface="Times New Roman"/>
              <a:sym typeface="Times New Roman"/>
            </a:endParaRPr>
          </a:p>
        </p:txBody>
      </p:sp>
      <p:sp>
        <p:nvSpPr>
          <p:cNvPr id="4245" name="Google Shape;4245;p266"/>
          <p:cNvSpPr/>
          <p:nvPr/>
        </p:nvSpPr>
        <p:spPr>
          <a:xfrm>
            <a:off x="1114658" y="4133840"/>
            <a:ext cx="8955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[RIP]</a:t>
            </a:r>
            <a:endParaRPr b="1" i="0" sz="1800" u="none" cap="none" strike="noStrike">
              <a:solidFill>
                <a:srgbClr val="B2B2B2"/>
              </a:solidFill>
              <a:latin typeface="Times New Roman"/>
              <a:ea typeface="Times New Roman"/>
              <a:cs typeface="Times New Roman"/>
              <a:sym typeface="Times New Roman"/>
            </a:endParaRPr>
          </a:p>
        </p:txBody>
      </p:sp>
      <p:sp>
        <p:nvSpPr>
          <p:cNvPr id="4246" name="Google Shape;4246;p266"/>
          <p:cNvSpPr/>
          <p:nvPr/>
        </p:nvSpPr>
        <p:spPr>
          <a:xfrm>
            <a:off x="692033" y="2627164"/>
            <a:ext cx="1131600" cy="3192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Interior</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Gateway Protocols</a:t>
            </a:r>
            <a:endParaRPr b="0" i="0" sz="1400" u="none" cap="none" strike="noStrike">
              <a:solidFill>
                <a:srgbClr val="000000"/>
              </a:solidFill>
              <a:latin typeface="Times New Roman"/>
              <a:ea typeface="Times New Roman"/>
              <a:cs typeface="Times New Roman"/>
              <a:sym typeface="Times New Roman"/>
            </a:endParaRPr>
          </a:p>
        </p:txBody>
      </p:sp>
      <p:sp>
        <p:nvSpPr>
          <p:cNvPr id="4247" name="Google Shape;4247;p266"/>
          <p:cNvSpPr/>
          <p:nvPr/>
        </p:nvSpPr>
        <p:spPr>
          <a:xfrm>
            <a:off x="7670752" y="2710422"/>
            <a:ext cx="1131600" cy="4257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Exterior</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33CC"/>
                </a:solidFill>
                <a:latin typeface="Times New Roman"/>
                <a:ea typeface="Times New Roman"/>
                <a:cs typeface="Times New Roman"/>
                <a:sym typeface="Times New Roman"/>
              </a:rPr>
              <a:t>Gateway Protocols</a:t>
            </a:r>
            <a:endParaRPr b="0" i="0" sz="1400" u="none" cap="none" strike="noStrike">
              <a:solidFill>
                <a:srgbClr val="000000"/>
              </a:solidFill>
              <a:latin typeface="Times New Roman"/>
              <a:ea typeface="Times New Roman"/>
              <a:cs typeface="Times New Roman"/>
              <a:sym typeface="Times New Roman"/>
            </a:endParaRPr>
          </a:p>
        </p:txBody>
      </p:sp>
      <p:sp>
        <p:nvSpPr>
          <p:cNvPr id="4248" name="Google Shape;4248;p266"/>
          <p:cNvSpPr/>
          <p:nvPr/>
        </p:nvSpPr>
        <p:spPr>
          <a:xfrm>
            <a:off x="6365460" y="1919687"/>
            <a:ext cx="2461800" cy="325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Times New Roman"/>
                <a:ea typeface="Times New Roman"/>
                <a:cs typeface="Times New Roman"/>
                <a:sym typeface="Times New Roman"/>
              </a:rPr>
              <a:t>Isolated</a:t>
            </a:r>
            <a:endParaRPr b="1" i="0" sz="1400" u="none" cap="none" strike="noStrike">
              <a:solidFill>
                <a:srgbClr val="C00000"/>
              </a:solidFill>
              <a:latin typeface="Times New Roman"/>
              <a:ea typeface="Times New Roman"/>
              <a:cs typeface="Times New Roman"/>
              <a:sym typeface="Times New Roman"/>
            </a:endParaRPr>
          </a:p>
        </p:txBody>
      </p:sp>
      <p:cxnSp>
        <p:nvCxnSpPr>
          <p:cNvPr id="4249" name="Google Shape;4249;p266"/>
          <p:cNvCxnSpPr>
            <a:stCxn id="4229" idx="2"/>
          </p:cNvCxnSpPr>
          <p:nvPr/>
        </p:nvCxnSpPr>
        <p:spPr>
          <a:xfrm>
            <a:off x="4260570" y="1080512"/>
            <a:ext cx="918600" cy="968700"/>
          </a:xfrm>
          <a:prstGeom prst="straightConnector1">
            <a:avLst/>
          </a:prstGeom>
          <a:noFill/>
          <a:ln cap="flat" cmpd="sng" w="19050">
            <a:solidFill>
              <a:srgbClr val="000000"/>
            </a:solidFill>
            <a:prstDash val="solid"/>
            <a:round/>
            <a:headEnd len="sm" w="sm" type="none"/>
            <a:tailEnd len="med" w="med" type="triangle"/>
          </a:ln>
        </p:spPr>
      </p:cxnSp>
      <p:cxnSp>
        <p:nvCxnSpPr>
          <p:cNvPr id="4250" name="Google Shape;4250;p266"/>
          <p:cNvCxnSpPr/>
          <p:nvPr/>
        </p:nvCxnSpPr>
        <p:spPr>
          <a:xfrm>
            <a:off x="4260570" y="1080455"/>
            <a:ext cx="3065021" cy="854812"/>
          </a:xfrm>
          <a:prstGeom prst="straightConnector1">
            <a:avLst/>
          </a:prstGeom>
          <a:noFill/>
          <a:ln cap="flat" cmpd="sng" w="19050">
            <a:solidFill>
              <a:srgbClr val="000000"/>
            </a:solidFill>
            <a:prstDash val="solid"/>
            <a:round/>
            <a:headEnd len="sm" w="sm" type="none"/>
            <a:tailEnd len="med" w="med" type="triangle"/>
          </a:ln>
        </p:spPr>
      </p:cxnSp>
      <p:sp>
        <p:nvSpPr>
          <p:cNvPr id="4251" name="Google Shape;4251;p266"/>
          <p:cNvSpPr/>
          <p:nvPr/>
        </p:nvSpPr>
        <p:spPr>
          <a:xfrm>
            <a:off x="6329533" y="3879228"/>
            <a:ext cx="27366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Private Network-Network Interface</a:t>
            </a:r>
            <a:endParaRPr/>
          </a:p>
        </p:txBody>
      </p:sp>
      <p:sp>
        <p:nvSpPr>
          <p:cNvPr id="4252" name="Google Shape;4252;p266"/>
          <p:cNvSpPr/>
          <p:nvPr/>
        </p:nvSpPr>
        <p:spPr>
          <a:xfrm>
            <a:off x="6370314" y="4100279"/>
            <a:ext cx="18261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D5156"/>
                </a:solidFill>
                <a:latin typeface="Times New Roman"/>
                <a:ea typeface="Times New Roman"/>
                <a:cs typeface="Times New Roman"/>
                <a:sym typeface="Times New Roman"/>
              </a:rPr>
              <a:t>open shortest path first</a:t>
            </a:r>
            <a:endParaRPr b="0" i="0" sz="1400" u="none" cap="none" strike="noStrike">
              <a:solidFill>
                <a:srgbClr val="000000"/>
              </a:solidFill>
              <a:latin typeface="Times New Roman"/>
              <a:ea typeface="Times New Roman"/>
              <a:cs typeface="Times New Roman"/>
              <a:sym typeface="Times New Roman"/>
            </a:endParaRPr>
          </a:p>
        </p:txBody>
      </p:sp>
      <p:sp>
        <p:nvSpPr>
          <p:cNvPr id="4253" name="Google Shape;4253;p266"/>
          <p:cNvSpPr/>
          <p:nvPr/>
        </p:nvSpPr>
        <p:spPr>
          <a:xfrm>
            <a:off x="6239514" y="4345320"/>
            <a:ext cx="29690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202124"/>
                </a:solidFill>
                <a:latin typeface="Times New Roman"/>
                <a:ea typeface="Times New Roman"/>
                <a:cs typeface="Times New Roman"/>
                <a:sym typeface="Times New Roman"/>
              </a:rPr>
              <a:t>Intermediate System to Intermediate System </a:t>
            </a:r>
            <a:endParaRPr b="0" i="0" sz="1200" u="none" cap="none" strike="noStrike">
              <a:solidFill>
                <a:srgbClr val="000000"/>
              </a:solidFill>
              <a:latin typeface="Times New Roman"/>
              <a:ea typeface="Times New Roman"/>
              <a:cs typeface="Times New Roman"/>
              <a:sym typeface="Times New Roman"/>
            </a:endParaRPr>
          </a:p>
        </p:txBody>
      </p:sp>
      <p:cxnSp>
        <p:nvCxnSpPr>
          <p:cNvPr id="4254" name="Google Shape;4254;p26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255" name="Google Shape;4255;p26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256" name="Google Shape;4256;p26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57" name="Google Shape;4257;p26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3" name="Shape 4263"/>
        <p:cNvGrpSpPr/>
        <p:nvPr/>
      </p:nvGrpSpPr>
      <p:grpSpPr>
        <a:xfrm>
          <a:off x="0" y="0"/>
          <a:ext cx="0" cy="0"/>
          <a:chOff x="0" y="0"/>
          <a:chExt cx="0" cy="0"/>
        </a:xfrm>
      </p:grpSpPr>
      <p:sp>
        <p:nvSpPr>
          <p:cNvPr id="4264" name="Google Shape;4264;p2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265" name="Google Shape;4265;p2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266" name="Google Shape;4266;p2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267" name="Google Shape;4267;p267"/>
          <p:cNvSpPr txBox="1"/>
          <p:nvPr>
            <p:ph idx="4294967295" type="title"/>
          </p:nvPr>
        </p:nvSpPr>
        <p:spPr>
          <a:xfrm>
            <a:off x="931514" y="86237"/>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Internetwork Routing (Cntd.)</a:t>
            </a:r>
            <a:endParaRPr b="1" sz="3200">
              <a:solidFill>
                <a:srgbClr val="002060"/>
              </a:solidFill>
              <a:latin typeface="Times New Roman"/>
              <a:ea typeface="Times New Roman"/>
              <a:cs typeface="Times New Roman"/>
              <a:sym typeface="Times New Roman"/>
            </a:endParaRPr>
          </a:p>
        </p:txBody>
      </p:sp>
      <p:pic>
        <p:nvPicPr>
          <p:cNvPr id="4268" name="Google Shape;4268;p267"/>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sp>
        <p:nvSpPr>
          <p:cNvPr id="4269" name="Google Shape;4269;p267"/>
          <p:cNvSpPr/>
          <p:nvPr/>
        </p:nvSpPr>
        <p:spPr>
          <a:xfrm>
            <a:off x="2948097" y="780056"/>
            <a:ext cx="2938200" cy="4728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Non - Adaptive Routing</a:t>
            </a:r>
            <a:endParaRPr b="0" i="0" sz="1400" u="none" cap="none" strike="noStrike">
              <a:solidFill>
                <a:srgbClr val="000000"/>
              </a:solidFill>
              <a:latin typeface="Times New Roman"/>
              <a:ea typeface="Times New Roman"/>
              <a:cs typeface="Times New Roman"/>
              <a:sym typeface="Times New Roman"/>
            </a:endParaRPr>
          </a:p>
        </p:txBody>
      </p:sp>
      <p:sp>
        <p:nvSpPr>
          <p:cNvPr id="4270" name="Google Shape;4270;p267"/>
          <p:cNvSpPr/>
          <p:nvPr/>
        </p:nvSpPr>
        <p:spPr>
          <a:xfrm>
            <a:off x="769427" y="2107244"/>
            <a:ext cx="2938200" cy="5709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flooding</a:t>
            </a:r>
            <a:endParaRPr b="0" i="0" sz="1800" u="none" cap="none" strike="noStrike">
              <a:solidFill>
                <a:srgbClr val="000000"/>
              </a:solidFill>
              <a:latin typeface="Times New Roman"/>
              <a:ea typeface="Times New Roman"/>
              <a:cs typeface="Times New Roman"/>
              <a:sym typeface="Times New Roman"/>
            </a:endParaRPr>
          </a:p>
        </p:txBody>
      </p:sp>
      <p:cxnSp>
        <p:nvCxnSpPr>
          <p:cNvPr id="4271" name="Google Shape;4271;p267"/>
          <p:cNvCxnSpPr>
            <a:stCxn id="4269" idx="2"/>
          </p:cNvCxnSpPr>
          <p:nvPr/>
        </p:nvCxnSpPr>
        <p:spPr>
          <a:xfrm flipH="1">
            <a:off x="2304897" y="1252856"/>
            <a:ext cx="2112300" cy="844500"/>
          </a:xfrm>
          <a:prstGeom prst="straightConnector1">
            <a:avLst/>
          </a:prstGeom>
          <a:noFill/>
          <a:ln cap="flat" cmpd="sng" w="19050">
            <a:solidFill>
              <a:srgbClr val="000000"/>
            </a:solidFill>
            <a:prstDash val="solid"/>
            <a:round/>
            <a:headEnd len="sm" w="sm" type="none"/>
            <a:tailEnd len="med" w="med" type="triangle"/>
          </a:ln>
        </p:spPr>
      </p:cxnSp>
      <p:sp>
        <p:nvSpPr>
          <p:cNvPr id="4272" name="Google Shape;4272;p267"/>
          <p:cNvSpPr/>
          <p:nvPr/>
        </p:nvSpPr>
        <p:spPr>
          <a:xfrm>
            <a:off x="5294016" y="2097356"/>
            <a:ext cx="2938200" cy="4371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Static Routing</a:t>
            </a:r>
            <a:endParaRPr b="0" i="0" sz="1800" u="none" cap="none" strike="noStrike">
              <a:solidFill>
                <a:srgbClr val="000000"/>
              </a:solidFill>
              <a:latin typeface="Times New Roman"/>
              <a:ea typeface="Times New Roman"/>
              <a:cs typeface="Times New Roman"/>
              <a:sym typeface="Times New Roman"/>
            </a:endParaRPr>
          </a:p>
        </p:txBody>
      </p:sp>
      <p:cxnSp>
        <p:nvCxnSpPr>
          <p:cNvPr id="4273" name="Google Shape;4273;p267"/>
          <p:cNvCxnSpPr>
            <a:stCxn id="4269" idx="2"/>
          </p:cNvCxnSpPr>
          <p:nvPr/>
        </p:nvCxnSpPr>
        <p:spPr>
          <a:xfrm>
            <a:off x="4417197" y="1252856"/>
            <a:ext cx="2227800" cy="773100"/>
          </a:xfrm>
          <a:prstGeom prst="straightConnector1">
            <a:avLst/>
          </a:prstGeom>
          <a:noFill/>
          <a:ln cap="flat" cmpd="sng" w="19050">
            <a:solidFill>
              <a:srgbClr val="000000"/>
            </a:solidFill>
            <a:prstDash val="solid"/>
            <a:round/>
            <a:headEnd len="sm" w="sm" type="none"/>
            <a:tailEnd len="med" w="med" type="triangle"/>
          </a:ln>
        </p:spPr>
      </p:cxnSp>
      <p:cxnSp>
        <p:nvCxnSpPr>
          <p:cNvPr id="4274" name="Google Shape;4274;p267"/>
          <p:cNvCxnSpPr>
            <a:endCxn id="4275" idx="0"/>
          </p:cNvCxnSpPr>
          <p:nvPr/>
        </p:nvCxnSpPr>
        <p:spPr>
          <a:xfrm flipH="1">
            <a:off x="1722391" y="2534357"/>
            <a:ext cx="392400" cy="949800"/>
          </a:xfrm>
          <a:prstGeom prst="straightConnector1">
            <a:avLst/>
          </a:prstGeom>
          <a:noFill/>
          <a:ln cap="flat" cmpd="sng" w="19050">
            <a:solidFill>
              <a:srgbClr val="000000"/>
            </a:solidFill>
            <a:prstDash val="solid"/>
            <a:round/>
            <a:headEnd len="sm" w="sm" type="none"/>
            <a:tailEnd len="med" w="med" type="triangle"/>
          </a:ln>
        </p:spPr>
      </p:cxnSp>
      <p:sp>
        <p:nvSpPr>
          <p:cNvPr id="4275" name="Google Shape;4275;p267"/>
          <p:cNvSpPr/>
          <p:nvPr/>
        </p:nvSpPr>
        <p:spPr>
          <a:xfrm>
            <a:off x="78127" y="3484157"/>
            <a:ext cx="3288528" cy="5709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Pure flooding</a:t>
            </a:r>
            <a:endParaRPr b="0" i="0" sz="1800" u="none" cap="none" strike="noStrike">
              <a:solidFill>
                <a:srgbClr val="000000"/>
              </a:solidFill>
              <a:latin typeface="Times New Roman"/>
              <a:ea typeface="Times New Roman"/>
              <a:cs typeface="Times New Roman"/>
              <a:sym typeface="Times New Roman"/>
            </a:endParaRPr>
          </a:p>
        </p:txBody>
      </p:sp>
      <p:cxnSp>
        <p:nvCxnSpPr>
          <p:cNvPr id="4276" name="Google Shape;4276;p267"/>
          <p:cNvCxnSpPr>
            <a:endCxn id="4277" idx="0"/>
          </p:cNvCxnSpPr>
          <p:nvPr/>
        </p:nvCxnSpPr>
        <p:spPr>
          <a:xfrm>
            <a:off x="2480958" y="2521718"/>
            <a:ext cx="1263600" cy="953400"/>
          </a:xfrm>
          <a:prstGeom prst="straightConnector1">
            <a:avLst/>
          </a:prstGeom>
          <a:noFill/>
          <a:ln cap="flat" cmpd="sng" w="19050">
            <a:solidFill>
              <a:srgbClr val="000000"/>
            </a:solidFill>
            <a:prstDash val="solid"/>
            <a:round/>
            <a:headEnd len="sm" w="sm" type="none"/>
            <a:tailEnd len="med" w="med" type="triangle"/>
          </a:ln>
        </p:spPr>
      </p:cxnSp>
      <p:sp>
        <p:nvSpPr>
          <p:cNvPr id="4277" name="Google Shape;4277;p267"/>
          <p:cNvSpPr/>
          <p:nvPr/>
        </p:nvSpPr>
        <p:spPr>
          <a:xfrm>
            <a:off x="2480902" y="3475118"/>
            <a:ext cx="2527311" cy="5709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Selective flooding</a:t>
            </a:r>
            <a:endParaRPr b="0" i="0" sz="1800" u="none" cap="none" strike="noStrike">
              <a:solidFill>
                <a:srgbClr val="000000"/>
              </a:solidFill>
              <a:latin typeface="Times New Roman"/>
              <a:ea typeface="Times New Roman"/>
              <a:cs typeface="Times New Roman"/>
              <a:sym typeface="Times New Roman"/>
            </a:endParaRPr>
          </a:p>
        </p:txBody>
      </p:sp>
      <p:cxnSp>
        <p:nvCxnSpPr>
          <p:cNvPr id="4278" name="Google Shape;4278;p26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279" name="Google Shape;4279;p2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280" name="Google Shape;4280;p2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81" name="Google Shape;4281;p2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2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287" name="Google Shape;4287;p268"/>
          <p:cNvPicPr preferRelativeResize="0"/>
          <p:nvPr/>
        </p:nvPicPr>
        <p:blipFill rotWithShape="1">
          <a:blip r:embed="rId3">
            <a:alphaModFix/>
          </a:blip>
          <a:srcRect b="0" l="0" r="0" t="0"/>
          <a:stretch/>
        </p:blipFill>
        <p:spPr>
          <a:xfrm>
            <a:off x="708420" y="766763"/>
            <a:ext cx="7647708" cy="3862387"/>
          </a:xfrm>
          <a:prstGeom prst="rect">
            <a:avLst/>
          </a:prstGeom>
          <a:noFill/>
          <a:ln>
            <a:noFill/>
          </a:ln>
        </p:spPr>
      </p:pic>
      <p:cxnSp>
        <p:nvCxnSpPr>
          <p:cNvPr id="4288" name="Google Shape;4288;p26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289" name="Google Shape;4289;p26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290" name="Google Shape;4290;p26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91" name="Google Shape;4291;p26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4292" name="Google Shape;4292;p268"/>
          <p:cNvSpPr txBox="1"/>
          <p:nvPr/>
        </p:nvSpPr>
        <p:spPr>
          <a:xfrm>
            <a:off x="1130497" y="126777"/>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Definition: Router and Protocols</a:t>
            </a:r>
            <a:endParaRPr b="1" i="0" sz="3200" u="none" cap="none" strike="noStrike">
              <a:solidFill>
                <a:srgbClr val="002060"/>
              </a:solidFill>
              <a:latin typeface="Times New Roman"/>
              <a:ea typeface="Times New Roman"/>
              <a:cs typeface="Times New Roman"/>
              <a:sym typeface="Times New Roman"/>
            </a:endParaRPr>
          </a:p>
        </p:txBody>
      </p:sp>
      <p:pic>
        <p:nvPicPr>
          <p:cNvPr id="4293" name="Google Shape;4293;p268"/>
          <p:cNvPicPr preferRelativeResize="0"/>
          <p:nvPr/>
        </p:nvPicPr>
        <p:blipFill rotWithShape="1">
          <a:blip r:embed="rId4">
            <a:alphaModFix/>
          </a:blip>
          <a:srcRect b="0" l="0" r="0" t="0"/>
          <a:stretch/>
        </p:blipFill>
        <p:spPr>
          <a:xfrm>
            <a:off x="41822" y="57411"/>
            <a:ext cx="538608" cy="597580"/>
          </a:xfrm>
          <a:prstGeom prst="rect">
            <a:avLst/>
          </a:prstGeom>
          <a:noFill/>
          <a:ln>
            <a:noFill/>
          </a:ln>
        </p:spPr>
      </p:pic>
      <p:sp>
        <p:nvSpPr>
          <p:cNvPr id="4294" name="Google Shape;4294;p2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295" name="Google Shape;4295;p2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269"/>
          <p:cNvSpPr txBox="1"/>
          <p:nvPr>
            <p:ph idx="4294967295" type="title"/>
          </p:nvPr>
        </p:nvSpPr>
        <p:spPr>
          <a:xfrm>
            <a:off x="987137" y="148191"/>
            <a:ext cx="7543800" cy="533400"/>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r>
              <a:rPr lang="en-US">
                <a:solidFill>
                  <a:srgbClr val="C00000"/>
                </a:solidFill>
                <a:latin typeface="Times New Roman"/>
                <a:ea typeface="Times New Roman"/>
                <a:cs typeface="Times New Roman"/>
                <a:sym typeface="Times New Roman"/>
              </a:rPr>
              <a:t>Distance-Vector &amp; Link-State Routing</a:t>
            </a:r>
            <a:endParaRPr/>
          </a:p>
        </p:txBody>
      </p:sp>
      <p:sp>
        <p:nvSpPr>
          <p:cNvPr id="4301" name="Google Shape;4301;p269"/>
          <p:cNvSpPr txBox="1"/>
          <p:nvPr>
            <p:ph idx="4294967295" type="body"/>
          </p:nvPr>
        </p:nvSpPr>
        <p:spPr>
          <a:xfrm>
            <a:off x="520700" y="747713"/>
            <a:ext cx="8623300" cy="3876675"/>
          </a:xfrm>
          <a:prstGeom prst="rect">
            <a:avLst/>
          </a:prstGeom>
          <a:noFill/>
          <a:ln>
            <a:noFill/>
          </a:ln>
        </p:spPr>
        <p:txBody>
          <a:bodyPr anchorCtr="0" anchor="t" bIns="34275" lIns="0" spcFirstLastPara="1" rIns="0" wrap="square" tIns="34275">
            <a:noAutofit/>
          </a:bodyPr>
          <a:lstStyle/>
          <a:p>
            <a:pPr indent="-323850" lvl="0" marL="457200" rtl="0" algn="just">
              <a:lnSpc>
                <a:spcPct val="90000"/>
              </a:lnSpc>
              <a:spcBef>
                <a:spcPts val="900"/>
              </a:spcBef>
              <a:spcAft>
                <a:spcPts val="0"/>
              </a:spcAft>
              <a:buSzPts val="1500"/>
              <a:buChar char=" "/>
            </a:pPr>
            <a:r>
              <a:rPr lang="en-US" sz="2200">
                <a:solidFill>
                  <a:schemeClr val="dk1"/>
                </a:solidFill>
                <a:latin typeface="Times New Roman"/>
                <a:ea typeface="Times New Roman"/>
                <a:cs typeface="Times New Roman"/>
                <a:sym typeface="Times New Roman"/>
              </a:rPr>
              <a:t>Both assume router knows</a:t>
            </a:r>
            <a:endParaRPr/>
          </a:p>
          <a:p>
            <a:pPr indent="-317500" lvl="1" marL="914400" rtl="0" algn="just">
              <a:lnSpc>
                <a:spcPct val="90000"/>
              </a:lnSpc>
              <a:spcBef>
                <a:spcPts val="200"/>
              </a:spcBef>
              <a:spcAft>
                <a:spcPts val="0"/>
              </a:spcAft>
              <a:buSzPts val="1400"/>
              <a:buChar char="◦"/>
            </a:pPr>
            <a:r>
              <a:rPr lang="en-US" sz="2200">
                <a:solidFill>
                  <a:srgbClr val="C00000"/>
                </a:solidFill>
                <a:latin typeface="Times New Roman"/>
                <a:ea typeface="Times New Roman"/>
                <a:cs typeface="Times New Roman"/>
                <a:sym typeface="Times New Roman"/>
              </a:rPr>
              <a:t>address of each neighbor</a:t>
            </a:r>
            <a:endParaRPr/>
          </a:p>
          <a:p>
            <a:pPr indent="-317500" lvl="1" marL="914400" rtl="0" algn="just">
              <a:lnSpc>
                <a:spcPct val="90000"/>
              </a:lnSpc>
              <a:spcBef>
                <a:spcPts val="200"/>
              </a:spcBef>
              <a:spcAft>
                <a:spcPts val="0"/>
              </a:spcAft>
              <a:buSzPts val="1400"/>
              <a:buChar char="◦"/>
            </a:pPr>
            <a:r>
              <a:rPr lang="en-US" sz="2200">
                <a:solidFill>
                  <a:srgbClr val="C00000"/>
                </a:solidFill>
                <a:latin typeface="Times New Roman"/>
                <a:ea typeface="Times New Roman"/>
                <a:cs typeface="Times New Roman"/>
                <a:sym typeface="Times New Roman"/>
              </a:rPr>
              <a:t>cost of reaching each neighbor</a:t>
            </a:r>
            <a:endParaRPr/>
          </a:p>
          <a:p>
            <a:pPr indent="-323850" lvl="0" marL="457200" rtl="0" algn="just">
              <a:lnSpc>
                <a:spcPct val="90000"/>
              </a:lnSpc>
              <a:spcBef>
                <a:spcPts val="900"/>
              </a:spcBef>
              <a:spcAft>
                <a:spcPts val="0"/>
              </a:spcAft>
              <a:buSzPts val="1500"/>
              <a:buChar char=" "/>
            </a:pPr>
            <a:r>
              <a:rPr lang="en-US" sz="1800">
                <a:solidFill>
                  <a:schemeClr val="dk1"/>
                </a:solidFill>
                <a:latin typeface="Times New Roman"/>
                <a:ea typeface="Times New Roman"/>
                <a:cs typeface="Times New Roman"/>
                <a:sym typeface="Times New Roman"/>
              </a:rPr>
              <a:t>Both allow a router to determine global routing information by talking to its neighbors</a:t>
            </a:r>
            <a:endParaRPr/>
          </a:p>
          <a:p>
            <a:pPr indent="-323850" lvl="0" marL="457200" rtl="0" algn="just">
              <a:lnSpc>
                <a:spcPct val="90000"/>
              </a:lnSpc>
              <a:spcBef>
                <a:spcPts val="900"/>
              </a:spcBef>
              <a:spcAft>
                <a:spcPts val="0"/>
              </a:spcAft>
              <a:buSzPts val="1500"/>
              <a:buChar char=" "/>
            </a:pPr>
            <a:r>
              <a:rPr b="1" lang="en-US" sz="2200">
                <a:solidFill>
                  <a:srgbClr val="C00000"/>
                </a:solidFill>
                <a:latin typeface="Times New Roman"/>
                <a:ea typeface="Times New Roman"/>
                <a:cs typeface="Times New Roman"/>
                <a:sym typeface="Times New Roman"/>
              </a:rPr>
              <a:t>Distance Vector </a:t>
            </a:r>
            <a:r>
              <a:rPr lang="en-US" sz="2200">
                <a:solidFill>
                  <a:schemeClr val="dk1"/>
                </a:solidFill>
                <a:latin typeface="Times New Roman"/>
                <a:ea typeface="Times New Roman"/>
                <a:cs typeface="Times New Roman"/>
                <a:sym typeface="Times New Roman"/>
              </a:rPr>
              <a:t>- router knows </a:t>
            </a:r>
            <a:r>
              <a:rPr b="1" lang="en-US" sz="2200">
                <a:solidFill>
                  <a:schemeClr val="dk1"/>
                </a:solidFill>
                <a:latin typeface="Times New Roman"/>
                <a:ea typeface="Times New Roman"/>
                <a:cs typeface="Times New Roman"/>
                <a:sym typeface="Times New Roman"/>
              </a:rPr>
              <a:t>cost to each destination. Distance vector protocols send their entire routing table to directly connected neighbors.</a:t>
            </a:r>
            <a:r>
              <a:rPr lang="en-US" sz="2200">
                <a:solidFill>
                  <a:schemeClr val="dk1"/>
                </a:solidFill>
                <a:latin typeface="Times New Roman"/>
                <a:ea typeface="Times New Roman"/>
                <a:cs typeface="Times New Roman"/>
                <a:sym typeface="Times New Roman"/>
              </a:rPr>
              <a:t> </a:t>
            </a:r>
            <a:endParaRPr b="1" sz="2200">
              <a:solidFill>
                <a:schemeClr val="dk1"/>
              </a:solidFill>
              <a:latin typeface="Times New Roman"/>
              <a:ea typeface="Times New Roman"/>
              <a:cs typeface="Times New Roman"/>
              <a:sym typeface="Times New Roman"/>
            </a:endParaRPr>
          </a:p>
          <a:p>
            <a:pPr indent="-323850" lvl="0" marL="457200" rtl="0" algn="just">
              <a:lnSpc>
                <a:spcPct val="90000"/>
              </a:lnSpc>
              <a:spcBef>
                <a:spcPts val="900"/>
              </a:spcBef>
              <a:spcAft>
                <a:spcPts val="0"/>
              </a:spcAft>
              <a:buSzPts val="1500"/>
              <a:buChar char=" "/>
            </a:pPr>
            <a:r>
              <a:rPr b="1" lang="en-US" sz="2200">
                <a:solidFill>
                  <a:srgbClr val="C00000"/>
                </a:solidFill>
                <a:latin typeface="Times New Roman"/>
                <a:ea typeface="Times New Roman"/>
                <a:cs typeface="Times New Roman"/>
                <a:sym typeface="Times New Roman"/>
              </a:rPr>
              <a:t>Link state </a:t>
            </a:r>
            <a:r>
              <a:rPr lang="en-US" sz="22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router knows </a:t>
            </a:r>
            <a:r>
              <a:rPr b="1" lang="en-US" sz="1800">
                <a:solidFill>
                  <a:schemeClr val="dk1"/>
                </a:solidFill>
                <a:latin typeface="Times New Roman"/>
                <a:ea typeface="Times New Roman"/>
                <a:cs typeface="Times New Roman"/>
                <a:sym typeface="Times New Roman"/>
              </a:rPr>
              <a:t>entire network topology and computes shortest path</a:t>
            </a:r>
            <a:endParaRPr/>
          </a:p>
          <a:p>
            <a:pPr indent="-323850" lvl="0" marL="457200" rtl="0" algn="just">
              <a:lnSpc>
                <a:spcPct val="90000"/>
              </a:lnSpc>
              <a:spcBef>
                <a:spcPts val="900"/>
              </a:spcBef>
              <a:spcAft>
                <a:spcPts val="0"/>
              </a:spcAft>
              <a:buSzPts val="1500"/>
              <a:buChar char=" "/>
            </a:pPr>
            <a:r>
              <a:rPr b="1" lang="en-US" sz="2200">
                <a:solidFill>
                  <a:schemeClr val="dk1"/>
                </a:solidFill>
                <a:latin typeface="Times New Roman"/>
                <a:ea typeface="Times New Roman"/>
                <a:cs typeface="Times New Roman"/>
                <a:sym typeface="Times New Roman"/>
              </a:rPr>
              <a:t>Link state protocols send information about directly connected links to all the routers in the network</a:t>
            </a:r>
            <a:r>
              <a:rPr lang="en-US"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p:txBody>
      </p:sp>
      <p:cxnSp>
        <p:nvCxnSpPr>
          <p:cNvPr id="4302" name="Google Shape;4302;p26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03" name="Google Shape;4303;p26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04" name="Google Shape;4304;p26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05" name="Google Shape;4305;p26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306" name="Google Shape;4306;p269"/>
          <p:cNvPicPr preferRelativeResize="0"/>
          <p:nvPr/>
        </p:nvPicPr>
        <p:blipFill rotWithShape="1">
          <a:blip r:embed="rId3">
            <a:alphaModFix/>
          </a:blip>
          <a:srcRect b="0" l="0" r="0" t="0"/>
          <a:stretch/>
        </p:blipFill>
        <p:spPr>
          <a:xfrm>
            <a:off x="41822" y="57411"/>
            <a:ext cx="538608" cy="597580"/>
          </a:xfrm>
          <a:prstGeom prst="rect">
            <a:avLst/>
          </a:prstGeom>
          <a:noFill/>
          <a:ln>
            <a:noFill/>
          </a:ln>
        </p:spPr>
      </p:pic>
      <p:sp>
        <p:nvSpPr>
          <p:cNvPr id="4307" name="Google Shape;4307;p2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308" name="Google Shape;4308;p2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4309" name="Google Shape;4309;p2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83" name="Google Shape;483;p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84" name="Google Shape;484;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85" name="Google Shape;485;p27"/>
          <p:cNvSpPr txBox="1"/>
          <p:nvPr>
            <p:ph idx="4294967295" type="title"/>
          </p:nvPr>
        </p:nvSpPr>
        <p:spPr>
          <a:xfrm>
            <a:off x="1295400" y="3159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Virtual Circuit Switching</a:t>
            </a:r>
            <a:endParaRPr>
              <a:latin typeface="Times New Roman"/>
              <a:ea typeface="Times New Roman"/>
              <a:cs typeface="Times New Roman"/>
              <a:sym typeface="Times New Roman"/>
            </a:endParaRPr>
          </a:p>
        </p:txBody>
      </p:sp>
      <p:pic>
        <p:nvPicPr>
          <p:cNvPr id="486" name="Google Shape;486;p27"/>
          <p:cNvPicPr preferRelativeResize="0"/>
          <p:nvPr/>
        </p:nvPicPr>
        <p:blipFill rotWithShape="1">
          <a:blip r:embed="rId3">
            <a:alphaModFix/>
          </a:blip>
          <a:srcRect b="0" l="0" r="0" t="0"/>
          <a:stretch/>
        </p:blipFill>
        <p:spPr>
          <a:xfrm>
            <a:off x="41822" y="47020"/>
            <a:ext cx="549324" cy="597580"/>
          </a:xfrm>
          <a:prstGeom prst="rect">
            <a:avLst/>
          </a:prstGeom>
          <a:noFill/>
          <a:ln>
            <a:noFill/>
          </a:ln>
        </p:spPr>
      </p:pic>
      <p:pic>
        <p:nvPicPr>
          <p:cNvPr descr="Virtual-Circuit Networks" id="487" name="Google Shape;487;p27"/>
          <p:cNvPicPr preferRelativeResize="0"/>
          <p:nvPr/>
        </p:nvPicPr>
        <p:blipFill rotWithShape="1">
          <a:blip r:embed="rId4">
            <a:alphaModFix/>
          </a:blip>
          <a:srcRect b="0" l="0" r="0" t="0"/>
          <a:stretch/>
        </p:blipFill>
        <p:spPr>
          <a:xfrm>
            <a:off x="246580" y="947096"/>
            <a:ext cx="5969285" cy="3472871"/>
          </a:xfrm>
          <a:prstGeom prst="rect">
            <a:avLst/>
          </a:prstGeom>
          <a:noFill/>
          <a:ln>
            <a:noFill/>
          </a:ln>
        </p:spPr>
      </p:pic>
      <p:cxnSp>
        <p:nvCxnSpPr>
          <p:cNvPr id="488" name="Google Shape;488;p2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89" name="Google Shape;489;p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90" name="Google Shape;490;p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91" name="Google Shape;491;p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descr="Virtual Circuit Network" id="492" name="Google Shape;492;p27"/>
          <p:cNvPicPr preferRelativeResize="0"/>
          <p:nvPr/>
        </p:nvPicPr>
        <p:blipFill rotWithShape="1">
          <a:blip r:embed="rId5">
            <a:alphaModFix/>
          </a:blip>
          <a:srcRect b="0" l="0" r="0" t="0"/>
          <a:stretch/>
        </p:blipFill>
        <p:spPr>
          <a:xfrm>
            <a:off x="6333141" y="881070"/>
            <a:ext cx="2695084" cy="1481986"/>
          </a:xfrm>
          <a:prstGeom prst="rect">
            <a:avLst/>
          </a:prstGeom>
          <a:noFill/>
          <a:ln>
            <a:noFill/>
          </a:ln>
        </p:spPr>
      </p:pic>
      <p:sp>
        <p:nvSpPr>
          <p:cNvPr id="493" name="Google Shape;493;p27"/>
          <p:cNvSpPr/>
          <p:nvPr/>
        </p:nvSpPr>
        <p:spPr>
          <a:xfrm>
            <a:off x="5292341" y="719669"/>
            <a:ext cx="21788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Virtual Circuit Identifiers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3" name="Shape 4313"/>
        <p:cNvGrpSpPr/>
        <p:nvPr/>
      </p:nvGrpSpPr>
      <p:grpSpPr>
        <a:xfrm>
          <a:off x="0" y="0"/>
          <a:ext cx="0" cy="0"/>
          <a:chOff x="0" y="0"/>
          <a:chExt cx="0" cy="0"/>
        </a:xfrm>
      </p:grpSpPr>
      <p:sp>
        <p:nvSpPr>
          <p:cNvPr id="4314" name="Google Shape;4314;p2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315" name="Google Shape;4315;p270"/>
          <p:cNvPicPr preferRelativeResize="0"/>
          <p:nvPr/>
        </p:nvPicPr>
        <p:blipFill rotWithShape="1">
          <a:blip r:embed="rId3">
            <a:alphaModFix/>
          </a:blip>
          <a:srcRect b="0" l="0" r="0" t="0"/>
          <a:stretch/>
        </p:blipFill>
        <p:spPr>
          <a:xfrm>
            <a:off x="2248332" y="182706"/>
            <a:ext cx="4086225" cy="476250"/>
          </a:xfrm>
          <a:prstGeom prst="rect">
            <a:avLst/>
          </a:prstGeom>
          <a:noFill/>
          <a:ln>
            <a:noFill/>
          </a:ln>
        </p:spPr>
      </p:pic>
      <p:pic>
        <p:nvPicPr>
          <p:cNvPr id="4316" name="Google Shape;4316;p270"/>
          <p:cNvPicPr preferRelativeResize="0"/>
          <p:nvPr/>
        </p:nvPicPr>
        <p:blipFill rotWithShape="1">
          <a:blip r:embed="rId4">
            <a:alphaModFix/>
          </a:blip>
          <a:srcRect b="0" l="0" r="0" t="0"/>
          <a:stretch/>
        </p:blipFill>
        <p:spPr>
          <a:xfrm>
            <a:off x="1776844" y="908339"/>
            <a:ext cx="5029200" cy="666750"/>
          </a:xfrm>
          <a:prstGeom prst="rect">
            <a:avLst/>
          </a:prstGeom>
          <a:noFill/>
          <a:ln>
            <a:noFill/>
          </a:ln>
        </p:spPr>
      </p:pic>
      <p:pic>
        <p:nvPicPr>
          <p:cNvPr id="4317" name="Google Shape;4317;p270"/>
          <p:cNvPicPr preferRelativeResize="0"/>
          <p:nvPr/>
        </p:nvPicPr>
        <p:blipFill rotWithShape="1">
          <a:blip r:embed="rId5">
            <a:alphaModFix/>
          </a:blip>
          <a:srcRect b="0" l="0" r="0" t="0"/>
          <a:stretch/>
        </p:blipFill>
        <p:spPr>
          <a:xfrm>
            <a:off x="729269" y="1824472"/>
            <a:ext cx="5827395" cy="2300719"/>
          </a:xfrm>
          <a:prstGeom prst="rect">
            <a:avLst/>
          </a:prstGeom>
          <a:noFill/>
          <a:ln>
            <a:noFill/>
          </a:ln>
        </p:spPr>
      </p:pic>
      <p:cxnSp>
        <p:nvCxnSpPr>
          <p:cNvPr id="4318" name="Google Shape;4318;p27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19" name="Google Shape;4319;p2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20" name="Google Shape;4320;p27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21" name="Google Shape;4321;p2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322" name="Google Shape;4322;p270"/>
          <p:cNvPicPr preferRelativeResize="0"/>
          <p:nvPr/>
        </p:nvPicPr>
        <p:blipFill rotWithShape="1">
          <a:blip r:embed="rId6">
            <a:alphaModFix/>
          </a:blip>
          <a:srcRect b="0" l="0" r="0" t="0"/>
          <a:stretch/>
        </p:blipFill>
        <p:spPr>
          <a:xfrm>
            <a:off x="41822" y="57411"/>
            <a:ext cx="538608" cy="597580"/>
          </a:xfrm>
          <a:prstGeom prst="rect">
            <a:avLst/>
          </a:prstGeom>
          <a:noFill/>
          <a:ln>
            <a:noFill/>
          </a:ln>
        </p:spPr>
      </p:pic>
      <p:sp>
        <p:nvSpPr>
          <p:cNvPr id="4323" name="Google Shape;4323;p2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4324" name="Google Shape;4324;p2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8" name="Shape 4328"/>
        <p:cNvGrpSpPr/>
        <p:nvPr/>
      </p:nvGrpSpPr>
      <p:grpSpPr>
        <a:xfrm>
          <a:off x="0" y="0"/>
          <a:ext cx="0" cy="0"/>
          <a:chOff x="0" y="0"/>
          <a:chExt cx="0" cy="0"/>
        </a:xfrm>
      </p:grpSpPr>
      <p:sp>
        <p:nvSpPr>
          <p:cNvPr id="4329" name="Google Shape;4329;p2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0" i="0" lang="en-US" sz="1800" u="none" cap="none" strike="noStrike">
                <a:solidFill>
                  <a:schemeClr val="dk1"/>
                </a:solidFill>
                <a:latin typeface="Times New Roman"/>
                <a:ea typeface="Times New Roman"/>
                <a:cs typeface="Times New Roman"/>
                <a:sym typeface="Times New Roman"/>
              </a:rPr>
              <a:t>Computer Networks (CET2005B)       SY BTech    Semester-3               2022-23</a:t>
            </a:r>
            <a:endParaRPr b="0" i="0" sz="1800" u="none" cap="none" strike="noStrike">
              <a:solidFill>
                <a:schemeClr val="dk1"/>
              </a:solidFill>
              <a:latin typeface="Times New Roman"/>
              <a:ea typeface="Times New Roman"/>
              <a:cs typeface="Times New Roman"/>
              <a:sym typeface="Times New Roman"/>
            </a:endParaRPr>
          </a:p>
        </p:txBody>
      </p:sp>
      <p:sp>
        <p:nvSpPr>
          <p:cNvPr id="4330" name="Google Shape;4330;p2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800"/>
              <a:buNone/>
            </a:pPr>
            <a:r>
              <a:rPr b="0" i="0" lang="en-US" sz="1800" u="none" cap="none" strike="noStrike">
                <a:solidFill>
                  <a:schemeClr val="dk1"/>
                </a:solidFill>
                <a:latin typeface="Times New Roman"/>
                <a:ea typeface="Times New Roman"/>
                <a:cs typeface="Times New Roman"/>
                <a:sym typeface="Times New Roman"/>
              </a:rPr>
              <a:t>4-</a:t>
            </a:r>
            <a:fld id="{00000000-1234-1234-1234-123412341234}" type="slidenum">
              <a:rPr b="0" i="0" lang="en-US" sz="1800" u="none" cap="none" strike="noStrike">
                <a:solidFill>
                  <a:schemeClr val="dk1"/>
                </a:solidFill>
                <a:latin typeface="Times New Roman"/>
                <a:ea typeface="Times New Roman"/>
                <a:cs typeface="Times New Roman"/>
                <a:sym typeface="Times New Roman"/>
              </a:rPr>
              <a:t>‹#›</a:t>
            </a:fld>
            <a:endParaRPr b="0" i="0" sz="1800" u="none" cap="none" strike="noStrike">
              <a:solidFill>
                <a:schemeClr val="dk1"/>
              </a:solidFill>
              <a:latin typeface="Times New Roman"/>
              <a:ea typeface="Times New Roman"/>
              <a:cs typeface="Times New Roman"/>
              <a:sym typeface="Times New Roman"/>
            </a:endParaRPr>
          </a:p>
        </p:txBody>
      </p:sp>
      <p:sp>
        <p:nvSpPr>
          <p:cNvPr id="4331" name="Google Shape;4331;p271"/>
          <p:cNvSpPr txBox="1"/>
          <p:nvPr>
            <p:ph idx="4294967295" type="body"/>
          </p:nvPr>
        </p:nvSpPr>
        <p:spPr>
          <a:xfrm>
            <a:off x="936825" y="162051"/>
            <a:ext cx="3627438" cy="4046537"/>
          </a:xfrm>
          <a:prstGeom prst="rect">
            <a:avLst/>
          </a:prstGeom>
          <a:noFill/>
          <a:ln>
            <a:noFill/>
          </a:ln>
        </p:spPr>
        <p:txBody>
          <a:bodyPr anchorCtr="0" anchor="t" bIns="34275" lIns="0" spcFirstLastPara="1" rIns="0" wrap="square" tIns="34275">
            <a:normAutofit lnSpcReduction="10000"/>
          </a:bodyPr>
          <a:lstStyle/>
          <a:p>
            <a:pPr indent="-323850" lvl="0" marL="457200" rtl="0" algn="l">
              <a:lnSpc>
                <a:spcPct val="90000"/>
              </a:lnSpc>
              <a:spcBef>
                <a:spcPts val="900"/>
              </a:spcBef>
              <a:spcAft>
                <a:spcPts val="0"/>
              </a:spcAft>
              <a:buSzPts val="1500"/>
              <a:buFont typeface="Noto Sans Symbols"/>
              <a:buNone/>
            </a:pPr>
            <a:r>
              <a:rPr i="1" lang="en-US" sz="1800">
                <a:solidFill>
                  <a:srgbClr val="CC0000"/>
                </a:solidFill>
                <a:latin typeface="Times New Roman"/>
                <a:ea typeface="Times New Roman"/>
                <a:cs typeface="Times New Roman"/>
                <a:sym typeface="Times New Roman"/>
              </a:rPr>
              <a:t>Q: global or decentralized information?</a:t>
            </a:r>
            <a:endParaRPr/>
          </a:p>
          <a:p>
            <a:pPr indent="-323850" lvl="0" marL="457200" rtl="0" algn="l">
              <a:lnSpc>
                <a:spcPct val="90000"/>
              </a:lnSpc>
              <a:spcBef>
                <a:spcPts val="720"/>
              </a:spcBef>
              <a:spcAft>
                <a:spcPts val="0"/>
              </a:spcAft>
              <a:buSzPts val="1500"/>
              <a:buFont typeface="Noto Sans Symbols"/>
              <a:buNone/>
            </a:pPr>
            <a:r>
              <a:rPr i="1" lang="en-US" sz="1800">
                <a:solidFill>
                  <a:srgbClr val="CC0000"/>
                </a:solidFill>
                <a:latin typeface="Times New Roman"/>
                <a:ea typeface="Times New Roman"/>
                <a:cs typeface="Times New Roman"/>
                <a:sym typeface="Times New Roman"/>
              </a:rPr>
              <a:t>global:</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1800">
                <a:solidFill>
                  <a:schemeClr val="dk1"/>
                </a:solidFill>
                <a:latin typeface="Times New Roman"/>
                <a:ea typeface="Times New Roman"/>
                <a:cs typeface="Times New Roman"/>
                <a:sym typeface="Times New Roman"/>
              </a:rPr>
              <a:t>all routers have complete topology, link cost info</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1800">
                <a:solidFill>
                  <a:srgbClr val="000099"/>
                </a:solidFill>
                <a:latin typeface="Times New Roman"/>
                <a:ea typeface="Times New Roman"/>
                <a:cs typeface="Times New Roman"/>
                <a:sym typeface="Times New Roman"/>
              </a:rPr>
              <a:t>“link state” algorithms</a:t>
            </a:r>
            <a:endParaRPr/>
          </a:p>
          <a:p>
            <a:pPr indent="-323850" lvl="0" marL="457200" rtl="0" algn="l">
              <a:lnSpc>
                <a:spcPct val="90000"/>
              </a:lnSpc>
              <a:spcBef>
                <a:spcPts val="900"/>
              </a:spcBef>
              <a:spcAft>
                <a:spcPts val="0"/>
              </a:spcAft>
              <a:buSzPts val="1500"/>
              <a:buFont typeface="Noto Sans Symbols"/>
              <a:buNone/>
            </a:pPr>
            <a:r>
              <a:rPr i="1" lang="en-US" sz="1800">
                <a:solidFill>
                  <a:srgbClr val="CC0000"/>
                </a:solidFill>
                <a:latin typeface="Times New Roman"/>
                <a:ea typeface="Times New Roman"/>
                <a:cs typeface="Times New Roman"/>
                <a:sym typeface="Times New Roman"/>
              </a:rPr>
              <a:t>decentralized: </a:t>
            </a:r>
            <a:endParaRPr/>
          </a:p>
          <a:p>
            <a:pPr indent="-323850" lvl="0" marL="457200" rtl="0" algn="l">
              <a:lnSpc>
                <a:spcPct val="100000"/>
              </a:lnSpc>
              <a:spcBef>
                <a:spcPts val="900"/>
              </a:spcBef>
              <a:spcAft>
                <a:spcPts val="0"/>
              </a:spcAft>
              <a:buSzPts val="1500"/>
              <a:buChar char=" "/>
            </a:pPr>
            <a:r>
              <a:rPr lang="en-US" sz="1800">
                <a:solidFill>
                  <a:schemeClr val="dk1"/>
                </a:solidFill>
                <a:latin typeface="Times New Roman"/>
                <a:ea typeface="Times New Roman"/>
                <a:cs typeface="Times New Roman"/>
                <a:sym typeface="Times New Roman"/>
              </a:rPr>
              <a:t>router knows physically-connected neighbors, link costs to neighbors</a:t>
            </a:r>
            <a:endParaRPr/>
          </a:p>
          <a:p>
            <a:pPr indent="-323850" lvl="0" marL="457200" rtl="0" algn="l">
              <a:lnSpc>
                <a:spcPct val="100000"/>
              </a:lnSpc>
              <a:spcBef>
                <a:spcPts val="900"/>
              </a:spcBef>
              <a:spcAft>
                <a:spcPts val="0"/>
              </a:spcAft>
              <a:buSzPts val="1500"/>
              <a:buChar char=" "/>
            </a:pPr>
            <a:r>
              <a:rPr lang="en-US" sz="1800">
                <a:solidFill>
                  <a:schemeClr val="dk1"/>
                </a:solidFill>
                <a:latin typeface="Times New Roman"/>
                <a:ea typeface="Times New Roman"/>
                <a:cs typeface="Times New Roman"/>
                <a:sym typeface="Times New Roman"/>
              </a:rPr>
              <a:t>iterative process of computation, exchange of info with neighbors</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1800">
                <a:solidFill>
                  <a:srgbClr val="000099"/>
                </a:solidFill>
                <a:latin typeface="Times New Roman"/>
                <a:ea typeface="Times New Roman"/>
                <a:cs typeface="Times New Roman"/>
                <a:sym typeface="Times New Roman"/>
              </a:rPr>
              <a:t>“distance vector” algorithms</a:t>
            </a:r>
            <a:endParaRPr/>
          </a:p>
        </p:txBody>
      </p:sp>
      <p:sp>
        <p:nvSpPr>
          <p:cNvPr id="4332" name="Google Shape;4332;p271"/>
          <p:cNvSpPr txBox="1"/>
          <p:nvPr>
            <p:ph idx="4294967295" type="body"/>
          </p:nvPr>
        </p:nvSpPr>
        <p:spPr>
          <a:xfrm>
            <a:off x="5236874" y="202483"/>
            <a:ext cx="3636962" cy="4102100"/>
          </a:xfrm>
          <a:prstGeom prst="rect">
            <a:avLst/>
          </a:prstGeom>
          <a:noFill/>
          <a:ln>
            <a:noFill/>
          </a:ln>
        </p:spPr>
        <p:txBody>
          <a:bodyPr anchorCtr="0" anchor="t" bIns="34275" lIns="0" spcFirstLastPara="1" rIns="0" wrap="square" tIns="34275">
            <a:normAutofit/>
          </a:bodyPr>
          <a:lstStyle/>
          <a:p>
            <a:pPr indent="-323850" lvl="0" marL="457200" rtl="0" algn="l">
              <a:lnSpc>
                <a:spcPct val="90000"/>
              </a:lnSpc>
              <a:spcBef>
                <a:spcPts val="900"/>
              </a:spcBef>
              <a:spcAft>
                <a:spcPts val="0"/>
              </a:spcAft>
              <a:buSzPts val="1500"/>
              <a:buFont typeface="Noto Sans Symbols"/>
              <a:buNone/>
            </a:pPr>
            <a:r>
              <a:rPr i="1" lang="en-US" sz="1800">
                <a:solidFill>
                  <a:srgbClr val="CC0000"/>
                </a:solidFill>
                <a:latin typeface="Times New Roman"/>
                <a:ea typeface="Times New Roman"/>
                <a:cs typeface="Times New Roman"/>
                <a:sym typeface="Times New Roman"/>
              </a:rPr>
              <a:t>Q: static or dynamic?</a:t>
            </a:r>
            <a:endParaRPr/>
          </a:p>
          <a:p>
            <a:pPr indent="-323850" lvl="0" marL="457200" rtl="0" algn="l">
              <a:lnSpc>
                <a:spcPct val="90000"/>
              </a:lnSpc>
              <a:spcBef>
                <a:spcPts val="720"/>
              </a:spcBef>
              <a:spcAft>
                <a:spcPts val="0"/>
              </a:spcAft>
              <a:buSzPts val="1500"/>
              <a:buFont typeface="Noto Sans Symbols"/>
              <a:buNone/>
            </a:pPr>
            <a:r>
              <a:rPr i="1" lang="en-US" sz="1800">
                <a:solidFill>
                  <a:srgbClr val="CC0000"/>
                </a:solidFill>
                <a:latin typeface="Times New Roman"/>
                <a:ea typeface="Times New Roman"/>
                <a:cs typeface="Times New Roman"/>
                <a:sym typeface="Times New Roman"/>
              </a:rPr>
              <a:t>static:</a:t>
            </a:r>
            <a:r>
              <a:rPr lang="en-US" sz="1800">
                <a:latin typeface="Times New Roman"/>
                <a:ea typeface="Times New Roman"/>
                <a:cs typeface="Times New Roman"/>
                <a:sym typeface="Times New Roman"/>
              </a:rPr>
              <a:t> </a:t>
            </a:r>
            <a:endParaRPr/>
          </a:p>
          <a:p>
            <a:pPr indent="-323850" lvl="0" marL="457200" rtl="0" algn="l">
              <a:lnSpc>
                <a:spcPct val="100000"/>
              </a:lnSpc>
              <a:spcBef>
                <a:spcPts val="900"/>
              </a:spcBef>
              <a:spcAft>
                <a:spcPts val="0"/>
              </a:spcAft>
              <a:buSzPts val="1500"/>
              <a:buChar char=" "/>
            </a:pPr>
            <a:r>
              <a:rPr lang="en-US" sz="1800">
                <a:solidFill>
                  <a:schemeClr val="dk1"/>
                </a:solidFill>
                <a:latin typeface="Times New Roman"/>
                <a:ea typeface="Times New Roman"/>
                <a:cs typeface="Times New Roman"/>
                <a:sym typeface="Times New Roman"/>
              </a:rPr>
              <a:t>routes change slowly over time</a:t>
            </a:r>
            <a:endParaRPr/>
          </a:p>
          <a:p>
            <a:pPr indent="-323850" lvl="0" marL="457200" rtl="0" algn="l">
              <a:lnSpc>
                <a:spcPct val="90000"/>
              </a:lnSpc>
              <a:spcBef>
                <a:spcPts val="900"/>
              </a:spcBef>
              <a:spcAft>
                <a:spcPts val="0"/>
              </a:spcAft>
              <a:buSzPts val="1500"/>
              <a:buFont typeface="Noto Sans Symbols"/>
              <a:buNone/>
            </a:pPr>
            <a:r>
              <a:rPr i="1" lang="en-US" sz="1800">
                <a:solidFill>
                  <a:srgbClr val="CC0000"/>
                </a:solidFill>
                <a:latin typeface="Times New Roman"/>
                <a:ea typeface="Times New Roman"/>
                <a:cs typeface="Times New Roman"/>
                <a:sym typeface="Times New Roman"/>
              </a:rPr>
              <a:t>dynamic: </a:t>
            </a:r>
            <a:endParaRPr/>
          </a:p>
          <a:p>
            <a:pPr indent="-323850" lvl="0" marL="457200" rtl="0" algn="l">
              <a:lnSpc>
                <a:spcPct val="100000"/>
              </a:lnSpc>
              <a:spcBef>
                <a:spcPts val="900"/>
              </a:spcBef>
              <a:spcAft>
                <a:spcPts val="0"/>
              </a:spcAft>
              <a:buSzPts val="1500"/>
              <a:buChar char=" "/>
            </a:pPr>
            <a:r>
              <a:rPr lang="en-US" sz="1800">
                <a:solidFill>
                  <a:schemeClr val="dk1"/>
                </a:solidFill>
                <a:latin typeface="Times New Roman"/>
                <a:ea typeface="Times New Roman"/>
                <a:cs typeface="Times New Roman"/>
                <a:sym typeface="Times New Roman"/>
              </a:rPr>
              <a:t>routes change more quickly</a:t>
            </a:r>
            <a:endParaRPr/>
          </a:p>
          <a:p>
            <a:pPr indent="-317500" lvl="1" marL="457200" rtl="0" algn="l">
              <a:lnSpc>
                <a:spcPct val="100000"/>
              </a:lnSpc>
              <a:spcBef>
                <a:spcPts val="900"/>
              </a:spcBef>
              <a:spcAft>
                <a:spcPts val="0"/>
              </a:spcAft>
              <a:buSzPts val="1400"/>
              <a:buFont typeface="Calibri"/>
              <a:buChar char=" "/>
            </a:pPr>
            <a:r>
              <a:rPr lang="en-US" sz="1800">
                <a:solidFill>
                  <a:schemeClr val="dk1"/>
                </a:solidFill>
                <a:latin typeface="Times New Roman"/>
                <a:ea typeface="Times New Roman"/>
                <a:cs typeface="Times New Roman"/>
                <a:sym typeface="Times New Roman"/>
              </a:rPr>
              <a:t>periodic update</a:t>
            </a:r>
            <a:endParaRPr/>
          </a:p>
          <a:p>
            <a:pPr indent="-317500" lvl="1" marL="457200" rtl="0" algn="l">
              <a:lnSpc>
                <a:spcPct val="100000"/>
              </a:lnSpc>
              <a:spcBef>
                <a:spcPts val="900"/>
              </a:spcBef>
              <a:spcAft>
                <a:spcPts val="0"/>
              </a:spcAft>
              <a:buSzPts val="1400"/>
              <a:buFont typeface="Calibri"/>
              <a:buChar char=" "/>
            </a:pPr>
            <a:r>
              <a:rPr lang="en-US" sz="1800">
                <a:solidFill>
                  <a:schemeClr val="dk1"/>
                </a:solidFill>
                <a:latin typeface="Times New Roman"/>
                <a:ea typeface="Times New Roman"/>
                <a:cs typeface="Times New Roman"/>
                <a:sym typeface="Times New Roman"/>
              </a:rPr>
              <a:t>in response to link cost changes</a:t>
            </a:r>
            <a:endParaRPr/>
          </a:p>
        </p:txBody>
      </p:sp>
      <p:cxnSp>
        <p:nvCxnSpPr>
          <p:cNvPr id="4333" name="Google Shape;4333;p27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34" name="Google Shape;4334;p2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35" name="Google Shape;4335;p27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36" name="Google Shape;4336;p27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337" name="Google Shape;4337;p271"/>
          <p:cNvPicPr preferRelativeResize="0"/>
          <p:nvPr/>
        </p:nvPicPr>
        <p:blipFill rotWithShape="1">
          <a:blip r:embed="rId3">
            <a:alphaModFix/>
          </a:blip>
          <a:srcRect b="0" l="0" r="0" t="0"/>
          <a:stretch/>
        </p:blipFill>
        <p:spPr>
          <a:xfrm>
            <a:off x="41822" y="57411"/>
            <a:ext cx="538608" cy="597580"/>
          </a:xfrm>
          <a:prstGeom prst="rect">
            <a:avLst/>
          </a:prstGeom>
          <a:noFill/>
          <a:ln>
            <a:noFill/>
          </a:ln>
        </p:spPr>
      </p:pic>
      <p:sp>
        <p:nvSpPr>
          <p:cNvPr id="4338" name="Google Shape;4338;p2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sp>
        <p:nvSpPr>
          <p:cNvPr id="4345" name="Google Shape;4345;p2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346" name="Google Shape;4346;p2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347" name="Google Shape;4347;p2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48" name="Google Shape;4348;p272"/>
          <p:cNvSpPr txBox="1"/>
          <p:nvPr>
            <p:ph idx="4294967295" type="title"/>
          </p:nvPr>
        </p:nvSpPr>
        <p:spPr>
          <a:xfrm>
            <a:off x="822960" y="29948"/>
            <a:ext cx="8587164" cy="129741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None/>
            </a:pPr>
            <a:br>
              <a:rPr b="1" lang="en-US" sz="3200">
                <a:solidFill>
                  <a:srgbClr val="C00000"/>
                </a:solidFill>
                <a:latin typeface="Times New Roman"/>
                <a:ea typeface="Times New Roman"/>
                <a:cs typeface="Times New Roman"/>
                <a:sym typeface="Times New Roman"/>
              </a:rPr>
            </a:br>
            <a:br>
              <a:rPr b="1" lang="en-US" sz="3200">
                <a:solidFill>
                  <a:srgbClr val="C00000"/>
                </a:solidFill>
                <a:latin typeface="Times New Roman"/>
                <a:ea typeface="Times New Roman"/>
                <a:cs typeface="Times New Roman"/>
                <a:sym typeface="Times New Roman"/>
              </a:rPr>
            </a:br>
            <a:br>
              <a:rPr b="1" lang="en-US" sz="3200">
                <a:solidFill>
                  <a:srgbClr val="C00000"/>
                </a:solidFill>
                <a:latin typeface="Times New Roman"/>
                <a:ea typeface="Times New Roman"/>
                <a:cs typeface="Times New Roman"/>
                <a:sym typeface="Times New Roman"/>
              </a:rPr>
            </a:br>
            <a:r>
              <a:rPr b="1" lang="en-US">
                <a:solidFill>
                  <a:srgbClr val="C00000"/>
                </a:solidFill>
                <a:latin typeface="Times New Roman"/>
                <a:ea typeface="Times New Roman"/>
                <a:cs typeface="Times New Roman"/>
                <a:sym typeface="Times New Roman"/>
              </a:rPr>
              <a:t>Flooding-Static Algorithm               </a:t>
            </a:r>
            <a:r>
              <a:rPr lang="en-US" sz="1100">
                <a:solidFill>
                  <a:schemeClr val="dk1"/>
                </a:solidFill>
                <a:latin typeface="Times New Roman"/>
                <a:ea typeface="Times New Roman"/>
                <a:cs typeface="Times New Roman"/>
                <a:sym typeface="Times New Roman"/>
              </a:rPr>
              <a:t>355 Tanenbaum</a:t>
            </a:r>
            <a:br>
              <a:rPr lang="en-US" sz="5400">
                <a:solidFill>
                  <a:schemeClr val="dk1"/>
                </a:solidFill>
                <a:latin typeface="Times New Roman"/>
                <a:ea typeface="Times New Roman"/>
                <a:cs typeface="Times New Roman"/>
                <a:sym typeface="Times New Roman"/>
              </a:rPr>
            </a:br>
            <a:endParaRPr b="1" sz="5400">
              <a:solidFill>
                <a:srgbClr val="C00000"/>
              </a:solidFill>
              <a:latin typeface="Times New Roman"/>
              <a:ea typeface="Times New Roman"/>
              <a:cs typeface="Times New Roman"/>
              <a:sym typeface="Times New Roman"/>
            </a:endParaRPr>
          </a:p>
        </p:txBody>
      </p:sp>
      <p:sp>
        <p:nvSpPr>
          <p:cNvPr id="4349" name="Google Shape;4349;p272"/>
          <p:cNvSpPr txBox="1"/>
          <p:nvPr>
            <p:ph idx="4294967295" type="body"/>
          </p:nvPr>
        </p:nvSpPr>
        <p:spPr>
          <a:xfrm>
            <a:off x="646732" y="747712"/>
            <a:ext cx="8185541" cy="3803861"/>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Pure flooding: every incoming packet to a node is sent out on every outgoing line.</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Obvious adjustment – do not send out on arriving link (assuming full-duplex links).</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The routing algorithm can use a hop counter (e.g., TTL) to dampen the flooding.</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2400">
                <a:solidFill>
                  <a:schemeClr val="dk1"/>
                </a:solidFill>
                <a:latin typeface="Times New Roman"/>
                <a:ea typeface="Times New Roman"/>
                <a:cs typeface="Times New Roman"/>
                <a:sym typeface="Times New Roman"/>
              </a:rPr>
              <a:t>Selective flooding: only send on those lines going “approximately” in the right direction.    355 Tanenbaum</a:t>
            </a:r>
            <a:endParaRPr sz="2400">
              <a:solidFill>
                <a:schemeClr val="dk1"/>
              </a:solidFill>
              <a:latin typeface="Times New Roman"/>
              <a:ea typeface="Times New Roman"/>
              <a:cs typeface="Times New Roman"/>
              <a:sym typeface="Times New Roman"/>
            </a:endParaRPr>
          </a:p>
        </p:txBody>
      </p:sp>
      <p:pic>
        <p:nvPicPr>
          <p:cNvPr id="4350" name="Google Shape;4350;p272"/>
          <p:cNvPicPr preferRelativeResize="0"/>
          <p:nvPr/>
        </p:nvPicPr>
        <p:blipFill rotWithShape="1">
          <a:blip r:embed="rId3">
            <a:alphaModFix/>
          </a:blip>
          <a:srcRect b="0" l="0" r="0" t="0"/>
          <a:stretch/>
        </p:blipFill>
        <p:spPr>
          <a:xfrm>
            <a:off x="41822" y="47020"/>
            <a:ext cx="549324" cy="653361"/>
          </a:xfrm>
          <a:prstGeom prst="rect">
            <a:avLst/>
          </a:prstGeom>
          <a:noFill/>
          <a:ln>
            <a:noFill/>
          </a:ln>
        </p:spPr>
      </p:pic>
      <p:cxnSp>
        <p:nvCxnSpPr>
          <p:cNvPr id="4351" name="Google Shape;4351;p27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52" name="Google Shape;4352;p2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53" name="Google Shape;4353;p2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54" name="Google Shape;4354;p2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0" name="Shape 4360"/>
        <p:cNvGrpSpPr/>
        <p:nvPr/>
      </p:nvGrpSpPr>
      <p:grpSpPr>
        <a:xfrm>
          <a:off x="0" y="0"/>
          <a:ext cx="0" cy="0"/>
          <a:chOff x="0" y="0"/>
          <a:chExt cx="0" cy="0"/>
        </a:xfrm>
      </p:grpSpPr>
      <p:sp>
        <p:nvSpPr>
          <p:cNvPr id="4361" name="Google Shape;4361;p2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362" name="Google Shape;4362;p2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363" name="Google Shape;4363;p2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64" name="Google Shape;4364;p273"/>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000">
                <a:solidFill>
                  <a:srgbClr val="C00000"/>
                </a:solidFill>
                <a:latin typeface="Times New Roman"/>
                <a:ea typeface="Times New Roman"/>
                <a:cs typeface="Times New Roman"/>
                <a:sym typeface="Times New Roman"/>
              </a:rPr>
              <a:t>Shortest Path Routing</a:t>
            </a:r>
            <a:endParaRPr b="1" sz="4000">
              <a:solidFill>
                <a:srgbClr val="C00000"/>
              </a:solidFill>
              <a:latin typeface="Times New Roman"/>
              <a:ea typeface="Times New Roman"/>
              <a:cs typeface="Times New Roman"/>
              <a:sym typeface="Times New Roman"/>
            </a:endParaRPr>
          </a:p>
        </p:txBody>
      </p:sp>
      <p:sp>
        <p:nvSpPr>
          <p:cNvPr id="4365" name="Google Shape;4365;p273"/>
          <p:cNvSpPr txBox="1"/>
          <p:nvPr>
            <p:ph idx="4294967295" type="body"/>
          </p:nvPr>
        </p:nvSpPr>
        <p:spPr>
          <a:xfrm>
            <a:off x="539352" y="713656"/>
            <a:ext cx="8350250" cy="3214687"/>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b="1" lang="en-US" sz="2800">
                <a:solidFill>
                  <a:schemeClr val="dk1"/>
                </a:solidFill>
                <a:latin typeface="Times New Roman"/>
                <a:ea typeface="Times New Roman"/>
                <a:cs typeface="Times New Roman"/>
                <a:sym typeface="Times New Roman"/>
              </a:rPr>
              <a:t>Dijkstra’s Algorithm</a:t>
            </a:r>
            <a:endParaRPr b="1" sz="28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What does it mean to be the shortest (or optimal) route?</a:t>
            </a:r>
            <a:endParaRPr sz="2400">
              <a:solidFill>
                <a:schemeClr val="dk1"/>
              </a:solidFill>
              <a:latin typeface="Times New Roman"/>
              <a:ea typeface="Times New Roman"/>
              <a:cs typeface="Times New Roman"/>
              <a:sym typeface="Times New Roman"/>
            </a:endParaRPr>
          </a:p>
          <a:p>
            <a:pPr indent="0" lvl="0" marL="914400" rtl="0" algn="just">
              <a:lnSpc>
                <a:spcPct val="115000"/>
              </a:lnSpc>
              <a:spcBef>
                <a:spcPts val="500"/>
              </a:spcBef>
              <a:spcAft>
                <a:spcPts val="0"/>
              </a:spcAft>
              <a:buSzPts val="1500"/>
              <a:buNone/>
            </a:pPr>
            <a:r>
              <a:rPr lang="en-US" sz="2800">
                <a:solidFill>
                  <a:schemeClr val="dk1"/>
                </a:solidFill>
                <a:latin typeface="Times New Roman"/>
                <a:ea typeface="Times New Roman"/>
                <a:cs typeface="Times New Roman"/>
                <a:sym typeface="Times New Roman"/>
              </a:rPr>
              <a:t>Choices:</a:t>
            </a:r>
            <a:endParaRPr sz="2800">
              <a:solidFill>
                <a:schemeClr val="dk1"/>
              </a:solidFill>
              <a:latin typeface="Times New Roman"/>
              <a:ea typeface="Times New Roman"/>
              <a:cs typeface="Times New Roman"/>
              <a:sym typeface="Times New Roman"/>
            </a:endParaRPr>
          </a:p>
          <a:p>
            <a:pPr indent="-342900" lvl="2" marL="1371600" rtl="0" algn="just">
              <a:lnSpc>
                <a:spcPct val="115000"/>
              </a:lnSpc>
              <a:spcBef>
                <a:spcPts val="500"/>
              </a:spcBef>
              <a:spcAft>
                <a:spcPts val="0"/>
              </a:spcAft>
              <a:buClr>
                <a:schemeClr val="dk1"/>
              </a:buClr>
              <a:buSzPts val="1800"/>
              <a:buFont typeface="Times New Roman"/>
              <a:buChar char="■"/>
            </a:pPr>
            <a:r>
              <a:rPr lang="en-US" sz="2800">
                <a:solidFill>
                  <a:srgbClr val="C00000"/>
                </a:solidFill>
                <a:latin typeface="Times New Roman"/>
                <a:ea typeface="Times New Roman"/>
                <a:cs typeface="Times New Roman"/>
                <a:sym typeface="Times New Roman"/>
              </a:rPr>
              <a:t>Minimize</a:t>
            </a:r>
            <a:r>
              <a:rPr lang="en-US" sz="2800">
                <a:solidFill>
                  <a:schemeClr val="dk1"/>
                </a:solidFill>
                <a:latin typeface="Times New Roman"/>
                <a:ea typeface="Times New Roman"/>
                <a:cs typeface="Times New Roman"/>
                <a:sym typeface="Times New Roman"/>
              </a:rPr>
              <a:t> the number of </a:t>
            </a:r>
            <a:r>
              <a:rPr b="1" lang="en-US" sz="2800">
                <a:solidFill>
                  <a:schemeClr val="dk1"/>
                </a:solidFill>
                <a:latin typeface="Times New Roman"/>
                <a:ea typeface="Times New Roman"/>
                <a:cs typeface="Times New Roman"/>
                <a:sym typeface="Times New Roman"/>
              </a:rPr>
              <a:t>hops</a:t>
            </a:r>
            <a:r>
              <a:rPr lang="en-US" sz="2800">
                <a:solidFill>
                  <a:schemeClr val="dk1"/>
                </a:solidFill>
                <a:latin typeface="Times New Roman"/>
                <a:ea typeface="Times New Roman"/>
                <a:cs typeface="Times New Roman"/>
                <a:sym typeface="Times New Roman"/>
              </a:rPr>
              <a:t> along the path.</a:t>
            </a:r>
            <a:endParaRPr sz="2800">
              <a:solidFill>
                <a:schemeClr val="dk1"/>
              </a:solidFill>
              <a:latin typeface="Times New Roman"/>
              <a:ea typeface="Times New Roman"/>
              <a:cs typeface="Times New Roman"/>
              <a:sym typeface="Times New Roman"/>
            </a:endParaRPr>
          </a:p>
          <a:p>
            <a:pPr indent="-342900" lvl="2" marL="1371600" rtl="0" algn="just">
              <a:lnSpc>
                <a:spcPct val="115000"/>
              </a:lnSpc>
              <a:spcBef>
                <a:spcPts val="0"/>
              </a:spcBef>
              <a:spcAft>
                <a:spcPts val="0"/>
              </a:spcAft>
              <a:buClr>
                <a:schemeClr val="dk1"/>
              </a:buClr>
              <a:buSzPts val="1800"/>
              <a:buFont typeface="Times New Roman"/>
              <a:buChar char="■"/>
            </a:pPr>
            <a:r>
              <a:rPr b="1" lang="en-US" sz="2800">
                <a:solidFill>
                  <a:schemeClr val="dk1"/>
                </a:solidFill>
                <a:latin typeface="Times New Roman"/>
                <a:ea typeface="Times New Roman"/>
                <a:cs typeface="Times New Roman"/>
                <a:sym typeface="Times New Roman"/>
              </a:rPr>
              <a:t>Minimize</a:t>
            </a:r>
            <a:r>
              <a:rPr lang="en-US" sz="2800">
                <a:solidFill>
                  <a:schemeClr val="dk1"/>
                </a:solidFill>
                <a:latin typeface="Times New Roman"/>
                <a:ea typeface="Times New Roman"/>
                <a:cs typeface="Times New Roman"/>
                <a:sym typeface="Times New Roman"/>
              </a:rPr>
              <a:t> mean </a:t>
            </a:r>
            <a:r>
              <a:rPr b="1" lang="en-US" sz="2800">
                <a:solidFill>
                  <a:srgbClr val="C00000"/>
                </a:solidFill>
                <a:latin typeface="Times New Roman"/>
                <a:ea typeface="Times New Roman"/>
                <a:cs typeface="Times New Roman"/>
                <a:sym typeface="Times New Roman"/>
              </a:rPr>
              <a:t>packet delay</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342900" lvl="2" marL="1371600" rtl="0" algn="just">
              <a:lnSpc>
                <a:spcPct val="115000"/>
              </a:lnSpc>
              <a:spcBef>
                <a:spcPts val="0"/>
              </a:spcBef>
              <a:spcAft>
                <a:spcPts val="0"/>
              </a:spcAft>
              <a:buClr>
                <a:schemeClr val="dk1"/>
              </a:buClr>
              <a:buSzPts val="1800"/>
              <a:buFont typeface="Times New Roman"/>
              <a:buChar char="■"/>
            </a:pPr>
            <a:r>
              <a:rPr b="1" lang="en-US" sz="2800">
                <a:solidFill>
                  <a:schemeClr val="dk1"/>
                </a:solidFill>
                <a:latin typeface="Times New Roman"/>
                <a:ea typeface="Times New Roman"/>
                <a:cs typeface="Times New Roman"/>
                <a:sym typeface="Times New Roman"/>
              </a:rPr>
              <a:t>Maximize</a:t>
            </a:r>
            <a:r>
              <a:rPr lang="en-US" sz="2800">
                <a:solidFill>
                  <a:schemeClr val="dk1"/>
                </a:solidFill>
                <a:latin typeface="Times New Roman"/>
                <a:ea typeface="Times New Roman"/>
                <a:cs typeface="Times New Roman"/>
                <a:sym typeface="Times New Roman"/>
              </a:rPr>
              <a:t> the </a:t>
            </a:r>
            <a:r>
              <a:rPr b="1" lang="en-US" sz="2800">
                <a:solidFill>
                  <a:srgbClr val="C00000"/>
                </a:solidFill>
                <a:latin typeface="Times New Roman"/>
                <a:ea typeface="Times New Roman"/>
                <a:cs typeface="Times New Roman"/>
                <a:sym typeface="Times New Roman"/>
              </a:rPr>
              <a:t>network throughput.</a:t>
            </a:r>
            <a:endParaRPr b="1" sz="2800">
              <a:solidFill>
                <a:srgbClr val="C00000"/>
              </a:solidFill>
              <a:latin typeface="Times New Roman"/>
              <a:ea typeface="Times New Roman"/>
              <a:cs typeface="Times New Roman"/>
              <a:sym typeface="Times New Roman"/>
            </a:endParaRPr>
          </a:p>
        </p:txBody>
      </p:sp>
      <p:pic>
        <p:nvPicPr>
          <p:cNvPr id="4366" name="Google Shape;4366;p273"/>
          <p:cNvPicPr preferRelativeResize="0"/>
          <p:nvPr/>
        </p:nvPicPr>
        <p:blipFill rotWithShape="1">
          <a:blip r:embed="rId3">
            <a:alphaModFix/>
          </a:blip>
          <a:srcRect b="0" l="0" r="0" t="0"/>
          <a:stretch/>
        </p:blipFill>
        <p:spPr>
          <a:xfrm>
            <a:off x="41821" y="47020"/>
            <a:ext cx="497531" cy="666636"/>
          </a:xfrm>
          <a:prstGeom prst="rect">
            <a:avLst/>
          </a:prstGeom>
          <a:noFill/>
          <a:ln>
            <a:noFill/>
          </a:ln>
        </p:spPr>
      </p:pic>
      <p:cxnSp>
        <p:nvCxnSpPr>
          <p:cNvPr id="4367" name="Google Shape;4367;p27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68" name="Google Shape;4368;p2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69" name="Google Shape;4369;p2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70" name="Google Shape;4370;p2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sp>
        <p:nvSpPr>
          <p:cNvPr id="4377" name="Google Shape;4377;p2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378" name="Google Shape;4378;p2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379" name="Google Shape;4379;p2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80" name="Google Shape;4380;p274"/>
          <p:cNvSpPr txBox="1"/>
          <p:nvPr>
            <p:ph idx="4294967295" type="title"/>
          </p:nvPr>
        </p:nvSpPr>
        <p:spPr>
          <a:xfrm>
            <a:off x="697705" y="5100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Dijkstra’s Algorithm Shortest Path Routing </a:t>
            </a:r>
            <a:endParaRPr b="1" sz="3200">
              <a:solidFill>
                <a:srgbClr val="002060"/>
              </a:solidFill>
              <a:latin typeface="Times New Roman"/>
              <a:ea typeface="Times New Roman"/>
              <a:cs typeface="Times New Roman"/>
              <a:sym typeface="Times New Roman"/>
            </a:endParaRPr>
          </a:p>
        </p:txBody>
      </p:sp>
      <p:sp>
        <p:nvSpPr>
          <p:cNvPr id="4381" name="Google Shape;4381;p274"/>
          <p:cNvSpPr txBox="1"/>
          <p:nvPr>
            <p:ph idx="4294967295" type="body"/>
          </p:nvPr>
        </p:nvSpPr>
        <p:spPr>
          <a:xfrm>
            <a:off x="537569" y="4048722"/>
            <a:ext cx="8053387" cy="773112"/>
          </a:xfrm>
          <a:prstGeom prst="rect">
            <a:avLst/>
          </a:prstGeom>
          <a:noFill/>
          <a:ln>
            <a:noFill/>
          </a:ln>
        </p:spPr>
        <p:txBody>
          <a:bodyPr anchorCtr="0" anchor="t" bIns="34275" lIns="0" spcFirstLastPara="1" rIns="0" wrap="square" tIns="34275">
            <a:noAutofit/>
          </a:bodyPr>
          <a:lstStyle/>
          <a:p>
            <a:pPr indent="-342900" lvl="0" marL="457200" rtl="0" algn="l">
              <a:lnSpc>
                <a:spcPct val="115000"/>
              </a:lnSpc>
              <a:spcBef>
                <a:spcPts val="500"/>
              </a:spcBef>
              <a:spcAft>
                <a:spcPts val="0"/>
              </a:spcAft>
              <a:buClr>
                <a:schemeClr val="dk1"/>
              </a:buClr>
              <a:buSzPts val="1800"/>
              <a:buFont typeface="Times New Roman"/>
              <a:buChar char="●"/>
            </a:pPr>
            <a:r>
              <a:rPr lang="en-US" sz="1600">
                <a:solidFill>
                  <a:schemeClr val="dk1"/>
                </a:solidFill>
                <a:latin typeface="Times New Roman"/>
                <a:ea typeface="Times New Roman"/>
                <a:cs typeface="Times New Roman"/>
                <a:sym typeface="Times New Roman"/>
              </a:rPr>
              <a:t>The first 5 steps used in computing the shortest path from A to D. The arrows indicate the working node.      Tanenbaum  354</a:t>
            </a:r>
            <a:endParaRPr sz="1600">
              <a:solidFill>
                <a:schemeClr val="dk1"/>
              </a:solidFill>
              <a:latin typeface="Times New Roman"/>
              <a:ea typeface="Times New Roman"/>
              <a:cs typeface="Times New Roman"/>
              <a:sym typeface="Times New Roman"/>
            </a:endParaRPr>
          </a:p>
        </p:txBody>
      </p:sp>
      <p:pic>
        <p:nvPicPr>
          <p:cNvPr id="4382" name="Google Shape;4382;p274"/>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pic>
        <p:nvPicPr>
          <p:cNvPr descr="5-07" id="4383" name="Google Shape;4383;p274"/>
          <p:cNvPicPr preferRelativeResize="0"/>
          <p:nvPr/>
        </p:nvPicPr>
        <p:blipFill rotWithShape="1">
          <a:blip r:embed="rId4">
            <a:alphaModFix/>
          </a:blip>
          <a:srcRect b="0" l="0" r="0" t="0"/>
          <a:stretch/>
        </p:blipFill>
        <p:spPr>
          <a:xfrm>
            <a:off x="764921" y="803494"/>
            <a:ext cx="7616537" cy="3032209"/>
          </a:xfrm>
          <a:prstGeom prst="rect">
            <a:avLst/>
          </a:prstGeom>
          <a:noFill/>
          <a:ln>
            <a:noFill/>
          </a:ln>
        </p:spPr>
      </p:pic>
      <p:cxnSp>
        <p:nvCxnSpPr>
          <p:cNvPr id="4384" name="Google Shape;4384;p27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85" name="Google Shape;4385;p27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86" name="Google Shape;4386;p27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87" name="Google Shape;4387;p27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3" name="Shape 4393"/>
        <p:cNvGrpSpPr/>
        <p:nvPr/>
      </p:nvGrpSpPr>
      <p:grpSpPr>
        <a:xfrm>
          <a:off x="0" y="0"/>
          <a:ext cx="0" cy="0"/>
          <a:chOff x="0" y="0"/>
          <a:chExt cx="0" cy="0"/>
        </a:xfrm>
      </p:grpSpPr>
      <p:sp>
        <p:nvSpPr>
          <p:cNvPr id="4394" name="Google Shape;4394;p2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4395" name="Google Shape;4395;p2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4396" name="Google Shape;4396;p2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97" name="Google Shape;4397;p275"/>
          <p:cNvSpPr txBox="1"/>
          <p:nvPr>
            <p:ph idx="4294967295" type="title"/>
          </p:nvPr>
        </p:nvSpPr>
        <p:spPr>
          <a:xfrm>
            <a:off x="990600" y="3254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4400">
                <a:solidFill>
                  <a:srgbClr val="002060"/>
                </a:solidFill>
                <a:latin typeface="Times New Roman"/>
                <a:ea typeface="Times New Roman"/>
                <a:cs typeface="Times New Roman"/>
                <a:sym typeface="Times New Roman"/>
              </a:rPr>
              <a:t>Adaptive Routing</a:t>
            </a:r>
            <a:endParaRPr b="1" sz="4400">
              <a:solidFill>
                <a:srgbClr val="002060"/>
              </a:solidFill>
              <a:latin typeface="Times New Roman"/>
              <a:ea typeface="Times New Roman"/>
              <a:cs typeface="Times New Roman"/>
              <a:sym typeface="Times New Roman"/>
            </a:endParaRPr>
          </a:p>
        </p:txBody>
      </p:sp>
      <p:sp>
        <p:nvSpPr>
          <p:cNvPr id="4398" name="Google Shape;4398;p275"/>
          <p:cNvSpPr txBox="1"/>
          <p:nvPr>
            <p:ph idx="4294967295" type="body"/>
          </p:nvPr>
        </p:nvSpPr>
        <p:spPr>
          <a:xfrm>
            <a:off x="632222" y="734438"/>
            <a:ext cx="8096250" cy="3214688"/>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lang="en-US" sz="2800">
                <a:solidFill>
                  <a:schemeClr val="dk1"/>
                </a:solidFill>
                <a:latin typeface="Times New Roman"/>
                <a:ea typeface="Times New Roman"/>
                <a:cs typeface="Times New Roman"/>
                <a:sym typeface="Times New Roman"/>
              </a:rPr>
              <a:t>Basic functions:</a:t>
            </a:r>
            <a:endParaRPr sz="2800">
              <a:solidFill>
                <a:schemeClr val="dk1"/>
              </a:solidFill>
              <a:latin typeface="Times New Roman"/>
              <a:ea typeface="Times New Roman"/>
              <a:cs typeface="Times New Roman"/>
              <a:sym typeface="Times New Roman"/>
            </a:endParaRPr>
          </a:p>
          <a:p>
            <a:pPr indent="-114300" lvl="1" marL="432000" rtl="0" algn="just">
              <a:lnSpc>
                <a:spcPct val="100000"/>
              </a:lnSpc>
              <a:spcBef>
                <a:spcPts val="60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Measurement of pertinent network data.</a:t>
            </a:r>
            <a:endParaRPr sz="2800">
              <a:solidFill>
                <a:schemeClr val="dk1"/>
              </a:solidFill>
              <a:latin typeface="Times New Roman"/>
              <a:ea typeface="Times New Roman"/>
              <a:cs typeface="Times New Roman"/>
              <a:sym typeface="Times New Roman"/>
            </a:endParaRPr>
          </a:p>
          <a:p>
            <a:pPr indent="-114300" lvl="1" marL="432000" rtl="0" algn="just">
              <a:lnSpc>
                <a:spcPct val="100000"/>
              </a:lnSpc>
              <a:spcBef>
                <a:spcPts val="60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Forwarding of information to where the routing computation will be done.</a:t>
            </a:r>
            <a:endParaRPr sz="2800">
              <a:solidFill>
                <a:schemeClr val="dk1"/>
              </a:solidFill>
              <a:latin typeface="Times New Roman"/>
              <a:ea typeface="Times New Roman"/>
              <a:cs typeface="Times New Roman"/>
              <a:sym typeface="Times New Roman"/>
            </a:endParaRPr>
          </a:p>
          <a:p>
            <a:pPr indent="-114300" lvl="1" marL="432000" rtl="0" algn="just">
              <a:lnSpc>
                <a:spcPct val="100000"/>
              </a:lnSpc>
              <a:spcBef>
                <a:spcPts val="60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Compute the routing tables.</a:t>
            </a:r>
            <a:endParaRPr sz="2800">
              <a:solidFill>
                <a:schemeClr val="dk1"/>
              </a:solidFill>
              <a:latin typeface="Times New Roman"/>
              <a:ea typeface="Times New Roman"/>
              <a:cs typeface="Times New Roman"/>
              <a:sym typeface="Times New Roman"/>
            </a:endParaRPr>
          </a:p>
          <a:p>
            <a:pPr indent="-114300" lvl="1" marL="432000" rtl="0" algn="just">
              <a:lnSpc>
                <a:spcPct val="100000"/>
              </a:lnSpc>
              <a:spcBef>
                <a:spcPts val="600"/>
              </a:spcBef>
              <a:spcAft>
                <a:spcPts val="0"/>
              </a:spcAft>
              <a:buClr>
                <a:schemeClr val="dk1"/>
              </a:buClr>
              <a:buSzPts val="1800"/>
              <a:buFont typeface="Noto Sans Symbols"/>
              <a:buChar char="⮚"/>
            </a:pPr>
            <a:r>
              <a:rPr lang="en-US" sz="2800">
                <a:solidFill>
                  <a:schemeClr val="dk1"/>
                </a:solidFill>
                <a:latin typeface="Times New Roman"/>
                <a:ea typeface="Times New Roman"/>
                <a:cs typeface="Times New Roman"/>
                <a:sym typeface="Times New Roman"/>
              </a:rPr>
              <a:t>Convert the routing table information into a routing decision and then dispatch the data packet.</a:t>
            </a:r>
            <a:endParaRPr sz="2800">
              <a:solidFill>
                <a:schemeClr val="dk1"/>
              </a:solidFill>
              <a:latin typeface="Times New Roman"/>
              <a:ea typeface="Times New Roman"/>
              <a:cs typeface="Times New Roman"/>
              <a:sym typeface="Times New Roman"/>
            </a:endParaRPr>
          </a:p>
        </p:txBody>
      </p:sp>
      <p:pic>
        <p:nvPicPr>
          <p:cNvPr id="4399" name="Google Shape;4399;p275"/>
          <p:cNvPicPr preferRelativeResize="0"/>
          <p:nvPr/>
        </p:nvPicPr>
        <p:blipFill rotWithShape="1">
          <a:blip r:embed="rId3">
            <a:alphaModFix/>
          </a:blip>
          <a:srcRect b="0" l="0" r="0" t="0"/>
          <a:stretch/>
        </p:blipFill>
        <p:spPr>
          <a:xfrm>
            <a:off x="41821" y="47020"/>
            <a:ext cx="497531" cy="666636"/>
          </a:xfrm>
          <a:prstGeom prst="rect">
            <a:avLst/>
          </a:prstGeom>
          <a:noFill/>
          <a:ln>
            <a:noFill/>
          </a:ln>
        </p:spPr>
      </p:pic>
      <p:cxnSp>
        <p:nvCxnSpPr>
          <p:cNvPr id="4400" name="Google Shape;4400;p27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401" name="Google Shape;4401;p27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402" name="Google Shape;4402;p27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403" name="Google Shape;4403;p27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501" name="Google Shape;501;p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502" name="Google Shape;502;p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03" name="Google Shape;503;p28"/>
          <p:cNvSpPr txBox="1"/>
          <p:nvPr>
            <p:ph idx="4294967295" type="title"/>
          </p:nvPr>
        </p:nvSpPr>
        <p:spPr>
          <a:xfrm>
            <a:off x="1295400" y="3159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Virtual Circuit Identifiers (VCI)</a:t>
            </a:r>
            <a:endParaRPr>
              <a:latin typeface="Times New Roman"/>
              <a:ea typeface="Times New Roman"/>
              <a:cs typeface="Times New Roman"/>
              <a:sym typeface="Times New Roman"/>
            </a:endParaRPr>
          </a:p>
        </p:txBody>
      </p:sp>
      <p:pic>
        <p:nvPicPr>
          <p:cNvPr id="504" name="Google Shape;504;p28"/>
          <p:cNvPicPr preferRelativeResize="0"/>
          <p:nvPr/>
        </p:nvPicPr>
        <p:blipFill rotWithShape="1">
          <a:blip r:embed="rId3">
            <a:alphaModFix/>
          </a:blip>
          <a:srcRect b="0" l="0" r="0" t="0"/>
          <a:stretch/>
        </p:blipFill>
        <p:spPr>
          <a:xfrm>
            <a:off x="41822" y="47020"/>
            <a:ext cx="538608" cy="597580"/>
          </a:xfrm>
          <a:prstGeom prst="rect">
            <a:avLst/>
          </a:prstGeom>
          <a:noFill/>
          <a:ln>
            <a:noFill/>
          </a:ln>
        </p:spPr>
      </p:pic>
      <p:pic>
        <p:nvPicPr>
          <p:cNvPr descr="Virtual Circuit Network" id="505" name="Google Shape;505;p28"/>
          <p:cNvPicPr preferRelativeResize="0"/>
          <p:nvPr/>
        </p:nvPicPr>
        <p:blipFill rotWithShape="1">
          <a:blip r:embed="rId4">
            <a:alphaModFix/>
          </a:blip>
          <a:srcRect b="0" l="0" r="0" t="0"/>
          <a:stretch/>
        </p:blipFill>
        <p:spPr>
          <a:xfrm>
            <a:off x="883578" y="1352336"/>
            <a:ext cx="7140539" cy="3330826"/>
          </a:xfrm>
          <a:prstGeom prst="rect">
            <a:avLst/>
          </a:prstGeom>
          <a:noFill/>
          <a:ln>
            <a:noFill/>
          </a:ln>
        </p:spPr>
      </p:pic>
      <p:cxnSp>
        <p:nvCxnSpPr>
          <p:cNvPr id="506" name="Google Shape;506;p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07" name="Google Shape;507;p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08" name="Google Shape;508;p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09" name="Google Shape;509;p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517" name="Google Shape;517;p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518" name="Google Shape;518;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19" name="Google Shape;519;p29"/>
          <p:cNvSpPr txBox="1"/>
          <p:nvPr>
            <p:ph idx="4294967295" type="title"/>
          </p:nvPr>
        </p:nvSpPr>
        <p:spPr>
          <a:xfrm>
            <a:off x="883578" y="4702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2800">
                <a:solidFill>
                  <a:srgbClr val="002060"/>
                </a:solidFill>
                <a:latin typeface="Times New Roman"/>
                <a:ea typeface="Times New Roman"/>
                <a:cs typeface="Times New Roman"/>
                <a:sym typeface="Times New Roman"/>
              </a:rPr>
              <a:t>Virtual Circuit Switching  - </a:t>
            </a:r>
            <a:r>
              <a:rPr b="1" lang="en-US" sz="2400">
                <a:solidFill>
                  <a:srgbClr val="002060"/>
                </a:solidFill>
                <a:latin typeface="Times New Roman"/>
                <a:ea typeface="Times New Roman"/>
                <a:cs typeface="Times New Roman"/>
                <a:sym typeface="Times New Roman"/>
              </a:rPr>
              <a:t>Set up acknowledgement</a:t>
            </a:r>
            <a:endParaRPr sz="2800">
              <a:latin typeface="Times New Roman"/>
              <a:ea typeface="Times New Roman"/>
              <a:cs typeface="Times New Roman"/>
              <a:sym typeface="Times New Roman"/>
            </a:endParaRPr>
          </a:p>
        </p:txBody>
      </p:sp>
      <p:pic>
        <p:nvPicPr>
          <p:cNvPr id="520" name="Google Shape;520;p29"/>
          <p:cNvPicPr preferRelativeResize="0"/>
          <p:nvPr/>
        </p:nvPicPr>
        <p:blipFill rotWithShape="1">
          <a:blip r:embed="rId3">
            <a:alphaModFix/>
          </a:blip>
          <a:srcRect b="0" l="0" r="0" t="0"/>
          <a:stretch/>
        </p:blipFill>
        <p:spPr>
          <a:xfrm>
            <a:off x="41821" y="47020"/>
            <a:ext cx="497531" cy="666636"/>
          </a:xfrm>
          <a:prstGeom prst="rect">
            <a:avLst/>
          </a:prstGeom>
          <a:noFill/>
          <a:ln>
            <a:noFill/>
          </a:ln>
        </p:spPr>
      </p:pic>
      <p:pic>
        <p:nvPicPr>
          <p:cNvPr descr="Virtual Circuit Network" id="521" name="Google Shape;521;p29"/>
          <p:cNvPicPr preferRelativeResize="0"/>
          <p:nvPr/>
        </p:nvPicPr>
        <p:blipFill rotWithShape="1">
          <a:blip r:embed="rId4">
            <a:alphaModFix/>
          </a:blip>
          <a:srcRect b="0" l="0" r="0" t="0"/>
          <a:stretch/>
        </p:blipFill>
        <p:spPr>
          <a:xfrm>
            <a:off x="759049" y="724047"/>
            <a:ext cx="7610427" cy="3887232"/>
          </a:xfrm>
          <a:prstGeom prst="rect">
            <a:avLst/>
          </a:prstGeom>
          <a:noFill/>
          <a:ln>
            <a:noFill/>
          </a:ln>
        </p:spPr>
      </p:pic>
      <p:cxnSp>
        <p:nvCxnSpPr>
          <p:cNvPr id="522" name="Google Shape;522;p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23" name="Google Shape;523;p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24" name="Google Shape;524;p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25" name="Google Shape;525;p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526" name="Google Shape;526;p29"/>
          <p:cNvSpPr/>
          <p:nvPr/>
        </p:nvSpPr>
        <p:spPr>
          <a:xfrm>
            <a:off x="7948992" y="3384268"/>
            <a:ext cx="11512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Set up phase</a:t>
            </a:r>
            <a:endParaRPr b="0" i="0" sz="1400" u="none" cap="none" strike="noStrike">
              <a:solidFill>
                <a:srgbClr val="000000"/>
              </a:solidFill>
              <a:latin typeface="Arial"/>
              <a:ea typeface="Arial"/>
              <a:cs typeface="Arial"/>
              <a:sym typeface="Arial"/>
            </a:endParaRPr>
          </a:p>
        </p:txBody>
      </p:sp>
      <p:sp>
        <p:nvSpPr>
          <p:cNvPr id="527" name="Google Shape;527;p29"/>
          <p:cNvSpPr/>
          <p:nvPr/>
        </p:nvSpPr>
        <p:spPr>
          <a:xfrm>
            <a:off x="7195778" y="3692045"/>
            <a:ext cx="20874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Set up acknowledgement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23" name="Google Shape;123;p3"/>
          <p:cNvSpPr txBox="1"/>
          <p:nvPr>
            <p:ph idx="4294967295" type="title"/>
          </p:nvPr>
        </p:nvSpPr>
        <p:spPr>
          <a:xfrm>
            <a:off x="1483586" y="0"/>
            <a:ext cx="7032625" cy="72707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Arial"/>
              <a:buNone/>
            </a:pPr>
            <a:r>
              <a:rPr lang="en-US">
                <a:solidFill>
                  <a:srgbClr val="7030A0"/>
                </a:solidFill>
                <a:latin typeface="Times New Roman"/>
                <a:ea typeface="Times New Roman"/>
                <a:cs typeface="Times New Roman"/>
                <a:sym typeface="Times New Roman"/>
              </a:rPr>
              <a:t>Syllabus</a:t>
            </a:r>
            <a:endParaRPr>
              <a:solidFill>
                <a:srgbClr val="7030A0"/>
              </a:solidFill>
              <a:latin typeface="Times New Roman"/>
              <a:ea typeface="Times New Roman"/>
              <a:cs typeface="Times New Roman"/>
              <a:sym typeface="Times New Roman"/>
            </a:endParaRPr>
          </a:p>
        </p:txBody>
      </p:sp>
      <p:pic>
        <p:nvPicPr>
          <p:cNvPr id="124" name="Google Shape;124;p3"/>
          <p:cNvPicPr preferRelativeResize="0"/>
          <p:nvPr/>
        </p:nvPicPr>
        <p:blipFill rotWithShape="1">
          <a:blip r:embed="rId3">
            <a:alphaModFix/>
          </a:blip>
          <a:srcRect b="0" l="0" r="0" t="0"/>
          <a:stretch/>
        </p:blipFill>
        <p:spPr>
          <a:xfrm>
            <a:off x="41821" y="47020"/>
            <a:ext cx="696309" cy="680055"/>
          </a:xfrm>
          <a:prstGeom prst="rect">
            <a:avLst/>
          </a:prstGeom>
          <a:noFill/>
          <a:ln>
            <a:noFill/>
          </a:ln>
        </p:spPr>
      </p:pic>
      <p:graphicFrame>
        <p:nvGraphicFramePr>
          <p:cNvPr id="125" name="Google Shape;125;p3"/>
          <p:cNvGraphicFramePr/>
          <p:nvPr/>
        </p:nvGraphicFramePr>
        <p:xfrm>
          <a:off x="0" y="727076"/>
          <a:ext cx="3000000" cy="3000000"/>
        </p:xfrm>
        <a:graphic>
          <a:graphicData uri="http://schemas.openxmlformats.org/drawingml/2006/table">
            <a:tbl>
              <a:tblPr>
                <a:noFill/>
                <a:tableStyleId>{78282ACB-FD60-49D6-AB09-F6B26F37B2F0}</a:tableStyleId>
              </a:tblPr>
              <a:tblGrid>
                <a:gridCol w="522725"/>
                <a:gridCol w="8394850"/>
              </a:tblGrid>
              <a:tr h="7842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US" sz="1050" u="none" cap="none" strike="noStrike">
                          <a:latin typeface="Times New Roman"/>
                          <a:ea typeface="Times New Roman"/>
                          <a:cs typeface="Times New Roman"/>
                          <a:sym typeface="Times New Roman"/>
                        </a:rPr>
                        <a:t>Fundamentals of networking and data communication (9 Hrs)</a:t>
                      </a:r>
                      <a:endParaRPr/>
                    </a:p>
                    <a:p>
                      <a:pPr indent="0" lvl="0" marL="0" marR="0" rtl="0" algn="just">
                        <a:lnSpc>
                          <a:spcPct val="100000"/>
                        </a:lnSpc>
                        <a:spcBef>
                          <a:spcPts val="0"/>
                        </a:spcBef>
                        <a:spcAft>
                          <a:spcPts val="0"/>
                        </a:spcAft>
                        <a:buClr>
                          <a:srgbClr val="000000"/>
                        </a:buClr>
                        <a:buSzPts val="1050"/>
                        <a:buFont typeface="Arial"/>
                        <a:buNone/>
                      </a:pPr>
                      <a:r>
                        <a:rPr b="0" lang="en-US" sz="1050" u="none" cap="none" strike="noStrike">
                          <a:latin typeface="Times New Roman"/>
                          <a:ea typeface="Times New Roman"/>
                          <a:cs typeface="Times New Roman"/>
                          <a:sym typeface="Times New Roman"/>
                        </a:rPr>
                        <a:t>Analog Transmission: Analog-to-Analog conversion, Digital-to-Analog conversion, Digital Transmission: Digital-to-Digital conversion (line coding, block coding, scrambling), Analog-to-Digital conversion (Pulse Code Modulation, Delta Modulation) Types of Networks, Network Architectures, Network Topologies, Transmission media’s, Networking devices, OSI Model, TCP/IP Reference Model, Ethernet standards.</a:t>
                      </a:r>
                      <a:endParaRPr b="0" sz="11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8132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Data Link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Data Link Layer Services, Types of errors, Block coding, Error Control: Cyclic Redundancy Check (CRC) Code, Hamming Code, Checksum, sliding window Protocols: Selective Repeat (SR) &amp; Go Back N (GBN), Channel allocation, Multiple Access Protocols: ALOHA, CSMA/CD, CSMA/CA, Ethernet Frame format.</a:t>
                      </a:r>
                      <a:endParaRPr sz="11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1103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C00000"/>
                          </a:solidFill>
                          <a:latin typeface="Times New Roman"/>
                          <a:ea typeface="Times New Roman"/>
                          <a:cs typeface="Times New Roman"/>
                          <a:sym typeface="Times New Roman"/>
                        </a:rPr>
                        <a:t>Network Layer  </a:t>
                      </a:r>
                      <a:r>
                        <a:rPr b="0" lang="en-US" sz="1600" u="none" cap="none" strike="noStrike">
                          <a:solidFill>
                            <a:srgbClr val="C00000"/>
                          </a:solidFill>
                          <a:latin typeface="Times New Roman"/>
                          <a:ea typeface="Times New Roman"/>
                          <a:cs typeface="Times New Roman"/>
                          <a:sym typeface="Times New Roman"/>
                        </a:rPr>
                        <a:t>(9 Hrs)</a:t>
                      </a:r>
                      <a:endParaRPr/>
                    </a:p>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C00000"/>
                          </a:solidFill>
                          <a:latin typeface="Times New Roman"/>
                          <a:ea typeface="Times New Roman"/>
                          <a:cs typeface="Times New Roman"/>
                          <a:sym typeface="Times New Roman"/>
                        </a:rPr>
                        <a:t>Services, Internet Protocol: Ipv4 &amp; Ipv6, Classful Addressing, Classless Addressing, CIDR, Subnetting, NAT, ARP, RARP, ICMP, Routing Algorithms: Distance-Vector (DV) Routing, Link State (LS) Routing, Routing in Internet: RIP, OSPF, BGP</a:t>
                      </a:r>
                      <a:endParaRPr b="0" sz="1100" u="none" cap="none" strike="noStrike">
                        <a:solidFill>
                          <a:srgbClr val="C00000"/>
                        </a:solidFill>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7629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Transport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Services, Multiplexing, demultiplexing. Sockets, UDP, RTP, TCP: Services, Features, Segment, TCP Connection (Three-Way Handshake), Flow control and buffering, Silly window syndrome, Congestion Control. Congestion Control (Leaky Bucket, Token Bucket), Quality of Service (QoS)</a:t>
                      </a:r>
                      <a:endParaRPr sz="1100" u="none" cap="none" strike="noStrike">
                        <a:highlight>
                          <a:srgbClr val="FCFCFC"/>
                        </a:highlight>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r h="6535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a:t>
                      </a:r>
                      <a:endParaRPr sz="12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Application Layer  (9 Hrs)</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Times New Roman"/>
                          <a:ea typeface="Times New Roman"/>
                          <a:cs typeface="Times New Roman"/>
                          <a:sym typeface="Times New Roman"/>
                        </a:rPr>
                        <a:t>Dynamic Host Control Protocol (DHCP), Hypertext Transfer Protocol (HTTP), FTP, TELNET, SMTP: POP3, IMAP, MIME, Domain Name System (DNS), SNMP.</a:t>
                      </a:r>
                      <a:endParaRPr sz="1100" u="none" cap="none" strike="noStrike">
                        <a:highlight>
                          <a:srgbClr val="FCFCFC"/>
                        </a:highlight>
                        <a:latin typeface="Times New Roman"/>
                        <a:ea typeface="Times New Roman"/>
                        <a:cs typeface="Times New Roman"/>
                        <a:sym typeface="Times New Roman"/>
                      </a:endParaRPr>
                    </a:p>
                  </a:txBody>
                  <a:tcPr marT="91425" marB="91425" marR="91425" marL="91425" anchor="ctr">
                    <a:lnL cap="flat" cmpd="sng" w="9525">
                      <a:solidFill>
                        <a:srgbClr val="000001"/>
                      </a:solidFill>
                      <a:prstDash val="solid"/>
                      <a:round/>
                      <a:headEnd len="sm" w="sm" type="none"/>
                      <a:tailEnd len="sm" w="sm" type="none"/>
                    </a:lnL>
                    <a:lnR cap="flat" cmpd="sng" w="9525">
                      <a:solidFill>
                        <a:srgbClr val="000001"/>
                      </a:solidFill>
                      <a:prstDash val="solid"/>
                      <a:round/>
                      <a:headEnd len="sm" w="sm" type="none"/>
                      <a:tailEnd len="sm" w="sm" type="none"/>
                    </a:lnR>
                    <a:lnT cap="flat" cmpd="sng" w="9525">
                      <a:solidFill>
                        <a:srgbClr val="000001"/>
                      </a:solidFill>
                      <a:prstDash val="solid"/>
                      <a:round/>
                      <a:headEnd len="sm" w="sm" type="none"/>
                      <a:tailEnd len="sm" w="sm" type="none"/>
                    </a:lnT>
                    <a:lnB cap="flat" cmpd="sng" w="9525">
                      <a:solidFill>
                        <a:srgbClr val="000001"/>
                      </a:solidFill>
                      <a:prstDash val="solid"/>
                      <a:round/>
                      <a:headEnd len="sm" w="sm" type="none"/>
                      <a:tailEnd len="sm" w="sm" type="none"/>
                    </a:lnB>
                    <a:solidFill>
                      <a:srgbClr val="FFFFFF"/>
                    </a:solidFill>
                  </a:tcPr>
                </a:tc>
              </a:tr>
            </a:tbl>
          </a:graphicData>
        </a:graphic>
      </p:graphicFrame>
      <p:sp>
        <p:nvSpPr>
          <p:cNvPr id="126" name="Google Shape;126;p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7" name="Google Shape;127;p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8" name="Google Shape;128;p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9" name="Google Shape;129;p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0" name="Google Shape;130;p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1" name="Google Shape;131;p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535" name="Google Shape;535;p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536" name="Google Shape;536;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37" name="Google Shape;537;p30"/>
          <p:cNvSpPr txBox="1"/>
          <p:nvPr>
            <p:ph idx="4294967295" type="title"/>
          </p:nvPr>
        </p:nvSpPr>
        <p:spPr>
          <a:xfrm>
            <a:off x="1448353" y="290854"/>
            <a:ext cx="663440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2800">
                <a:solidFill>
                  <a:srgbClr val="C00000"/>
                </a:solidFill>
                <a:latin typeface="Times New Roman"/>
                <a:ea typeface="Times New Roman"/>
                <a:cs typeface="Times New Roman"/>
                <a:sym typeface="Times New Roman"/>
              </a:rPr>
              <a:t>Virtual Circuit Switching  </a:t>
            </a:r>
            <a:r>
              <a:rPr b="1" lang="en-US" sz="2800">
                <a:solidFill>
                  <a:srgbClr val="002060"/>
                </a:solidFill>
                <a:latin typeface="Times New Roman"/>
                <a:ea typeface="Times New Roman"/>
                <a:cs typeface="Times New Roman"/>
                <a:sym typeface="Times New Roman"/>
              </a:rPr>
              <a:t>- </a:t>
            </a:r>
            <a:br>
              <a:rPr b="1" lang="en-US" sz="2800">
                <a:solidFill>
                  <a:srgbClr val="002060"/>
                </a:solidFill>
                <a:latin typeface="Times New Roman"/>
                <a:ea typeface="Times New Roman"/>
                <a:cs typeface="Times New Roman"/>
                <a:sym typeface="Times New Roman"/>
              </a:rPr>
            </a:br>
            <a:r>
              <a:rPr b="1" lang="en-US" sz="2800">
                <a:solidFill>
                  <a:srgbClr val="002060"/>
                </a:solidFill>
                <a:latin typeface="Times New Roman"/>
                <a:ea typeface="Times New Roman"/>
                <a:cs typeface="Times New Roman"/>
                <a:sym typeface="Times New Roman"/>
              </a:rPr>
              <a:t>Set up phase</a:t>
            </a:r>
            <a:endParaRPr sz="3200">
              <a:latin typeface="Times New Roman"/>
              <a:ea typeface="Times New Roman"/>
              <a:cs typeface="Times New Roman"/>
              <a:sym typeface="Times New Roman"/>
            </a:endParaRPr>
          </a:p>
        </p:txBody>
      </p:sp>
      <p:pic>
        <p:nvPicPr>
          <p:cNvPr id="538" name="Google Shape;538;p30"/>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pic>
        <p:nvPicPr>
          <p:cNvPr descr="Switched network" id="539" name="Google Shape;539;p30"/>
          <p:cNvPicPr preferRelativeResize="0"/>
          <p:nvPr/>
        </p:nvPicPr>
        <p:blipFill rotWithShape="1">
          <a:blip r:embed="rId4">
            <a:alphaModFix/>
          </a:blip>
          <a:srcRect b="0" l="0" r="0" t="0"/>
          <a:stretch/>
        </p:blipFill>
        <p:spPr>
          <a:xfrm>
            <a:off x="669781" y="900772"/>
            <a:ext cx="4056455" cy="3728378"/>
          </a:xfrm>
          <a:prstGeom prst="rect">
            <a:avLst/>
          </a:prstGeom>
          <a:noFill/>
          <a:ln>
            <a:noFill/>
          </a:ln>
        </p:spPr>
      </p:pic>
      <p:cxnSp>
        <p:nvCxnSpPr>
          <p:cNvPr id="540" name="Google Shape;540;p3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41" name="Google Shape;541;p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42" name="Google Shape;542;p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43" name="Google Shape;543;p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544" name="Google Shape;544;p30"/>
          <p:cNvSpPr/>
          <p:nvPr/>
        </p:nvSpPr>
        <p:spPr>
          <a:xfrm>
            <a:off x="5058687" y="264194"/>
            <a:ext cx="39982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Set up acknowledgement</a:t>
            </a:r>
            <a:endParaRPr b="0" i="0" sz="2800" u="none" cap="none" strike="noStrike">
              <a:solidFill>
                <a:srgbClr val="000000"/>
              </a:solidFill>
              <a:latin typeface="Arial"/>
              <a:ea typeface="Arial"/>
              <a:cs typeface="Arial"/>
              <a:sym typeface="Arial"/>
            </a:endParaRPr>
          </a:p>
        </p:txBody>
      </p:sp>
      <p:pic>
        <p:nvPicPr>
          <p:cNvPr descr="Virtual Circuit Network" id="545" name="Google Shape;545;p30"/>
          <p:cNvPicPr preferRelativeResize="0"/>
          <p:nvPr/>
        </p:nvPicPr>
        <p:blipFill rotWithShape="1">
          <a:blip r:embed="rId5">
            <a:alphaModFix/>
          </a:blip>
          <a:srcRect b="0" l="0" r="0" t="0"/>
          <a:stretch/>
        </p:blipFill>
        <p:spPr>
          <a:xfrm>
            <a:off x="4938131" y="762315"/>
            <a:ext cx="4051633" cy="3887232"/>
          </a:xfrm>
          <a:prstGeom prst="rect">
            <a:avLst/>
          </a:prstGeom>
          <a:noFill/>
          <a:ln>
            <a:noFill/>
          </a:ln>
        </p:spPr>
      </p:pic>
      <p:cxnSp>
        <p:nvCxnSpPr>
          <p:cNvPr id="546" name="Google Shape;546;p30"/>
          <p:cNvCxnSpPr/>
          <p:nvPr/>
        </p:nvCxnSpPr>
        <p:spPr>
          <a:xfrm>
            <a:off x="4726236" y="440675"/>
            <a:ext cx="78636" cy="4257531"/>
          </a:xfrm>
          <a:prstGeom prst="straightConnector1">
            <a:avLst/>
          </a:prstGeom>
          <a:noFill/>
          <a:ln cap="flat" cmpd="sng" w="76200">
            <a:solidFill>
              <a:srgbClr val="4561AA"/>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554" name="Google Shape;554;p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555" name="Google Shape;555;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56" name="Google Shape;556;p31"/>
          <p:cNvSpPr txBox="1"/>
          <p:nvPr>
            <p:ph idx="4294967295" type="title"/>
          </p:nvPr>
        </p:nvSpPr>
        <p:spPr>
          <a:xfrm>
            <a:off x="826211" y="79011"/>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2800">
                <a:solidFill>
                  <a:srgbClr val="002060"/>
                </a:solidFill>
                <a:latin typeface="Times New Roman"/>
                <a:ea typeface="Times New Roman"/>
                <a:cs typeface="Times New Roman"/>
                <a:sym typeface="Times New Roman"/>
              </a:rPr>
              <a:t>Virtual Circuit Switching  - Data Transfer Phase</a:t>
            </a:r>
            <a:endParaRPr sz="3200">
              <a:latin typeface="Times New Roman"/>
              <a:ea typeface="Times New Roman"/>
              <a:cs typeface="Times New Roman"/>
              <a:sym typeface="Times New Roman"/>
            </a:endParaRPr>
          </a:p>
        </p:txBody>
      </p:sp>
      <p:pic>
        <p:nvPicPr>
          <p:cNvPr id="557" name="Google Shape;557;p31"/>
          <p:cNvPicPr preferRelativeResize="0"/>
          <p:nvPr/>
        </p:nvPicPr>
        <p:blipFill rotWithShape="1">
          <a:blip r:embed="rId3">
            <a:alphaModFix/>
          </a:blip>
          <a:srcRect b="0" l="0" r="0" t="0"/>
          <a:stretch/>
        </p:blipFill>
        <p:spPr>
          <a:xfrm>
            <a:off x="41822" y="47020"/>
            <a:ext cx="630208" cy="687418"/>
          </a:xfrm>
          <a:prstGeom prst="rect">
            <a:avLst/>
          </a:prstGeom>
          <a:noFill/>
          <a:ln>
            <a:noFill/>
          </a:ln>
        </p:spPr>
      </p:pic>
      <p:sp>
        <p:nvSpPr>
          <p:cNvPr id="558" name="Google Shape;558;p31"/>
          <p:cNvSpPr txBox="1"/>
          <p:nvPr/>
        </p:nvSpPr>
        <p:spPr>
          <a:xfrm>
            <a:off x="2938408" y="976617"/>
            <a:ext cx="60823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Switch and Tables in VC Network</a:t>
            </a:r>
            <a:endParaRPr b="0" i="0" sz="1400" u="none" cap="none" strike="noStrike">
              <a:solidFill>
                <a:srgbClr val="000000"/>
              </a:solidFill>
              <a:latin typeface="Arial"/>
              <a:ea typeface="Arial"/>
              <a:cs typeface="Arial"/>
              <a:sym typeface="Arial"/>
            </a:endParaRPr>
          </a:p>
        </p:txBody>
      </p:sp>
      <p:pic>
        <p:nvPicPr>
          <p:cNvPr descr="Switching" id="559" name="Google Shape;559;p31"/>
          <p:cNvPicPr preferRelativeResize="0"/>
          <p:nvPr/>
        </p:nvPicPr>
        <p:blipFill rotWithShape="1">
          <a:blip r:embed="rId4">
            <a:alphaModFix/>
          </a:blip>
          <a:srcRect b="0" l="0" r="0" t="0"/>
          <a:stretch/>
        </p:blipFill>
        <p:spPr>
          <a:xfrm>
            <a:off x="994020" y="976617"/>
            <a:ext cx="7512982" cy="3530924"/>
          </a:xfrm>
          <a:prstGeom prst="rect">
            <a:avLst/>
          </a:prstGeom>
          <a:noFill/>
          <a:ln>
            <a:noFill/>
          </a:ln>
        </p:spPr>
      </p:pic>
      <p:cxnSp>
        <p:nvCxnSpPr>
          <p:cNvPr id="560" name="Google Shape;560;p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61" name="Google Shape;561;p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62" name="Google Shape;562;p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63" name="Google Shape;563;p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(CET2005B)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571" name="Google Shape;571;p32"/>
          <p:cNvSpPr txBox="1"/>
          <p:nvPr>
            <p:ph idx="4294967295" type="title"/>
          </p:nvPr>
        </p:nvSpPr>
        <p:spPr>
          <a:xfrm>
            <a:off x="708420" y="174700"/>
            <a:ext cx="8862861"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000">
                <a:solidFill>
                  <a:srgbClr val="002060"/>
                </a:solidFill>
                <a:latin typeface="Times New Roman"/>
                <a:ea typeface="Times New Roman"/>
                <a:cs typeface="Times New Roman"/>
                <a:sym typeface="Times New Roman"/>
              </a:rPr>
              <a:t>Switching Techniques: Virtual-Circuit Approach</a:t>
            </a:r>
            <a:endParaRPr sz="3000">
              <a:latin typeface="Times New Roman"/>
              <a:ea typeface="Times New Roman"/>
              <a:cs typeface="Times New Roman"/>
              <a:sym typeface="Times New Roman"/>
            </a:endParaRPr>
          </a:p>
        </p:txBody>
      </p:sp>
      <p:pic>
        <p:nvPicPr>
          <p:cNvPr id="572" name="Google Shape;572;p32"/>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sp>
        <p:nvSpPr>
          <p:cNvPr id="573" name="Google Shape;573;p32"/>
          <p:cNvSpPr txBox="1"/>
          <p:nvPr/>
        </p:nvSpPr>
        <p:spPr>
          <a:xfrm>
            <a:off x="194225" y="4310275"/>
            <a:ext cx="4175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virtual-circuit packet-switched network.</a:t>
            </a:r>
            <a:endParaRPr b="0" i="0" sz="1400" u="none" cap="none" strike="noStrike">
              <a:solidFill>
                <a:srgbClr val="000000"/>
              </a:solidFill>
              <a:latin typeface="Times New Roman"/>
              <a:ea typeface="Times New Roman"/>
              <a:cs typeface="Times New Roman"/>
              <a:sym typeface="Times New Roman"/>
            </a:endParaRPr>
          </a:p>
        </p:txBody>
      </p:sp>
      <p:sp>
        <p:nvSpPr>
          <p:cNvPr id="574" name="Google Shape;574;p32"/>
          <p:cNvSpPr txBox="1"/>
          <p:nvPr/>
        </p:nvSpPr>
        <p:spPr>
          <a:xfrm>
            <a:off x="4293125" y="4310275"/>
            <a:ext cx="4774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Forwarding process in a router when used in a virtual-circuit network.</a:t>
            </a:r>
            <a:endParaRPr b="0" i="0" sz="1400" u="none" cap="none" strike="noStrike">
              <a:solidFill>
                <a:srgbClr val="000000"/>
              </a:solidFill>
              <a:latin typeface="Times New Roman"/>
              <a:ea typeface="Times New Roman"/>
              <a:cs typeface="Times New Roman"/>
              <a:sym typeface="Times New Roman"/>
            </a:endParaRPr>
          </a:p>
        </p:txBody>
      </p:sp>
      <p:pic>
        <p:nvPicPr>
          <p:cNvPr id="575" name="Google Shape;575;p32"/>
          <p:cNvPicPr preferRelativeResize="0"/>
          <p:nvPr/>
        </p:nvPicPr>
        <p:blipFill rotWithShape="1">
          <a:blip r:embed="rId4">
            <a:alphaModFix/>
          </a:blip>
          <a:srcRect b="0" l="0" r="0" t="0"/>
          <a:stretch/>
        </p:blipFill>
        <p:spPr>
          <a:xfrm>
            <a:off x="109539" y="966364"/>
            <a:ext cx="3988325" cy="3343911"/>
          </a:xfrm>
          <a:prstGeom prst="rect">
            <a:avLst/>
          </a:prstGeom>
          <a:noFill/>
          <a:ln>
            <a:noFill/>
          </a:ln>
        </p:spPr>
      </p:pic>
      <p:pic>
        <p:nvPicPr>
          <p:cNvPr id="576" name="Google Shape;576;p32"/>
          <p:cNvPicPr preferRelativeResize="0"/>
          <p:nvPr/>
        </p:nvPicPr>
        <p:blipFill rotWithShape="1">
          <a:blip r:embed="rId5">
            <a:alphaModFix/>
          </a:blip>
          <a:srcRect b="0" l="0" r="0" t="0"/>
          <a:stretch/>
        </p:blipFill>
        <p:spPr>
          <a:xfrm>
            <a:off x="4331287" y="868802"/>
            <a:ext cx="4698475" cy="3209547"/>
          </a:xfrm>
          <a:prstGeom prst="rect">
            <a:avLst/>
          </a:prstGeom>
          <a:noFill/>
          <a:ln>
            <a:noFill/>
          </a:ln>
        </p:spPr>
      </p:pic>
      <p:sp>
        <p:nvSpPr>
          <p:cNvPr id="577" name="Google Shape;577;p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578" name="Google Shape;578;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579" name="Google Shape;579;p3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80" name="Google Shape;580;p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81" name="Google Shape;581;p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82" name="Google Shape;582;p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US" sz="800" u="none" cap="none" strike="noStrike">
                <a:solidFill>
                  <a:srgbClr val="000000"/>
                </a:solidFill>
                <a:latin typeface="Times New Roman"/>
                <a:ea typeface="Times New Roman"/>
                <a:cs typeface="Times New Roman"/>
                <a:sym typeface="Times New Roman"/>
              </a:rPr>
              <a:t>Computer Networks (CET2005B)       SY BTech    Semester-3               2022-23</a:t>
            </a:r>
            <a:endParaRPr b="1" i="0" sz="800" u="none" cap="none" strike="noStrike">
              <a:solidFill>
                <a:srgbClr val="000000"/>
              </a:solidFill>
              <a:latin typeface="Times New Roman"/>
              <a:ea typeface="Times New Roman"/>
              <a:cs typeface="Times New Roman"/>
              <a:sym typeface="Times New Roman"/>
            </a:endParaRPr>
          </a:p>
        </p:txBody>
      </p:sp>
      <p:sp>
        <p:nvSpPr>
          <p:cNvPr id="590" name="Google Shape;590;p33"/>
          <p:cNvSpPr txBox="1"/>
          <p:nvPr>
            <p:ph idx="4294967295" type="title"/>
          </p:nvPr>
        </p:nvSpPr>
        <p:spPr>
          <a:xfrm>
            <a:off x="708420" y="337854"/>
            <a:ext cx="8862861"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000">
                <a:solidFill>
                  <a:srgbClr val="002060"/>
                </a:solidFill>
                <a:latin typeface="Times New Roman"/>
                <a:ea typeface="Times New Roman"/>
                <a:cs typeface="Times New Roman"/>
                <a:sym typeface="Times New Roman"/>
              </a:rPr>
              <a:t>Switching Techniques: Datagram and Virtual-Circuit Approach</a:t>
            </a:r>
            <a:endParaRPr sz="3000">
              <a:latin typeface="Times New Roman"/>
              <a:ea typeface="Times New Roman"/>
              <a:cs typeface="Times New Roman"/>
              <a:sym typeface="Times New Roman"/>
            </a:endParaRPr>
          </a:p>
        </p:txBody>
      </p:sp>
      <p:pic>
        <p:nvPicPr>
          <p:cNvPr id="591" name="Google Shape;591;p33"/>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sp>
        <p:nvSpPr>
          <p:cNvPr id="592" name="Google Shape;592;p33"/>
          <p:cNvSpPr txBox="1"/>
          <p:nvPr/>
        </p:nvSpPr>
        <p:spPr>
          <a:xfrm>
            <a:off x="4968900" y="4261493"/>
            <a:ext cx="4175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virtual-circuit packet-switched network.</a:t>
            </a:r>
            <a:endParaRPr b="0" i="0" sz="1400" u="none" cap="none" strike="noStrike">
              <a:solidFill>
                <a:srgbClr val="000000"/>
              </a:solidFill>
              <a:latin typeface="Times New Roman"/>
              <a:ea typeface="Times New Roman"/>
              <a:cs typeface="Times New Roman"/>
              <a:sym typeface="Times New Roman"/>
            </a:endParaRPr>
          </a:p>
        </p:txBody>
      </p:sp>
      <p:pic>
        <p:nvPicPr>
          <p:cNvPr id="593" name="Google Shape;593;p33"/>
          <p:cNvPicPr preferRelativeResize="0"/>
          <p:nvPr/>
        </p:nvPicPr>
        <p:blipFill rotWithShape="1">
          <a:blip r:embed="rId4">
            <a:alphaModFix/>
          </a:blip>
          <a:srcRect b="0" l="0" r="0" t="0"/>
          <a:stretch/>
        </p:blipFill>
        <p:spPr>
          <a:xfrm>
            <a:off x="4746649" y="881070"/>
            <a:ext cx="3988325" cy="3343911"/>
          </a:xfrm>
          <a:prstGeom prst="rect">
            <a:avLst/>
          </a:prstGeom>
          <a:noFill/>
          <a:ln>
            <a:noFill/>
          </a:ln>
        </p:spPr>
      </p:pic>
      <p:sp>
        <p:nvSpPr>
          <p:cNvPr id="594" name="Google Shape;594;p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595" name="Google Shape;595;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596" name="Google Shape;596;p3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97" name="Google Shape;597;p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98" name="Google Shape;598;p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99" name="Google Shape;599;p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00" name="Google Shape;600;p33"/>
          <p:cNvPicPr preferRelativeResize="0"/>
          <p:nvPr/>
        </p:nvPicPr>
        <p:blipFill rotWithShape="1">
          <a:blip r:embed="rId5">
            <a:alphaModFix/>
          </a:blip>
          <a:srcRect b="0" l="0" r="0" t="0"/>
          <a:stretch/>
        </p:blipFill>
        <p:spPr>
          <a:xfrm>
            <a:off x="41077" y="803494"/>
            <a:ext cx="4022700" cy="3203245"/>
          </a:xfrm>
          <a:prstGeom prst="rect">
            <a:avLst/>
          </a:prstGeom>
          <a:noFill/>
          <a:ln>
            <a:noFill/>
          </a:ln>
        </p:spPr>
      </p:pic>
      <p:sp>
        <p:nvSpPr>
          <p:cNvPr id="601" name="Google Shape;601;p33"/>
          <p:cNvSpPr txBox="1"/>
          <p:nvPr/>
        </p:nvSpPr>
        <p:spPr>
          <a:xfrm>
            <a:off x="463154" y="4167987"/>
            <a:ext cx="4175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A connectionless packet-switched network.</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609" name="Google Shape;609;p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610" name="Google Shape;610;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11" name="Google Shape;611;p34"/>
          <p:cNvSpPr txBox="1"/>
          <p:nvPr>
            <p:ph idx="4294967295" type="title"/>
          </p:nvPr>
        </p:nvSpPr>
        <p:spPr>
          <a:xfrm>
            <a:off x="940198" y="1747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4400">
                <a:solidFill>
                  <a:srgbClr val="C00000"/>
                </a:solidFill>
                <a:latin typeface="Times New Roman"/>
                <a:ea typeface="Times New Roman"/>
                <a:cs typeface="Times New Roman"/>
                <a:sym typeface="Times New Roman"/>
              </a:rPr>
              <a:t>Switcing Techniqnics</a:t>
            </a:r>
            <a:endParaRPr sz="4800">
              <a:solidFill>
                <a:srgbClr val="C00000"/>
              </a:solidFill>
              <a:latin typeface="Times New Roman"/>
              <a:ea typeface="Times New Roman"/>
              <a:cs typeface="Times New Roman"/>
              <a:sym typeface="Times New Roman"/>
            </a:endParaRPr>
          </a:p>
        </p:txBody>
      </p:sp>
      <p:sp>
        <p:nvSpPr>
          <p:cNvPr id="612" name="Google Shape;612;p34"/>
          <p:cNvSpPr txBox="1"/>
          <p:nvPr>
            <p:ph idx="4294967295" type="body"/>
          </p:nvPr>
        </p:nvSpPr>
        <p:spPr>
          <a:xfrm>
            <a:off x="793750" y="709964"/>
            <a:ext cx="7993460" cy="3214688"/>
          </a:xfrm>
          <a:prstGeom prst="rect">
            <a:avLst/>
          </a:prstGeom>
          <a:noFill/>
          <a:ln>
            <a:noFill/>
          </a:ln>
        </p:spPr>
        <p:txBody>
          <a:bodyPr anchorCtr="0" anchor="t" bIns="34275" lIns="0" spcFirstLastPara="1" rIns="0" wrap="square" tIns="34275">
            <a:noAutofit/>
          </a:bodyPr>
          <a:lstStyle/>
          <a:p>
            <a:pPr indent="0" lvl="0" marL="457200" rtl="0" algn="just">
              <a:lnSpc>
                <a:spcPct val="100000"/>
              </a:lnSpc>
              <a:spcBef>
                <a:spcPts val="500"/>
              </a:spcBef>
              <a:spcAft>
                <a:spcPts val="0"/>
              </a:spcAft>
              <a:buClr>
                <a:schemeClr val="dk1"/>
              </a:buClr>
              <a:buSzPts val="1800"/>
              <a:buNone/>
            </a:pPr>
            <a:r>
              <a:rPr lang="en-US" sz="3600">
                <a:solidFill>
                  <a:schemeClr val="dk1"/>
                </a:solidFill>
                <a:latin typeface="Times New Roman"/>
                <a:ea typeface="Times New Roman"/>
                <a:cs typeface="Times New Roman"/>
                <a:sym typeface="Times New Roman"/>
              </a:rPr>
              <a:t>Packet Switching:</a:t>
            </a:r>
            <a:endParaRPr sz="3600">
              <a:solidFill>
                <a:schemeClr val="dk1"/>
              </a:solidFill>
              <a:latin typeface="Times New Roman"/>
              <a:ea typeface="Times New Roman"/>
              <a:cs typeface="Times New Roman"/>
              <a:sym typeface="Times New Roman"/>
            </a:endParaRPr>
          </a:p>
          <a:p>
            <a:pPr indent="-571500" lvl="1" marL="571500" rtl="0" algn="just">
              <a:lnSpc>
                <a:spcPct val="100000"/>
              </a:lnSpc>
              <a:spcBef>
                <a:spcPts val="0"/>
              </a:spcBef>
              <a:spcAft>
                <a:spcPts val="0"/>
              </a:spcAft>
              <a:buClr>
                <a:schemeClr val="dk1"/>
              </a:buClr>
              <a:buSzPts val="1800"/>
              <a:buFont typeface="Noto Sans Symbols"/>
              <a:buChar char="⮚"/>
            </a:pPr>
            <a:r>
              <a:rPr lang="en-US" sz="3600">
                <a:solidFill>
                  <a:schemeClr val="dk1"/>
                </a:solidFill>
                <a:latin typeface="Times New Roman"/>
                <a:ea typeface="Times New Roman"/>
                <a:cs typeface="Times New Roman"/>
                <a:sym typeface="Times New Roman"/>
              </a:rPr>
              <a:t>Datagram Approach: Connectionless Service</a:t>
            </a:r>
            <a:endParaRPr sz="3600">
              <a:solidFill>
                <a:schemeClr val="dk1"/>
              </a:solidFill>
              <a:latin typeface="Times New Roman"/>
              <a:ea typeface="Times New Roman"/>
              <a:cs typeface="Times New Roman"/>
              <a:sym typeface="Times New Roman"/>
            </a:endParaRPr>
          </a:p>
          <a:p>
            <a:pPr indent="-571500" lvl="1" marL="571500" rtl="0" algn="just">
              <a:lnSpc>
                <a:spcPct val="100000"/>
              </a:lnSpc>
              <a:spcBef>
                <a:spcPts val="0"/>
              </a:spcBef>
              <a:spcAft>
                <a:spcPts val="0"/>
              </a:spcAft>
              <a:buClr>
                <a:schemeClr val="dk1"/>
              </a:buClr>
              <a:buSzPts val="1800"/>
              <a:buFont typeface="Noto Sans Symbols"/>
              <a:buChar char="⮚"/>
            </a:pPr>
            <a:r>
              <a:rPr lang="en-US" sz="3600">
                <a:solidFill>
                  <a:schemeClr val="dk1"/>
                </a:solidFill>
                <a:latin typeface="Times New Roman"/>
                <a:ea typeface="Times New Roman"/>
                <a:cs typeface="Times New Roman"/>
                <a:sym typeface="Times New Roman"/>
              </a:rPr>
              <a:t>Virtual-Circuit Approach: Connection-Oriented Service</a:t>
            </a:r>
            <a:endParaRPr sz="3600">
              <a:solidFill>
                <a:schemeClr val="dk1"/>
              </a:solidFill>
              <a:latin typeface="Times New Roman"/>
              <a:ea typeface="Times New Roman"/>
              <a:cs typeface="Times New Roman"/>
              <a:sym typeface="Times New Roman"/>
            </a:endParaRPr>
          </a:p>
        </p:txBody>
      </p:sp>
      <p:pic>
        <p:nvPicPr>
          <p:cNvPr id="613" name="Google Shape;613;p34"/>
          <p:cNvPicPr preferRelativeResize="0"/>
          <p:nvPr/>
        </p:nvPicPr>
        <p:blipFill rotWithShape="1">
          <a:blip r:embed="rId3">
            <a:alphaModFix/>
          </a:blip>
          <a:srcRect b="0" l="0" r="0" t="0"/>
          <a:stretch/>
        </p:blipFill>
        <p:spPr>
          <a:xfrm>
            <a:off x="41822" y="47020"/>
            <a:ext cx="549324" cy="666636"/>
          </a:xfrm>
          <a:prstGeom prst="rect">
            <a:avLst/>
          </a:prstGeom>
          <a:noFill/>
          <a:ln>
            <a:noFill/>
          </a:ln>
        </p:spPr>
      </p:pic>
      <p:cxnSp>
        <p:nvCxnSpPr>
          <p:cNvPr id="614" name="Google Shape;614;p3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15" name="Google Shape;615;p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16" name="Google Shape;616;p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17" name="Google Shape;617;p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5"/>
          <p:cNvSpPr/>
          <p:nvPr/>
        </p:nvSpPr>
        <p:spPr>
          <a:xfrm>
            <a:off x="1003610" y="185434"/>
            <a:ext cx="7984273"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600" u="none" cap="none" strike="noStrike">
                <a:solidFill>
                  <a:srgbClr val="7030A0"/>
                </a:solidFill>
                <a:latin typeface="Times New Roman"/>
                <a:ea typeface="Times New Roman"/>
                <a:cs typeface="Times New Roman"/>
                <a:sym typeface="Times New Roman"/>
              </a:rPr>
              <a:t>Comparison of Virtual-Circuit and Datagram Subnets</a:t>
            </a:r>
            <a:endParaRPr/>
          </a:p>
        </p:txBody>
      </p:sp>
      <p:pic>
        <p:nvPicPr>
          <p:cNvPr id="625" name="Google Shape;625;p35"/>
          <p:cNvPicPr preferRelativeResize="0"/>
          <p:nvPr/>
        </p:nvPicPr>
        <p:blipFill rotWithShape="1">
          <a:blip r:embed="rId3">
            <a:alphaModFix/>
          </a:blip>
          <a:srcRect b="0" l="0" r="0" t="0"/>
          <a:stretch/>
        </p:blipFill>
        <p:spPr>
          <a:xfrm>
            <a:off x="41822" y="47020"/>
            <a:ext cx="630208" cy="528333"/>
          </a:xfrm>
          <a:prstGeom prst="rect">
            <a:avLst/>
          </a:prstGeom>
          <a:noFill/>
          <a:ln>
            <a:noFill/>
          </a:ln>
        </p:spPr>
      </p:pic>
      <p:sp>
        <p:nvSpPr>
          <p:cNvPr id="626" name="Google Shape;626;p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descr="5-4" id="627" name="Google Shape;627;p35"/>
          <p:cNvPicPr preferRelativeResize="0"/>
          <p:nvPr/>
        </p:nvPicPr>
        <p:blipFill rotWithShape="1">
          <a:blip r:embed="rId4">
            <a:alphaModFix/>
          </a:blip>
          <a:srcRect b="0" l="0" r="0" t="0"/>
          <a:stretch/>
        </p:blipFill>
        <p:spPr>
          <a:xfrm>
            <a:off x="672030" y="682100"/>
            <a:ext cx="8171986" cy="3947049"/>
          </a:xfrm>
          <a:prstGeom prst="rect">
            <a:avLst/>
          </a:prstGeom>
          <a:noFill/>
          <a:ln>
            <a:noFill/>
          </a:ln>
        </p:spPr>
      </p:pic>
      <p:sp>
        <p:nvSpPr>
          <p:cNvPr id="628" name="Google Shape;628;p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629" name="Google Shape;629;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630" name="Google Shape;630;p35"/>
          <p:cNvCxnSpPr/>
          <p:nvPr/>
        </p:nvCxnSpPr>
        <p:spPr>
          <a:xfrm flipH="1" rot="10800000">
            <a:off x="-7737" y="658358"/>
            <a:ext cx="9144000" cy="20782"/>
          </a:xfrm>
          <a:prstGeom prst="straightConnector1">
            <a:avLst/>
          </a:prstGeom>
          <a:noFill/>
          <a:ln cap="flat" cmpd="sng" w="9525">
            <a:solidFill>
              <a:srgbClr val="00B050"/>
            </a:solidFill>
            <a:prstDash val="solid"/>
            <a:round/>
            <a:headEnd len="sm" w="sm" type="none"/>
            <a:tailEnd len="sm" w="sm" type="none"/>
          </a:ln>
        </p:spPr>
      </p:cxnSp>
      <p:sp>
        <p:nvSpPr>
          <p:cNvPr id="631" name="Google Shape;631;p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32" name="Google Shape;632;p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33" name="Google Shape;633;p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6"/>
          <p:cNvSpPr/>
          <p:nvPr/>
        </p:nvSpPr>
        <p:spPr>
          <a:xfrm>
            <a:off x="760246" y="-45450"/>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4000" u="none" cap="none" strike="noStrike">
                <a:solidFill>
                  <a:srgbClr val="C00000"/>
                </a:solidFill>
                <a:latin typeface="Times New Roman"/>
                <a:ea typeface="Times New Roman"/>
                <a:cs typeface="Times New Roman"/>
                <a:sym typeface="Times New Roman"/>
              </a:rPr>
              <a:t>Internet Protocol: IPv4</a:t>
            </a:r>
            <a:endParaRPr/>
          </a:p>
        </p:txBody>
      </p:sp>
      <p:pic>
        <p:nvPicPr>
          <p:cNvPr id="641" name="Google Shape;641;p36"/>
          <p:cNvPicPr preferRelativeResize="0"/>
          <p:nvPr/>
        </p:nvPicPr>
        <p:blipFill rotWithShape="1">
          <a:blip r:embed="rId3">
            <a:alphaModFix/>
          </a:blip>
          <a:srcRect b="0" l="0" r="0" t="0"/>
          <a:stretch/>
        </p:blipFill>
        <p:spPr>
          <a:xfrm>
            <a:off x="41822" y="47020"/>
            <a:ext cx="538608" cy="528333"/>
          </a:xfrm>
          <a:prstGeom prst="rect">
            <a:avLst/>
          </a:prstGeom>
          <a:noFill/>
          <a:ln>
            <a:noFill/>
          </a:ln>
        </p:spPr>
      </p:pic>
      <p:sp>
        <p:nvSpPr>
          <p:cNvPr id="642" name="Google Shape;642;p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id="643" name="Google Shape;643;p36"/>
          <p:cNvPicPr preferRelativeResize="0"/>
          <p:nvPr/>
        </p:nvPicPr>
        <p:blipFill rotWithShape="1">
          <a:blip r:embed="rId4">
            <a:alphaModFix/>
          </a:blip>
          <a:srcRect b="0" l="0" r="0" t="0"/>
          <a:stretch/>
        </p:blipFill>
        <p:spPr>
          <a:xfrm>
            <a:off x="708420" y="736692"/>
            <a:ext cx="7823345" cy="3892457"/>
          </a:xfrm>
          <a:prstGeom prst="rect">
            <a:avLst/>
          </a:prstGeom>
          <a:noFill/>
          <a:ln>
            <a:noFill/>
          </a:ln>
        </p:spPr>
      </p:pic>
      <p:sp>
        <p:nvSpPr>
          <p:cNvPr id="644" name="Google Shape;644;p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645" name="Google Shape;645;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646" name="Google Shape;646;p36"/>
          <p:cNvCxnSpPr/>
          <p:nvPr/>
        </p:nvCxnSpPr>
        <p:spPr>
          <a:xfrm flipH="1" rot="10800000">
            <a:off x="-24909" y="646854"/>
            <a:ext cx="9144000" cy="20782"/>
          </a:xfrm>
          <a:prstGeom prst="straightConnector1">
            <a:avLst/>
          </a:prstGeom>
          <a:noFill/>
          <a:ln cap="flat" cmpd="sng" w="9525">
            <a:solidFill>
              <a:srgbClr val="00B050"/>
            </a:solidFill>
            <a:prstDash val="solid"/>
            <a:round/>
            <a:headEnd len="sm" w="sm" type="none"/>
            <a:tailEnd len="sm" w="sm" type="none"/>
          </a:ln>
        </p:spPr>
      </p:cxnSp>
      <p:sp>
        <p:nvSpPr>
          <p:cNvPr id="647" name="Google Shape;647;p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48" name="Google Shape;648;p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49" name="Google Shape;649;p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55" name="Google Shape;655;p37"/>
          <p:cNvSpPr txBox="1"/>
          <p:nvPr>
            <p:ph idx="4294967295" type="title"/>
          </p:nvPr>
        </p:nvSpPr>
        <p:spPr>
          <a:xfrm>
            <a:off x="792363" y="138981"/>
            <a:ext cx="7543800" cy="5746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latin typeface="Times New Roman"/>
                <a:ea typeface="Times New Roman"/>
                <a:cs typeface="Times New Roman"/>
                <a:sym typeface="Times New Roman"/>
              </a:rPr>
              <a:t>Network Layer: Logical Addressing</a:t>
            </a:r>
            <a:endParaRPr b="1">
              <a:latin typeface="Times New Roman"/>
              <a:ea typeface="Times New Roman"/>
              <a:cs typeface="Times New Roman"/>
              <a:sym typeface="Times New Roman"/>
            </a:endParaRPr>
          </a:p>
        </p:txBody>
      </p:sp>
      <p:sp>
        <p:nvSpPr>
          <p:cNvPr id="656" name="Google Shape;656;p37"/>
          <p:cNvSpPr txBox="1"/>
          <p:nvPr>
            <p:ph idx="4294967295" type="body"/>
          </p:nvPr>
        </p:nvSpPr>
        <p:spPr>
          <a:xfrm>
            <a:off x="286346" y="659287"/>
            <a:ext cx="8729817" cy="3817136"/>
          </a:xfrm>
          <a:prstGeom prst="rect">
            <a:avLst/>
          </a:prstGeom>
          <a:noFill/>
          <a:ln>
            <a:noFill/>
          </a:ln>
        </p:spPr>
        <p:txBody>
          <a:bodyPr anchorCtr="0" anchor="t" bIns="34275" lIns="0" spcFirstLastPara="1" rIns="0" wrap="square" tIns="34275">
            <a:noAutofit/>
          </a:bodyPr>
          <a:lstStyle/>
          <a:p>
            <a:pPr indent="-95250" lvl="0" marL="457200" rtl="0" algn="l">
              <a:lnSpc>
                <a:spcPct val="100000"/>
              </a:lnSpc>
              <a:spcBef>
                <a:spcPts val="600"/>
              </a:spcBef>
              <a:spcAft>
                <a:spcPts val="0"/>
              </a:spcAft>
              <a:buSzPts val="1500"/>
              <a:buFont typeface="Noto Sans Symbols"/>
              <a:buChar char="⮚"/>
            </a:pPr>
            <a:r>
              <a:rPr lang="en-US" sz="2200">
                <a:latin typeface="Times New Roman"/>
                <a:ea typeface="Times New Roman"/>
                <a:cs typeface="Times New Roman"/>
                <a:sym typeface="Times New Roman"/>
              </a:rPr>
              <a:t>These are </a:t>
            </a:r>
            <a:r>
              <a:rPr lang="en-US" sz="2200">
                <a:solidFill>
                  <a:srgbClr val="FF0000"/>
                </a:solidFill>
                <a:latin typeface="Times New Roman"/>
                <a:ea typeface="Times New Roman"/>
                <a:cs typeface="Times New Roman"/>
                <a:sym typeface="Times New Roman"/>
              </a:rPr>
              <a:t>32 bits </a:t>
            </a:r>
            <a:r>
              <a:rPr lang="en-US" sz="2200">
                <a:latin typeface="Times New Roman"/>
                <a:ea typeface="Times New Roman"/>
                <a:cs typeface="Times New Roman"/>
                <a:sym typeface="Times New Roman"/>
              </a:rPr>
              <a:t>in size.</a:t>
            </a:r>
            <a:endParaRPr/>
          </a:p>
          <a:p>
            <a:pPr indent="-95250" lvl="0" marL="457200" rtl="0" algn="l">
              <a:lnSpc>
                <a:spcPct val="100000"/>
              </a:lnSpc>
              <a:spcBef>
                <a:spcPts val="600"/>
              </a:spcBef>
              <a:spcAft>
                <a:spcPts val="0"/>
              </a:spcAft>
              <a:buSzPts val="1500"/>
              <a:buFont typeface="Noto Sans Symbols"/>
              <a:buChar char="⮚"/>
            </a:pPr>
            <a:r>
              <a:rPr lang="en-US" sz="2200">
                <a:latin typeface="Times New Roman"/>
                <a:ea typeface="Times New Roman"/>
                <a:cs typeface="Times New Roman"/>
                <a:sym typeface="Times New Roman"/>
              </a:rPr>
              <a:t>Logical address is called as </a:t>
            </a:r>
            <a:r>
              <a:rPr lang="en-US" sz="2200">
                <a:solidFill>
                  <a:srgbClr val="FF0000"/>
                </a:solidFill>
                <a:latin typeface="Times New Roman"/>
                <a:ea typeface="Times New Roman"/>
                <a:cs typeface="Times New Roman"/>
                <a:sym typeface="Times New Roman"/>
              </a:rPr>
              <a:t>IP address</a:t>
            </a:r>
            <a:r>
              <a:rPr lang="en-US" sz="2200">
                <a:latin typeface="Times New Roman"/>
                <a:ea typeface="Times New Roman"/>
                <a:cs typeface="Times New Roman"/>
                <a:sym typeface="Times New Roman"/>
              </a:rPr>
              <a:t>.</a:t>
            </a:r>
            <a:endParaRPr/>
          </a:p>
          <a:p>
            <a:pPr indent="-95250" lvl="0" marL="457200" rtl="0" algn="l">
              <a:lnSpc>
                <a:spcPct val="100000"/>
              </a:lnSpc>
              <a:spcBef>
                <a:spcPts val="600"/>
              </a:spcBef>
              <a:spcAft>
                <a:spcPts val="0"/>
              </a:spcAft>
              <a:buSzPts val="1500"/>
              <a:buFont typeface="Noto Sans Symbols"/>
              <a:buChar char="⮚"/>
            </a:pPr>
            <a:r>
              <a:rPr lang="en-US" sz="2200">
                <a:latin typeface="Times New Roman"/>
                <a:ea typeface="Times New Roman"/>
                <a:cs typeface="Times New Roman"/>
                <a:sym typeface="Times New Roman"/>
              </a:rPr>
              <a:t>These are </a:t>
            </a:r>
            <a:r>
              <a:rPr lang="en-US" sz="2200">
                <a:solidFill>
                  <a:srgbClr val="FF0000"/>
                </a:solidFill>
                <a:latin typeface="Times New Roman"/>
                <a:ea typeface="Times New Roman"/>
                <a:cs typeface="Times New Roman"/>
                <a:sym typeface="Times New Roman"/>
              </a:rPr>
              <a:t>global addresses.</a:t>
            </a:r>
            <a:endParaRPr/>
          </a:p>
          <a:p>
            <a:pPr indent="-95250" lvl="0" marL="457200" rtl="0" algn="l">
              <a:lnSpc>
                <a:spcPct val="100000"/>
              </a:lnSpc>
              <a:spcBef>
                <a:spcPts val="600"/>
              </a:spcBef>
              <a:spcAft>
                <a:spcPts val="0"/>
              </a:spcAft>
              <a:buSzPts val="1500"/>
              <a:buFont typeface="Noto Sans Symbols"/>
              <a:buChar char="⮚"/>
            </a:pPr>
            <a:r>
              <a:rPr lang="en-US" sz="2200">
                <a:latin typeface="Times New Roman"/>
                <a:ea typeface="Times New Roman"/>
                <a:cs typeface="Times New Roman"/>
                <a:sym typeface="Times New Roman"/>
              </a:rPr>
              <a:t>The Internet addresses are </a:t>
            </a:r>
            <a:r>
              <a:rPr lang="en-US" sz="2200">
                <a:solidFill>
                  <a:srgbClr val="FF0000"/>
                </a:solidFill>
                <a:latin typeface="Times New Roman"/>
                <a:ea typeface="Times New Roman"/>
                <a:cs typeface="Times New Roman"/>
                <a:sym typeface="Times New Roman"/>
              </a:rPr>
              <a:t>32 bits in length</a:t>
            </a:r>
            <a:r>
              <a:rPr lang="en-US" sz="2200">
                <a:latin typeface="Times New Roman"/>
                <a:ea typeface="Times New Roman"/>
                <a:cs typeface="Times New Roman"/>
                <a:sym typeface="Times New Roman"/>
              </a:rPr>
              <a:t>, called as </a:t>
            </a:r>
            <a:r>
              <a:rPr lang="en-US" sz="2200">
                <a:solidFill>
                  <a:srgbClr val="FF0000"/>
                </a:solidFill>
                <a:latin typeface="Times New Roman"/>
                <a:ea typeface="Times New Roman"/>
                <a:cs typeface="Times New Roman"/>
                <a:sym typeface="Times New Roman"/>
              </a:rPr>
              <a:t>IPv4</a:t>
            </a:r>
            <a:r>
              <a:rPr lang="en-US" sz="2200">
                <a:latin typeface="Times New Roman"/>
                <a:ea typeface="Times New Roman"/>
                <a:cs typeface="Times New Roman"/>
                <a:sym typeface="Times New Roman"/>
              </a:rPr>
              <a:t> (IP version 4) or IP address</a:t>
            </a:r>
            <a:endParaRPr/>
          </a:p>
          <a:p>
            <a:pPr indent="-95250" lvl="0" marL="457200" rtl="0" algn="l">
              <a:lnSpc>
                <a:spcPct val="100000"/>
              </a:lnSpc>
              <a:spcBef>
                <a:spcPts val="600"/>
              </a:spcBef>
              <a:spcAft>
                <a:spcPts val="0"/>
              </a:spcAft>
              <a:buSzPts val="1500"/>
              <a:buFont typeface="Noto Sans Symbols"/>
              <a:buChar char="⮚"/>
            </a:pPr>
            <a:r>
              <a:rPr lang="en-US" sz="2200">
                <a:latin typeface="Times New Roman"/>
                <a:ea typeface="Times New Roman"/>
                <a:cs typeface="Times New Roman"/>
                <a:sym typeface="Times New Roman"/>
              </a:rPr>
              <a:t>2^32 addresses can be generated (4,29,49,67,296).</a:t>
            </a:r>
            <a:endParaRPr/>
          </a:p>
          <a:p>
            <a:pPr indent="-95250" lvl="0" marL="457200" rtl="0" algn="l">
              <a:lnSpc>
                <a:spcPct val="100000"/>
              </a:lnSpc>
              <a:spcBef>
                <a:spcPts val="600"/>
              </a:spcBef>
              <a:spcAft>
                <a:spcPts val="0"/>
              </a:spcAft>
              <a:buSzPts val="1500"/>
              <a:buFont typeface="Noto Sans Symbols"/>
              <a:buChar char="⮚"/>
            </a:pPr>
            <a:r>
              <a:rPr lang="en-US" sz="2200">
                <a:solidFill>
                  <a:srgbClr val="FF0000"/>
                </a:solidFill>
                <a:latin typeface="Times New Roman"/>
                <a:ea typeface="Times New Roman"/>
                <a:cs typeface="Times New Roman"/>
                <a:sym typeface="Times New Roman"/>
              </a:rPr>
              <a:t>IPv6</a:t>
            </a:r>
            <a:r>
              <a:rPr lang="en-US" sz="2200">
                <a:latin typeface="Times New Roman"/>
                <a:ea typeface="Times New Roman"/>
                <a:cs typeface="Times New Roman"/>
                <a:sym typeface="Times New Roman"/>
              </a:rPr>
              <a:t> (IP version 6) as futuristic/new generation addresses </a:t>
            </a:r>
            <a:r>
              <a:rPr lang="en-US" sz="2200">
                <a:solidFill>
                  <a:srgbClr val="FF0000"/>
                </a:solidFill>
                <a:latin typeface="Times New Roman"/>
                <a:ea typeface="Times New Roman"/>
                <a:cs typeface="Times New Roman"/>
                <a:sym typeface="Times New Roman"/>
              </a:rPr>
              <a:t>128 bits</a:t>
            </a:r>
            <a:r>
              <a:rPr lang="en-US" sz="2200">
                <a:latin typeface="Times New Roman"/>
                <a:ea typeface="Times New Roman"/>
                <a:cs typeface="Times New Roman"/>
                <a:sym typeface="Times New Roman"/>
              </a:rPr>
              <a:t> in size (2^128=7460743177e^38).</a:t>
            </a:r>
            <a:endParaRPr sz="2200">
              <a:latin typeface="Times New Roman"/>
              <a:ea typeface="Times New Roman"/>
              <a:cs typeface="Times New Roman"/>
              <a:sym typeface="Times New Roman"/>
            </a:endParaRPr>
          </a:p>
          <a:p>
            <a:pPr indent="-95250" lvl="0" marL="457200" rtl="0" algn="l">
              <a:lnSpc>
                <a:spcPct val="100000"/>
              </a:lnSpc>
              <a:spcBef>
                <a:spcPts val="600"/>
              </a:spcBef>
              <a:spcAft>
                <a:spcPts val="0"/>
              </a:spcAft>
              <a:buSzPts val="1500"/>
              <a:buFont typeface="Noto Sans Symbols"/>
              <a:buChar char="⮚"/>
            </a:pPr>
            <a:r>
              <a:rPr lang="en-US" sz="2200">
                <a:latin typeface="Times New Roman"/>
                <a:ea typeface="Times New Roman"/>
                <a:cs typeface="Times New Roman"/>
                <a:sym typeface="Times New Roman"/>
              </a:rPr>
              <a:t>2^128 addresses can be generated which can accommodate future need and can </a:t>
            </a:r>
            <a:r>
              <a:rPr lang="en-US" sz="2200">
                <a:solidFill>
                  <a:srgbClr val="FF0000"/>
                </a:solidFill>
                <a:latin typeface="Times New Roman"/>
                <a:ea typeface="Times New Roman"/>
                <a:cs typeface="Times New Roman"/>
                <a:sym typeface="Times New Roman"/>
              </a:rPr>
              <a:t>address the issue of depletion of IP addresses. </a:t>
            </a:r>
            <a:endParaRPr sz="2200">
              <a:solidFill>
                <a:srgbClr val="FF0000"/>
              </a:solidFill>
              <a:latin typeface="Times New Roman"/>
              <a:ea typeface="Times New Roman"/>
              <a:cs typeface="Times New Roman"/>
              <a:sym typeface="Times New Roman"/>
            </a:endParaRPr>
          </a:p>
        </p:txBody>
      </p:sp>
      <p:sp>
        <p:nvSpPr>
          <p:cNvPr id="657" name="Google Shape;657;p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658" name="Google Shape;658;p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(CET2005B)       SY BTech    Semester-3               2022-23</a:t>
            </a:r>
            <a:endParaRPr>
              <a:latin typeface="Times New Roman"/>
              <a:ea typeface="Times New Roman"/>
              <a:cs typeface="Times New Roman"/>
              <a:sym typeface="Times New Roman"/>
            </a:endParaRPr>
          </a:p>
        </p:txBody>
      </p:sp>
      <p:cxnSp>
        <p:nvCxnSpPr>
          <p:cNvPr id="659" name="Google Shape;659;p3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60" name="Google Shape;660;p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61" name="Google Shape;661;p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62" name="Google Shape;662;p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63" name="Google Shape;663;p37"/>
          <p:cNvPicPr preferRelativeResize="0"/>
          <p:nvPr/>
        </p:nvPicPr>
        <p:blipFill rotWithShape="1">
          <a:blip r:embed="rId3">
            <a:alphaModFix/>
          </a:blip>
          <a:srcRect b="0" l="0" r="0" t="0"/>
          <a:stretch/>
        </p:blipFill>
        <p:spPr>
          <a:xfrm>
            <a:off x="41822" y="47020"/>
            <a:ext cx="538608" cy="5283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8"/>
          <p:cNvSpPr txBox="1"/>
          <p:nvPr>
            <p:ph idx="12" type="sldNum"/>
          </p:nvPr>
        </p:nvSpPr>
        <p:spPr>
          <a:xfrm>
            <a:off x="7384267" y="4657552"/>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69" name="Google Shape;669;p38"/>
          <p:cNvSpPr txBox="1"/>
          <p:nvPr>
            <p:ph idx="4294967295" type="title"/>
          </p:nvPr>
        </p:nvSpPr>
        <p:spPr>
          <a:xfrm>
            <a:off x="1138234" y="-561069"/>
            <a:ext cx="7543800" cy="1087438"/>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4000">
                <a:solidFill>
                  <a:schemeClr val="dk1"/>
                </a:solidFill>
                <a:latin typeface="Times New Roman"/>
                <a:ea typeface="Times New Roman"/>
                <a:cs typeface="Times New Roman"/>
                <a:sym typeface="Times New Roman"/>
              </a:rPr>
              <a:t>IPv4 Addresses</a:t>
            </a:r>
            <a:endParaRPr b="1" sz="4000">
              <a:solidFill>
                <a:schemeClr val="dk1"/>
              </a:solidFill>
              <a:latin typeface="Times New Roman"/>
              <a:ea typeface="Times New Roman"/>
              <a:cs typeface="Times New Roman"/>
              <a:sym typeface="Times New Roman"/>
            </a:endParaRPr>
          </a:p>
        </p:txBody>
      </p:sp>
      <p:sp>
        <p:nvSpPr>
          <p:cNvPr id="670" name="Google Shape;670;p38"/>
          <p:cNvSpPr txBox="1"/>
          <p:nvPr>
            <p:ph idx="4294967295" type="body"/>
          </p:nvPr>
        </p:nvSpPr>
        <p:spPr>
          <a:xfrm>
            <a:off x="539351" y="485185"/>
            <a:ext cx="8362277" cy="3017838"/>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Font typeface="Noto Sans Symbols"/>
              <a:buChar char="⮚"/>
            </a:pPr>
            <a:r>
              <a:rPr lang="en-US" sz="3200">
                <a:solidFill>
                  <a:schemeClr val="dk1"/>
                </a:solidFill>
                <a:latin typeface="Times New Roman"/>
                <a:ea typeface="Times New Roman"/>
                <a:cs typeface="Times New Roman"/>
                <a:sym typeface="Times New Roman"/>
              </a:rPr>
              <a:t>These are </a:t>
            </a:r>
            <a:r>
              <a:rPr lang="en-US" sz="3200">
                <a:solidFill>
                  <a:srgbClr val="FF0000"/>
                </a:solidFill>
                <a:latin typeface="Times New Roman"/>
                <a:ea typeface="Times New Roman"/>
                <a:cs typeface="Times New Roman"/>
                <a:sym typeface="Times New Roman"/>
              </a:rPr>
              <a:t>unique and Universal addresses</a:t>
            </a:r>
            <a:endParaRPr/>
          </a:p>
          <a:p>
            <a:pPr indent="-323850" lvl="0" marL="457200" rtl="0" algn="l">
              <a:lnSpc>
                <a:spcPct val="90000"/>
              </a:lnSpc>
              <a:spcBef>
                <a:spcPts val="900"/>
              </a:spcBef>
              <a:spcAft>
                <a:spcPts val="0"/>
              </a:spcAft>
              <a:buSzPts val="1500"/>
              <a:buFont typeface="Noto Sans Symbols"/>
              <a:buChar char="⮚"/>
            </a:pPr>
            <a:r>
              <a:rPr lang="en-US" sz="3200">
                <a:solidFill>
                  <a:schemeClr val="dk1"/>
                </a:solidFill>
                <a:latin typeface="Times New Roman"/>
                <a:ea typeface="Times New Roman"/>
                <a:cs typeface="Times New Roman"/>
                <a:sym typeface="Times New Roman"/>
              </a:rPr>
              <a:t>Each address </a:t>
            </a:r>
            <a:r>
              <a:rPr lang="en-US" sz="3200">
                <a:solidFill>
                  <a:srgbClr val="FF0000"/>
                </a:solidFill>
                <a:latin typeface="Times New Roman"/>
                <a:ea typeface="Times New Roman"/>
                <a:cs typeface="Times New Roman"/>
                <a:sym typeface="Times New Roman"/>
              </a:rPr>
              <a:t>defines one and only one connection</a:t>
            </a:r>
            <a:r>
              <a:rPr lang="en-US" sz="3200">
                <a:latin typeface="Times New Roman"/>
                <a:ea typeface="Times New Roman"/>
                <a:cs typeface="Times New Roman"/>
                <a:sym typeface="Times New Roman"/>
              </a:rPr>
              <a:t> to the </a:t>
            </a:r>
            <a:r>
              <a:rPr lang="en-US" sz="3200">
                <a:solidFill>
                  <a:srgbClr val="FF0000"/>
                </a:solidFill>
                <a:latin typeface="Times New Roman"/>
                <a:ea typeface="Times New Roman"/>
                <a:cs typeface="Times New Roman"/>
                <a:sym typeface="Times New Roman"/>
              </a:rPr>
              <a:t>internet.</a:t>
            </a:r>
            <a:endParaRPr/>
          </a:p>
          <a:p>
            <a:pPr indent="-323850" lvl="0" marL="457200" rtl="0" algn="l">
              <a:lnSpc>
                <a:spcPct val="90000"/>
              </a:lnSpc>
              <a:spcBef>
                <a:spcPts val="900"/>
              </a:spcBef>
              <a:spcAft>
                <a:spcPts val="0"/>
              </a:spcAft>
              <a:buSzPts val="1500"/>
              <a:buFont typeface="Noto Sans Symbols"/>
              <a:buChar char="⮚"/>
            </a:pPr>
            <a:r>
              <a:rPr lang="en-US" sz="3200">
                <a:solidFill>
                  <a:srgbClr val="FF0000"/>
                </a:solidFill>
                <a:latin typeface="Times New Roman"/>
                <a:ea typeface="Times New Roman"/>
                <a:cs typeface="Times New Roman"/>
                <a:sym typeface="Times New Roman"/>
              </a:rPr>
              <a:t>Two devices can never have same IP </a:t>
            </a:r>
            <a:r>
              <a:rPr lang="en-US" sz="3200">
                <a:solidFill>
                  <a:schemeClr val="dk1"/>
                </a:solidFill>
                <a:latin typeface="Times New Roman"/>
                <a:ea typeface="Times New Roman"/>
                <a:cs typeface="Times New Roman"/>
                <a:sym typeface="Times New Roman"/>
              </a:rPr>
              <a:t>address at the same time.</a:t>
            </a:r>
            <a:endParaRPr/>
          </a:p>
          <a:p>
            <a:pPr indent="-323850" lvl="0" marL="457200" rtl="0" algn="l">
              <a:lnSpc>
                <a:spcPct val="90000"/>
              </a:lnSpc>
              <a:spcBef>
                <a:spcPts val="900"/>
              </a:spcBef>
              <a:spcAft>
                <a:spcPts val="0"/>
              </a:spcAft>
              <a:buSzPts val="1500"/>
              <a:buFont typeface="Noto Sans Symbols"/>
              <a:buChar char="⮚"/>
            </a:pPr>
            <a:r>
              <a:rPr lang="en-US" sz="3200">
                <a:solidFill>
                  <a:schemeClr val="dk1"/>
                </a:solidFill>
                <a:latin typeface="Times New Roman"/>
                <a:ea typeface="Times New Roman"/>
                <a:cs typeface="Times New Roman"/>
                <a:sym typeface="Times New Roman"/>
              </a:rPr>
              <a:t>An address can be assigned to a device for some time, then taken away and can be assigned to some other device.</a:t>
            </a:r>
            <a:endParaRPr sz="3200">
              <a:solidFill>
                <a:schemeClr val="dk1"/>
              </a:solidFill>
              <a:latin typeface="Times New Roman"/>
              <a:ea typeface="Times New Roman"/>
              <a:cs typeface="Times New Roman"/>
              <a:sym typeface="Times New Roman"/>
            </a:endParaRPr>
          </a:p>
        </p:txBody>
      </p:sp>
      <p:sp>
        <p:nvSpPr>
          <p:cNvPr id="671" name="Google Shape;671;p38"/>
          <p:cNvSpPr txBox="1"/>
          <p:nvPr>
            <p:ph idx="10" type="dt"/>
          </p:nvPr>
        </p:nvSpPr>
        <p:spPr>
          <a:xfrm>
            <a:off x="781883" y="4657552"/>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672" name="Google Shape;672;p38"/>
          <p:cNvSpPr txBox="1"/>
          <p:nvPr>
            <p:ph idx="11" type="ftr"/>
          </p:nvPr>
        </p:nvSpPr>
        <p:spPr>
          <a:xfrm>
            <a:off x="2525258" y="4801704"/>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(CET2005B)       SY BTech    Semester-3               2022-23</a:t>
            </a:r>
            <a:endParaRPr>
              <a:latin typeface="Times New Roman"/>
              <a:ea typeface="Times New Roman"/>
              <a:cs typeface="Times New Roman"/>
              <a:sym typeface="Times New Roman"/>
            </a:endParaRPr>
          </a:p>
        </p:txBody>
      </p:sp>
      <p:cxnSp>
        <p:nvCxnSpPr>
          <p:cNvPr id="673" name="Google Shape;673;p38"/>
          <p:cNvCxnSpPr/>
          <p:nvPr/>
        </p:nvCxnSpPr>
        <p:spPr>
          <a:xfrm flipH="1" rot="10800000">
            <a:off x="0" y="526369"/>
            <a:ext cx="9144000" cy="20782"/>
          </a:xfrm>
          <a:prstGeom prst="straightConnector1">
            <a:avLst/>
          </a:prstGeom>
          <a:noFill/>
          <a:ln cap="flat" cmpd="sng" w="9525">
            <a:solidFill>
              <a:srgbClr val="00B050"/>
            </a:solidFill>
            <a:prstDash val="solid"/>
            <a:round/>
            <a:headEnd len="sm" w="sm" type="none"/>
            <a:tailEnd len="sm" w="sm" type="none"/>
          </a:ln>
        </p:spPr>
      </p:cxnSp>
      <p:sp>
        <p:nvSpPr>
          <p:cNvPr id="674" name="Google Shape;674;p38"/>
          <p:cNvSpPr/>
          <p:nvPr/>
        </p:nvSpPr>
        <p:spPr>
          <a:xfrm>
            <a:off x="103956" y="480060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75" name="Google Shape;675;p38"/>
          <p:cNvCxnSpPr/>
          <p:nvPr/>
        </p:nvCxnSpPr>
        <p:spPr>
          <a:xfrm flipH="1">
            <a:off x="539352" y="-177489"/>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76" name="Google Shape;676;p38"/>
          <p:cNvCxnSpPr/>
          <p:nvPr/>
        </p:nvCxnSpPr>
        <p:spPr>
          <a:xfrm>
            <a:off x="-39887" y="4657552"/>
            <a:ext cx="9144000" cy="0"/>
          </a:xfrm>
          <a:prstGeom prst="straightConnector1">
            <a:avLst/>
          </a:prstGeom>
          <a:noFill/>
          <a:ln cap="flat" cmpd="sng" w="15875">
            <a:solidFill>
              <a:srgbClr val="00B050"/>
            </a:solidFill>
            <a:prstDash val="solid"/>
            <a:round/>
            <a:headEnd len="sm" w="sm" type="none"/>
            <a:tailEnd len="sm" w="sm" type="none"/>
          </a:ln>
        </p:spPr>
      </p:cxnSp>
      <p:pic>
        <p:nvPicPr>
          <p:cNvPr id="677" name="Google Shape;677;p38"/>
          <p:cNvPicPr preferRelativeResize="0"/>
          <p:nvPr/>
        </p:nvPicPr>
        <p:blipFill rotWithShape="1">
          <a:blip r:embed="rId3">
            <a:alphaModFix/>
          </a:blip>
          <a:srcRect b="0" l="0" r="0" t="0"/>
          <a:stretch/>
        </p:blipFill>
        <p:spPr>
          <a:xfrm>
            <a:off x="11460" y="18818"/>
            <a:ext cx="538608" cy="5283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83" name="Google Shape;683;p39"/>
          <p:cNvSpPr txBox="1"/>
          <p:nvPr>
            <p:ph idx="4294967295" type="title"/>
          </p:nvPr>
        </p:nvSpPr>
        <p:spPr>
          <a:xfrm>
            <a:off x="865563" y="96263"/>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4000">
                <a:latin typeface="Times New Roman"/>
                <a:ea typeface="Times New Roman"/>
                <a:cs typeface="Times New Roman"/>
                <a:sym typeface="Times New Roman"/>
              </a:rPr>
              <a:t>IPv4 Addresses</a:t>
            </a:r>
            <a:endParaRPr b="1" sz="4000">
              <a:latin typeface="Times New Roman"/>
              <a:ea typeface="Times New Roman"/>
              <a:cs typeface="Times New Roman"/>
              <a:sym typeface="Times New Roman"/>
            </a:endParaRPr>
          </a:p>
        </p:txBody>
      </p:sp>
      <p:sp>
        <p:nvSpPr>
          <p:cNvPr id="684" name="Google Shape;684;p39"/>
          <p:cNvSpPr txBox="1"/>
          <p:nvPr>
            <p:ph idx="4294967295" type="body"/>
          </p:nvPr>
        </p:nvSpPr>
        <p:spPr>
          <a:xfrm>
            <a:off x="660188" y="575353"/>
            <a:ext cx="7543800" cy="1925664"/>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Font typeface="Noto Sans Symbols"/>
              <a:buChar char="▪"/>
            </a:pPr>
            <a:r>
              <a:rPr lang="en-US" sz="2800">
                <a:solidFill>
                  <a:srgbClr val="FF0000"/>
                </a:solidFill>
                <a:latin typeface="Times New Roman"/>
                <a:ea typeface="Times New Roman"/>
                <a:cs typeface="Times New Roman"/>
                <a:sym typeface="Times New Roman"/>
              </a:rPr>
              <a:t>Address space is 2^32 </a:t>
            </a:r>
            <a:r>
              <a:rPr lang="en-US" sz="2800">
                <a:latin typeface="Times New Roman"/>
                <a:ea typeface="Times New Roman"/>
                <a:cs typeface="Times New Roman"/>
                <a:sym typeface="Times New Roman"/>
              </a:rPr>
              <a:t>i.e. 4,294,967,296</a:t>
            </a:r>
            <a:endParaRPr/>
          </a:p>
          <a:p>
            <a:pPr indent="-323850" lvl="0" marL="457200" rtl="0" algn="l">
              <a:lnSpc>
                <a:spcPct val="90000"/>
              </a:lnSpc>
              <a:spcBef>
                <a:spcPts val="900"/>
              </a:spcBef>
              <a:spcAft>
                <a:spcPts val="0"/>
              </a:spcAft>
              <a:buSzPts val="1500"/>
              <a:buFont typeface="Noto Sans Symbols"/>
              <a:buChar char="▪"/>
            </a:pPr>
            <a:r>
              <a:rPr lang="en-US" sz="2800">
                <a:solidFill>
                  <a:srgbClr val="FF0000"/>
                </a:solidFill>
                <a:latin typeface="Times New Roman"/>
                <a:ea typeface="Times New Roman"/>
                <a:cs typeface="Times New Roman"/>
                <a:sym typeface="Times New Roman"/>
              </a:rPr>
              <a:t>Notations:</a:t>
            </a:r>
            <a:endParaRPr/>
          </a:p>
          <a:p>
            <a:pPr indent="-317500" lvl="1" marL="914400" rtl="0" algn="l">
              <a:lnSpc>
                <a:spcPct val="90000"/>
              </a:lnSpc>
              <a:spcBef>
                <a:spcPts val="200"/>
              </a:spcBef>
              <a:spcAft>
                <a:spcPts val="0"/>
              </a:spcAft>
              <a:buSzPts val="1400"/>
              <a:buFont typeface="Noto Sans Symbols"/>
              <a:buChar char="▪"/>
            </a:pPr>
            <a:r>
              <a:rPr b="1" lang="en-US" sz="2400">
                <a:solidFill>
                  <a:schemeClr val="dk1"/>
                </a:solidFill>
                <a:latin typeface="Times New Roman"/>
                <a:ea typeface="Times New Roman"/>
                <a:cs typeface="Times New Roman"/>
                <a:sym typeface="Times New Roman"/>
              </a:rPr>
              <a:t>Decimal dotted notations: </a:t>
            </a:r>
            <a:r>
              <a:rPr b="1" lang="en-US" sz="2800">
                <a:solidFill>
                  <a:srgbClr val="C00000"/>
                </a:solidFill>
                <a:latin typeface="Times New Roman"/>
                <a:ea typeface="Times New Roman"/>
                <a:cs typeface="Times New Roman"/>
                <a:sym typeface="Times New Roman"/>
              </a:rPr>
              <a:t>128.11.3.31</a:t>
            </a:r>
            <a:endParaRPr/>
          </a:p>
          <a:p>
            <a:pPr indent="-317500" lvl="1" marL="914400" rtl="0" algn="l">
              <a:lnSpc>
                <a:spcPct val="90000"/>
              </a:lnSpc>
              <a:spcBef>
                <a:spcPts val="200"/>
              </a:spcBef>
              <a:spcAft>
                <a:spcPts val="0"/>
              </a:spcAft>
              <a:buSzPts val="1400"/>
              <a:buFont typeface="Noto Sans Symbols"/>
              <a:buChar char="▪"/>
            </a:pPr>
            <a:r>
              <a:rPr b="1" lang="en-US" sz="2400">
                <a:solidFill>
                  <a:schemeClr val="dk1"/>
                </a:solidFill>
                <a:latin typeface="Times New Roman"/>
                <a:ea typeface="Times New Roman"/>
                <a:cs typeface="Times New Roman"/>
                <a:sym typeface="Times New Roman"/>
              </a:rPr>
              <a:t>Binary notation:</a:t>
            </a:r>
            <a:endParaRPr/>
          </a:p>
          <a:p>
            <a:pPr indent="-228600" lvl="1" marL="914400" rtl="0" algn="l">
              <a:lnSpc>
                <a:spcPct val="90000"/>
              </a:lnSpc>
              <a:spcBef>
                <a:spcPts val="200"/>
              </a:spcBef>
              <a:spcAft>
                <a:spcPts val="0"/>
              </a:spcAft>
              <a:buSzPts val="1400"/>
              <a:buFont typeface="Noto Sans Symbols"/>
              <a:buNone/>
            </a:pPr>
            <a:r>
              <a:t/>
            </a:r>
            <a:endParaRPr b="1" sz="2400">
              <a:latin typeface="Times New Roman"/>
              <a:ea typeface="Times New Roman"/>
              <a:cs typeface="Times New Roman"/>
              <a:sym typeface="Times New Roman"/>
            </a:endParaRPr>
          </a:p>
          <a:p>
            <a:pPr indent="-228600" lvl="1" marL="914400" rtl="0" algn="l">
              <a:lnSpc>
                <a:spcPct val="90000"/>
              </a:lnSpc>
              <a:spcBef>
                <a:spcPts val="200"/>
              </a:spcBef>
              <a:spcAft>
                <a:spcPts val="0"/>
              </a:spcAft>
              <a:buSzPts val="1400"/>
              <a:buFont typeface="Noto Sans Symbols"/>
              <a:buNone/>
            </a:pPr>
            <a:r>
              <a:t/>
            </a:r>
            <a:endParaRPr sz="2300">
              <a:latin typeface="Times New Roman"/>
              <a:ea typeface="Times New Roman"/>
              <a:cs typeface="Times New Roman"/>
              <a:sym typeface="Times New Roman"/>
            </a:endParaRPr>
          </a:p>
          <a:p>
            <a:pPr indent="-228600" lvl="0" marL="457200" rtl="0" algn="l">
              <a:lnSpc>
                <a:spcPct val="90000"/>
              </a:lnSpc>
              <a:spcBef>
                <a:spcPts val="900"/>
              </a:spcBef>
              <a:spcAft>
                <a:spcPts val="0"/>
              </a:spcAft>
              <a:buSzPts val="1500"/>
              <a:buFont typeface="Noto Sans Symbols"/>
              <a:buNone/>
            </a:pPr>
            <a:r>
              <a:t/>
            </a:r>
            <a:endParaRPr sz="2400">
              <a:latin typeface="Times New Roman"/>
              <a:ea typeface="Times New Roman"/>
              <a:cs typeface="Times New Roman"/>
              <a:sym typeface="Times New Roman"/>
            </a:endParaRPr>
          </a:p>
        </p:txBody>
      </p:sp>
      <p:pic>
        <p:nvPicPr>
          <p:cNvPr id="685" name="Google Shape;685;p39"/>
          <p:cNvPicPr preferRelativeResize="0"/>
          <p:nvPr/>
        </p:nvPicPr>
        <p:blipFill rotWithShape="1">
          <a:blip r:embed="rId3">
            <a:alphaModFix/>
          </a:blip>
          <a:srcRect b="0" l="0" r="0" t="0"/>
          <a:stretch/>
        </p:blipFill>
        <p:spPr>
          <a:xfrm>
            <a:off x="865563" y="2335577"/>
            <a:ext cx="7338425" cy="2220972"/>
          </a:xfrm>
          <a:prstGeom prst="rect">
            <a:avLst/>
          </a:prstGeom>
          <a:noFill/>
          <a:ln>
            <a:noFill/>
          </a:ln>
        </p:spPr>
      </p:pic>
      <p:sp>
        <p:nvSpPr>
          <p:cNvPr id="686" name="Google Shape;686;p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687" name="Google Shape;687;p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(CET2005B)       SY BTech    Semester-3               2022-23</a:t>
            </a:r>
            <a:endParaRPr>
              <a:latin typeface="Times New Roman"/>
              <a:ea typeface="Times New Roman"/>
              <a:cs typeface="Times New Roman"/>
              <a:sym typeface="Times New Roman"/>
            </a:endParaRPr>
          </a:p>
        </p:txBody>
      </p:sp>
      <p:cxnSp>
        <p:nvCxnSpPr>
          <p:cNvPr id="688" name="Google Shape;688;p3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89" name="Google Shape;689;p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90" name="Google Shape;690;p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91" name="Google Shape;691;p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92" name="Google Shape;692;p39"/>
          <p:cNvPicPr preferRelativeResize="0"/>
          <p:nvPr/>
        </p:nvPicPr>
        <p:blipFill rotWithShape="1">
          <a:blip r:embed="rId4">
            <a:alphaModFix/>
          </a:blip>
          <a:srcRect b="0" l="0" r="0" t="0"/>
          <a:stretch/>
        </p:blipFill>
        <p:spPr>
          <a:xfrm>
            <a:off x="41822" y="47020"/>
            <a:ext cx="538608" cy="5283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39" name="Google Shape;139;p4"/>
          <p:cNvSpPr txBox="1"/>
          <p:nvPr>
            <p:ph idx="4294967295" type="title"/>
          </p:nvPr>
        </p:nvSpPr>
        <p:spPr>
          <a:xfrm>
            <a:off x="1219009" y="56676"/>
            <a:ext cx="7032625" cy="72707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SzPts val="3600"/>
              <a:buNone/>
            </a:pPr>
            <a:r>
              <a:rPr b="1" lang="en-US">
                <a:solidFill>
                  <a:srgbClr val="7030A0"/>
                </a:solidFill>
                <a:latin typeface="Times New Roman"/>
                <a:ea typeface="Times New Roman"/>
                <a:cs typeface="Times New Roman"/>
                <a:sym typeface="Times New Roman"/>
              </a:rPr>
              <a:t>Guidelines for CCA and LCA</a:t>
            </a:r>
            <a:endParaRPr>
              <a:solidFill>
                <a:srgbClr val="7030A0"/>
              </a:solidFill>
              <a:latin typeface="Times New Roman"/>
              <a:ea typeface="Times New Roman"/>
              <a:cs typeface="Times New Roman"/>
              <a:sym typeface="Times New Roman"/>
            </a:endParaRPr>
          </a:p>
        </p:txBody>
      </p:sp>
      <p:pic>
        <p:nvPicPr>
          <p:cNvPr id="140" name="Google Shape;140;p4"/>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141" name="Google Shape;141;p4"/>
          <p:cNvSpPr/>
          <p:nvPr/>
        </p:nvSpPr>
        <p:spPr>
          <a:xfrm>
            <a:off x="1439301" y="943818"/>
            <a:ext cx="226857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Examination Scheme</a:t>
            </a:r>
            <a:endParaRPr b="0" i="0" sz="1000" u="none" cap="none" strike="noStrike">
              <a:solidFill>
                <a:srgbClr val="000000"/>
              </a:solidFill>
              <a:latin typeface="Calibri"/>
              <a:ea typeface="Calibri"/>
              <a:cs typeface="Calibri"/>
              <a:sym typeface="Calibri"/>
            </a:endParaRPr>
          </a:p>
        </p:txBody>
      </p:sp>
      <p:sp>
        <p:nvSpPr>
          <p:cNvPr id="142" name="Google Shape;142;p4"/>
          <p:cNvSpPr/>
          <p:nvPr/>
        </p:nvSpPr>
        <p:spPr>
          <a:xfrm>
            <a:off x="5762421" y="941388"/>
            <a:ext cx="264694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CCA Marks Distribution</a:t>
            </a:r>
            <a:endParaRPr b="0" i="0" sz="1000" u="none" cap="none" strike="noStrike">
              <a:solidFill>
                <a:srgbClr val="000000"/>
              </a:solidFill>
              <a:latin typeface="Calibri"/>
              <a:ea typeface="Calibri"/>
              <a:cs typeface="Calibri"/>
              <a:sym typeface="Calibri"/>
            </a:endParaRPr>
          </a:p>
        </p:txBody>
      </p:sp>
      <p:graphicFrame>
        <p:nvGraphicFramePr>
          <p:cNvPr id="143" name="Google Shape;143;p4"/>
          <p:cNvGraphicFramePr/>
          <p:nvPr/>
        </p:nvGraphicFramePr>
        <p:xfrm>
          <a:off x="422616" y="1289494"/>
          <a:ext cx="3000000" cy="3000000"/>
        </p:xfrm>
        <a:graphic>
          <a:graphicData uri="http://schemas.openxmlformats.org/drawingml/2006/table">
            <a:tbl>
              <a:tblPr>
                <a:noFill/>
                <a:tableStyleId>{3A68323F-FA61-4B69-9EDB-8B5C8D862B03}</a:tableStyleId>
              </a:tblPr>
              <a:tblGrid>
                <a:gridCol w="584425"/>
                <a:gridCol w="2867525"/>
                <a:gridCol w="683050"/>
              </a:tblGrid>
              <a:tr h="198600">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1600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Examination Scheme</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1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Class Continuous Assessment (CCA)</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30</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0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Laboratory Continuous Assessment (LCA)</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0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7632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Term End Examination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575">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4" name="Google Shape;144;p4"/>
          <p:cNvGraphicFramePr/>
          <p:nvPr/>
        </p:nvGraphicFramePr>
        <p:xfrm>
          <a:off x="4926682" y="1256661"/>
          <a:ext cx="3000000" cy="3000000"/>
        </p:xfrm>
        <a:graphic>
          <a:graphicData uri="http://schemas.openxmlformats.org/drawingml/2006/table">
            <a:tbl>
              <a:tblPr>
                <a:noFill/>
                <a:tableStyleId>{3A68323F-FA61-4B69-9EDB-8B5C8D862B03}</a:tableStyleId>
              </a:tblPr>
              <a:tblGrid>
                <a:gridCol w="600425"/>
                <a:gridCol w="2875400"/>
                <a:gridCol w="659175"/>
              </a:tblGrid>
              <a:tr h="463400">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2" marL="101600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Class Continuous Assessment: (30 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5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Mid Term Exam</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15</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Active Learning</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Theory Assignment Component</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05</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050">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5" name="Google Shape;145;p4"/>
          <p:cNvGraphicFramePr/>
          <p:nvPr/>
        </p:nvGraphicFramePr>
        <p:xfrm>
          <a:off x="406727" y="2769513"/>
          <a:ext cx="3000000" cy="3000000"/>
        </p:xfrm>
        <a:graphic>
          <a:graphicData uri="http://schemas.openxmlformats.org/drawingml/2006/table">
            <a:tbl>
              <a:tblPr>
                <a:noFill/>
                <a:tableStyleId>{3A68323F-FA61-4B69-9EDB-8B5C8D862B03}</a:tableStyleId>
              </a:tblPr>
              <a:tblGrid>
                <a:gridCol w="600425"/>
                <a:gridCol w="2875400"/>
                <a:gridCol w="659175"/>
              </a:tblGrid>
              <a:tr h="463400">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Sr. No.</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2" marL="1016000" marR="0" rtl="0" algn="l">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Laboratory Continuous Assessment: (30 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00" u="none" cap="none" strike="noStrike">
                          <a:latin typeface="Times New Roman"/>
                          <a:ea typeface="Times New Roman"/>
                          <a:cs typeface="Times New Roman"/>
                          <a:sym typeface="Times New Roman"/>
                        </a:rPr>
                        <a:t>Marks</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5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Practical Performance</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Implementation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4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54475">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End Term Practical/ Oral Examination</a:t>
                      </a:r>
                      <a:endParaRPr sz="1200" u="none" cap="none" strike="noStrike">
                        <a:latin typeface="Times New Roman"/>
                        <a:ea typeface="Times New Roman"/>
                        <a:cs typeface="Times New Roman"/>
                        <a:sym typeface="Times New Roman"/>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10</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050">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50" u="none" cap="none" strike="noStrike">
                          <a:latin typeface="Times New Roman"/>
                          <a:ea typeface="Times New Roman"/>
                          <a:cs typeface="Times New Roman"/>
                          <a:sym typeface="Times New Roman"/>
                        </a:rPr>
                        <a:t> </a:t>
                      </a:r>
                      <a:endParaRPr sz="1000" u="none" cap="none" strike="noStrike">
                        <a:latin typeface="Calibri"/>
                        <a:ea typeface="Calibri"/>
                        <a:cs typeface="Calibri"/>
                        <a:sym typeface="Calibri"/>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46" name="Google Shape;146;p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47" name="Google Shape;147;p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48" name="Google Shape;148;p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9" name="Google Shape;149;p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0" name="Google Shape;150;p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1" name="Google Shape;151;p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98" name="Google Shape;698;p40"/>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699" name="Google Shape;699;p40"/>
          <p:cNvSpPr txBox="1"/>
          <p:nvPr>
            <p:ph idx="4294967295" type="body"/>
          </p:nvPr>
        </p:nvSpPr>
        <p:spPr>
          <a:xfrm>
            <a:off x="1600200" y="3727450"/>
            <a:ext cx="7543800" cy="3016250"/>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a:t>  </a:t>
            </a:r>
            <a:endParaRPr/>
          </a:p>
        </p:txBody>
      </p:sp>
      <p:pic>
        <p:nvPicPr>
          <p:cNvPr descr="What are the classes of IPV4? How to identify IP class from a given IP  address?" id="700" name="Google Shape;700;p40"/>
          <p:cNvPicPr preferRelativeResize="0"/>
          <p:nvPr/>
        </p:nvPicPr>
        <p:blipFill rotWithShape="1">
          <a:blip r:embed="rId3">
            <a:alphaModFix/>
          </a:blip>
          <a:srcRect b="0" l="0" r="0" t="0"/>
          <a:stretch/>
        </p:blipFill>
        <p:spPr>
          <a:xfrm>
            <a:off x="1036948" y="910533"/>
            <a:ext cx="7644344" cy="3676572"/>
          </a:xfrm>
          <a:prstGeom prst="rect">
            <a:avLst/>
          </a:prstGeom>
          <a:noFill/>
          <a:ln>
            <a:noFill/>
          </a:ln>
        </p:spPr>
      </p:pic>
      <p:sp>
        <p:nvSpPr>
          <p:cNvPr id="701" name="Google Shape;701;p40"/>
          <p:cNvSpPr txBox="1"/>
          <p:nvPr/>
        </p:nvSpPr>
        <p:spPr>
          <a:xfrm>
            <a:off x="1036948" y="100117"/>
            <a:ext cx="679121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Arial"/>
                <a:ea typeface="Arial"/>
                <a:cs typeface="Arial"/>
                <a:sym typeface="Arial"/>
              </a:rPr>
              <a:t>Binary and dotted decimal notations</a:t>
            </a:r>
            <a:endParaRPr b="1" i="0" sz="2800" u="none" cap="none" strike="noStrike">
              <a:solidFill>
                <a:srgbClr val="FF0000"/>
              </a:solidFill>
              <a:latin typeface="Arial"/>
              <a:ea typeface="Arial"/>
              <a:cs typeface="Arial"/>
              <a:sym typeface="Arial"/>
            </a:endParaRPr>
          </a:p>
        </p:txBody>
      </p:sp>
      <p:sp>
        <p:nvSpPr>
          <p:cNvPr id="702" name="Google Shape;702;p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703" name="Google Shape;703;p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cxnSp>
        <p:nvCxnSpPr>
          <p:cNvPr id="704" name="Google Shape;704;p4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05" name="Google Shape;705;p4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06" name="Google Shape;706;p4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07" name="Google Shape;707;p4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08" name="Google Shape;708;p40"/>
          <p:cNvPicPr preferRelativeResize="0"/>
          <p:nvPr/>
        </p:nvPicPr>
        <p:blipFill rotWithShape="1">
          <a:blip r:embed="rId4">
            <a:alphaModFix/>
          </a:blip>
          <a:srcRect b="0" l="0" r="0" t="0"/>
          <a:stretch/>
        </p:blipFill>
        <p:spPr>
          <a:xfrm>
            <a:off x="41822" y="47020"/>
            <a:ext cx="538608" cy="5283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14" name="Google Shape;714;p41"/>
          <p:cNvSpPr txBox="1"/>
          <p:nvPr>
            <p:ph idx="4294967295" type="title"/>
          </p:nvPr>
        </p:nvSpPr>
        <p:spPr>
          <a:xfrm>
            <a:off x="865563" y="75481"/>
            <a:ext cx="7543800" cy="6381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sz="4000">
                <a:latin typeface="Times New Roman"/>
                <a:ea typeface="Times New Roman"/>
                <a:cs typeface="Times New Roman"/>
                <a:sym typeface="Times New Roman"/>
              </a:rPr>
              <a:t>IPv4 Addresses</a:t>
            </a:r>
            <a:endParaRPr b="1" sz="4000">
              <a:latin typeface="Times New Roman"/>
              <a:ea typeface="Times New Roman"/>
              <a:cs typeface="Times New Roman"/>
              <a:sym typeface="Times New Roman"/>
            </a:endParaRPr>
          </a:p>
        </p:txBody>
      </p:sp>
      <p:sp>
        <p:nvSpPr>
          <p:cNvPr id="715" name="Google Shape;715;p41"/>
          <p:cNvSpPr txBox="1"/>
          <p:nvPr>
            <p:ph idx="4294967295" type="body"/>
          </p:nvPr>
        </p:nvSpPr>
        <p:spPr>
          <a:xfrm>
            <a:off x="513696" y="633686"/>
            <a:ext cx="8431999" cy="4133577"/>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Font typeface="Noto Sans Symbols"/>
              <a:buChar char="⮚"/>
            </a:pPr>
            <a:r>
              <a:rPr b="1" lang="en-US" sz="3200">
                <a:solidFill>
                  <a:srgbClr val="FF0000"/>
                </a:solidFill>
                <a:latin typeface="Times New Roman"/>
                <a:ea typeface="Times New Roman"/>
                <a:cs typeface="Times New Roman"/>
                <a:sym typeface="Times New Roman"/>
              </a:rPr>
              <a:t>Classful addressing.</a:t>
            </a:r>
            <a:endParaRPr/>
          </a:p>
          <a:p>
            <a:pPr indent="-317500" lvl="1" marL="914400" rtl="0" algn="l">
              <a:lnSpc>
                <a:spcPct val="90000"/>
              </a:lnSpc>
              <a:spcBef>
                <a:spcPts val="200"/>
              </a:spcBef>
              <a:spcAft>
                <a:spcPts val="0"/>
              </a:spcAft>
              <a:buSzPts val="1400"/>
              <a:buFont typeface="Noto Sans Symbols"/>
              <a:buChar char="⮚"/>
            </a:pPr>
            <a:r>
              <a:rPr lang="en-US" sz="2800">
                <a:latin typeface="Times New Roman"/>
                <a:ea typeface="Times New Roman"/>
                <a:cs typeface="Times New Roman"/>
                <a:sym typeface="Times New Roman"/>
              </a:rPr>
              <a:t>Right from inception, used the </a:t>
            </a:r>
            <a:r>
              <a:rPr b="1" lang="en-US" sz="2800">
                <a:solidFill>
                  <a:srgbClr val="002060"/>
                </a:solidFill>
                <a:latin typeface="Times New Roman"/>
                <a:ea typeface="Times New Roman"/>
                <a:cs typeface="Times New Roman"/>
                <a:sym typeface="Times New Roman"/>
              </a:rPr>
              <a:t>concept of classes.</a:t>
            </a:r>
            <a:endParaRPr/>
          </a:p>
          <a:p>
            <a:pPr indent="-317500" lvl="1" marL="914400" rtl="0" algn="l">
              <a:lnSpc>
                <a:spcPct val="90000"/>
              </a:lnSpc>
              <a:spcBef>
                <a:spcPts val="200"/>
              </a:spcBef>
              <a:spcAft>
                <a:spcPts val="0"/>
              </a:spcAft>
              <a:buSzPts val="1400"/>
              <a:buFont typeface="Noto Sans Symbols"/>
              <a:buChar char="⮚"/>
            </a:pPr>
            <a:r>
              <a:rPr lang="en-US" sz="2800">
                <a:latin typeface="Times New Roman"/>
                <a:ea typeface="Times New Roman"/>
                <a:cs typeface="Times New Roman"/>
                <a:sym typeface="Times New Roman"/>
              </a:rPr>
              <a:t>This architecture is called as </a:t>
            </a:r>
            <a:r>
              <a:rPr b="1" lang="en-US" sz="2800">
                <a:solidFill>
                  <a:srgbClr val="002060"/>
                </a:solidFill>
                <a:latin typeface="Times New Roman"/>
                <a:ea typeface="Times New Roman"/>
                <a:cs typeface="Times New Roman"/>
                <a:sym typeface="Times New Roman"/>
              </a:rPr>
              <a:t>classful addressing</a:t>
            </a:r>
            <a:endParaRPr/>
          </a:p>
          <a:p>
            <a:pPr indent="-317500" lvl="1" marL="914400" rtl="0" algn="l">
              <a:lnSpc>
                <a:spcPct val="90000"/>
              </a:lnSpc>
              <a:spcBef>
                <a:spcPts val="200"/>
              </a:spcBef>
              <a:spcAft>
                <a:spcPts val="0"/>
              </a:spcAft>
              <a:buSzPts val="1400"/>
              <a:buFont typeface="Noto Sans Symbols"/>
              <a:buChar char="⮚"/>
            </a:pPr>
            <a:r>
              <a:rPr lang="en-US" sz="2800">
                <a:latin typeface="Times New Roman"/>
                <a:ea typeface="Times New Roman"/>
                <a:cs typeface="Times New Roman"/>
                <a:sym typeface="Times New Roman"/>
              </a:rPr>
              <a:t>The </a:t>
            </a:r>
            <a:r>
              <a:rPr b="1" lang="en-US" sz="2800">
                <a:solidFill>
                  <a:srgbClr val="002060"/>
                </a:solidFill>
                <a:latin typeface="Times New Roman"/>
                <a:ea typeface="Times New Roman"/>
                <a:cs typeface="Times New Roman"/>
                <a:sym typeface="Times New Roman"/>
              </a:rPr>
              <a:t>address space </a:t>
            </a:r>
            <a:r>
              <a:rPr lang="en-US" sz="2800">
                <a:latin typeface="Times New Roman"/>
                <a:ea typeface="Times New Roman"/>
                <a:cs typeface="Times New Roman"/>
                <a:sym typeface="Times New Roman"/>
              </a:rPr>
              <a:t>is divided in </a:t>
            </a:r>
            <a:r>
              <a:rPr b="1" lang="en-US" sz="2800">
                <a:solidFill>
                  <a:srgbClr val="002060"/>
                </a:solidFill>
                <a:latin typeface="Times New Roman"/>
                <a:ea typeface="Times New Roman"/>
                <a:cs typeface="Times New Roman"/>
                <a:sym typeface="Times New Roman"/>
              </a:rPr>
              <a:t>classes A,B,C,D,E</a:t>
            </a:r>
            <a:endParaRPr/>
          </a:p>
          <a:p>
            <a:pPr indent="-317500" lvl="1" marL="914400" rtl="0" algn="l">
              <a:lnSpc>
                <a:spcPct val="90000"/>
              </a:lnSpc>
              <a:spcBef>
                <a:spcPts val="200"/>
              </a:spcBef>
              <a:spcAft>
                <a:spcPts val="0"/>
              </a:spcAft>
              <a:buSzPts val="1400"/>
              <a:buFont typeface="Noto Sans Symbols"/>
              <a:buChar char="⮚"/>
            </a:pPr>
            <a:r>
              <a:rPr lang="en-US" sz="2800">
                <a:latin typeface="Times New Roman"/>
                <a:ea typeface="Times New Roman"/>
                <a:cs typeface="Times New Roman"/>
                <a:sym typeface="Times New Roman"/>
              </a:rPr>
              <a:t>This is </a:t>
            </a:r>
            <a:r>
              <a:rPr b="1" lang="en-US" sz="2800">
                <a:solidFill>
                  <a:srgbClr val="002060"/>
                </a:solidFill>
                <a:latin typeface="Times New Roman"/>
                <a:ea typeface="Times New Roman"/>
                <a:cs typeface="Times New Roman"/>
                <a:sym typeface="Times New Roman"/>
              </a:rPr>
              <a:t>becoming obsolete</a:t>
            </a:r>
            <a:r>
              <a:rPr lang="en-US" sz="2800">
                <a:latin typeface="Times New Roman"/>
                <a:ea typeface="Times New Roman"/>
                <a:cs typeface="Times New Roman"/>
                <a:sym typeface="Times New Roman"/>
              </a:rPr>
              <a:t>, but necessary to know </a:t>
            </a:r>
            <a:r>
              <a:rPr b="1" lang="en-US" sz="2800">
                <a:solidFill>
                  <a:srgbClr val="002060"/>
                </a:solidFill>
                <a:latin typeface="Times New Roman"/>
                <a:ea typeface="Times New Roman"/>
                <a:cs typeface="Times New Roman"/>
                <a:sym typeface="Times New Roman"/>
              </a:rPr>
              <a:t>to understand the rational behind classless addressing.</a:t>
            </a:r>
            <a:endParaRPr/>
          </a:p>
          <a:p>
            <a:pPr indent="-323850" lvl="0" marL="457200" rtl="0" algn="l">
              <a:lnSpc>
                <a:spcPct val="90000"/>
              </a:lnSpc>
              <a:spcBef>
                <a:spcPts val="900"/>
              </a:spcBef>
              <a:spcAft>
                <a:spcPts val="0"/>
              </a:spcAft>
              <a:buSzPts val="1500"/>
              <a:buFont typeface="Noto Sans Symbols"/>
              <a:buChar char="⮚"/>
            </a:pPr>
            <a:r>
              <a:rPr b="1" lang="en-US" sz="3200">
                <a:solidFill>
                  <a:srgbClr val="FF0000"/>
                </a:solidFill>
                <a:latin typeface="Times New Roman"/>
                <a:ea typeface="Times New Roman"/>
                <a:cs typeface="Times New Roman"/>
                <a:sym typeface="Times New Roman"/>
              </a:rPr>
              <a:t>Classless addressing.</a:t>
            </a:r>
            <a:endParaRPr b="1" sz="3200">
              <a:solidFill>
                <a:srgbClr val="FF0000"/>
              </a:solidFill>
              <a:latin typeface="Times New Roman"/>
              <a:ea typeface="Times New Roman"/>
              <a:cs typeface="Times New Roman"/>
              <a:sym typeface="Times New Roman"/>
            </a:endParaRPr>
          </a:p>
        </p:txBody>
      </p:sp>
      <p:sp>
        <p:nvSpPr>
          <p:cNvPr id="716" name="Google Shape;716;p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717" name="Google Shape;717;p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(CET2005B)       SY BTech    Semester-3               2022-23</a:t>
            </a:r>
            <a:endParaRPr>
              <a:latin typeface="Times New Roman"/>
              <a:ea typeface="Times New Roman"/>
              <a:cs typeface="Times New Roman"/>
              <a:sym typeface="Times New Roman"/>
            </a:endParaRPr>
          </a:p>
        </p:txBody>
      </p:sp>
      <p:cxnSp>
        <p:nvCxnSpPr>
          <p:cNvPr id="718" name="Google Shape;718;p4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19" name="Google Shape;719;p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20" name="Google Shape;720;p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21" name="Google Shape;721;p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22" name="Google Shape;722;p41"/>
          <p:cNvPicPr preferRelativeResize="0"/>
          <p:nvPr/>
        </p:nvPicPr>
        <p:blipFill rotWithShape="1">
          <a:blip r:embed="rId3">
            <a:alphaModFix/>
          </a:blip>
          <a:srcRect b="0" l="0" r="0" t="0"/>
          <a:stretch/>
        </p:blipFill>
        <p:spPr>
          <a:xfrm>
            <a:off x="41822" y="47020"/>
            <a:ext cx="538608" cy="5283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28" name="Google Shape;728;p42"/>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729" name="Google Shape;729;p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730" name="Google Shape;730;p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cxnSp>
        <p:nvCxnSpPr>
          <p:cNvPr id="731" name="Google Shape;731;p42"/>
          <p:cNvCxnSpPr/>
          <p:nvPr/>
        </p:nvCxnSpPr>
        <p:spPr>
          <a:xfrm flipH="1" rot="10800000">
            <a:off x="-7737" y="702402"/>
            <a:ext cx="9144000" cy="20782"/>
          </a:xfrm>
          <a:prstGeom prst="straightConnector1">
            <a:avLst/>
          </a:prstGeom>
          <a:noFill/>
          <a:ln cap="flat" cmpd="sng" w="9525">
            <a:solidFill>
              <a:srgbClr val="00B050"/>
            </a:solidFill>
            <a:prstDash val="solid"/>
            <a:round/>
            <a:headEnd len="sm" w="sm" type="none"/>
            <a:tailEnd len="sm" w="sm" type="none"/>
          </a:ln>
        </p:spPr>
      </p:cxnSp>
      <p:sp>
        <p:nvSpPr>
          <p:cNvPr id="732" name="Google Shape;732;p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33" name="Google Shape;733;p42"/>
          <p:cNvCxnSpPr/>
          <p:nvPr/>
        </p:nvCxnSpPr>
        <p:spPr>
          <a:xfrm flipH="1">
            <a:off x="426638" y="107540"/>
            <a:ext cx="36516" cy="5002623"/>
          </a:xfrm>
          <a:prstGeom prst="straightConnector1">
            <a:avLst/>
          </a:prstGeom>
          <a:noFill/>
          <a:ln cap="flat" cmpd="sng" w="15875">
            <a:solidFill>
              <a:srgbClr val="00B050"/>
            </a:solidFill>
            <a:prstDash val="solid"/>
            <a:round/>
            <a:headEnd len="sm" w="sm" type="none"/>
            <a:tailEnd len="sm" w="sm" type="none"/>
          </a:ln>
        </p:spPr>
      </p:cxnSp>
      <p:cxnSp>
        <p:nvCxnSpPr>
          <p:cNvPr id="734" name="Google Shape;734;p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35" name="Google Shape;735;p42"/>
          <p:cNvPicPr preferRelativeResize="0"/>
          <p:nvPr/>
        </p:nvPicPr>
        <p:blipFill rotWithShape="1">
          <a:blip r:embed="rId3">
            <a:alphaModFix/>
          </a:blip>
          <a:srcRect b="0" l="0" r="0" t="0"/>
          <a:stretch/>
        </p:blipFill>
        <p:spPr>
          <a:xfrm>
            <a:off x="41822" y="47020"/>
            <a:ext cx="538608" cy="528333"/>
          </a:xfrm>
          <a:prstGeom prst="rect">
            <a:avLst/>
          </a:prstGeom>
          <a:noFill/>
          <a:ln>
            <a:noFill/>
          </a:ln>
        </p:spPr>
      </p:pic>
      <p:pic>
        <p:nvPicPr>
          <p:cNvPr id="736" name="Google Shape;736;p42"/>
          <p:cNvPicPr preferRelativeResize="0"/>
          <p:nvPr/>
        </p:nvPicPr>
        <p:blipFill rotWithShape="1">
          <a:blip r:embed="rId4">
            <a:alphaModFix/>
          </a:blip>
          <a:srcRect b="0" l="0" r="0" t="0"/>
          <a:stretch/>
        </p:blipFill>
        <p:spPr>
          <a:xfrm>
            <a:off x="580430" y="39687"/>
            <a:ext cx="8464418" cy="1438275"/>
          </a:xfrm>
          <a:prstGeom prst="rect">
            <a:avLst/>
          </a:prstGeom>
          <a:noFill/>
          <a:ln>
            <a:noFill/>
          </a:ln>
        </p:spPr>
      </p:pic>
      <p:pic>
        <p:nvPicPr>
          <p:cNvPr id="737" name="Google Shape;737;p42"/>
          <p:cNvPicPr preferRelativeResize="0"/>
          <p:nvPr/>
        </p:nvPicPr>
        <p:blipFill rotWithShape="1">
          <a:blip r:embed="rId5">
            <a:alphaModFix/>
          </a:blip>
          <a:srcRect b="0" l="0" r="0" t="0"/>
          <a:stretch/>
        </p:blipFill>
        <p:spPr>
          <a:xfrm>
            <a:off x="580430" y="1537426"/>
            <a:ext cx="3810000" cy="857250"/>
          </a:xfrm>
          <a:prstGeom prst="rect">
            <a:avLst/>
          </a:prstGeom>
          <a:noFill/>
          <a:ln>
            <a:noFill/>
          </a:ln>
        </p:spPr>
      </p:pic>
      <p:pic>
        <p:nvPicPr>
          <p:cNvPr id="738" name="Google Shape;738;p42"/>
          <p:cNvPicPr preferRelativeResize="0"/>
          <p:nvPr/>
        </p:nvPicPr>
        <p:blipFill rotWithShape="1">
          <a:blip r:embed="rId6">
            <a:alphaModFix/>
          </a:blip>
          <a:srcRect b="0" l="0" r="0" t="0"/>
          <a:stretch/>
        </p:blipFill>
        <p:spPr>
          <a:xfrm>
            <a:off x="4573190" y="1537426"/>
            <a:ext cx="3771900" cy="904875"/>
          </a:xfrm>
          <a:prstGeom prst="rect">
            <a:avLst/>
          </a:prstGeom>
          <a:noFill/>
          <a:ln>
            <a:noFill/>
          </a:ln>
        </p:spPr>
      </p:pic>
      <p:pic>
        <p:nvPicPr>
          <p:cNvPr id="739" name="Google Shape;739;p42"/>
          <p:cNvPicPr preferRelativeResize="0"/>
          <p:nvPr/>
        </p:nvPicPr>
        <p:blipFill rotWithShape="1">
          <a:blip r:embed="rId7">
            <a:alphaModFix/>
          </a:blip>
          <a:srcRect b="0" l="0" r="0" t="0"/>
          <a:stretch/>
        </p:blipFill>
        <p:spPr>
          <a:xfrm>
            <a:off x="675084" y="2394676"/>
            <a:ext cx="3686175" cy="400050"/>
          </a:xfrm>
          <a:prstGeom prst="rect">
            <a:avLst/>
          </a:prstGeom>
          <a:noFill/>
          <a:ln>
            <a:noFill/>
          </a:ln>
        </p:spPr>
      </p:pic>
      <p:pic>
        <p:nvPicPr>
          <p:cNvPr id="740" name="Google Shape;740;p42"/>
          <p:cNvPicPr preferRelativeResize="0"/>
          <p:nvPr/>
        </p:nvPicPr>
        <p:blipFill rotWithShape="1">
          <a:blip r:embed="rId8">
            <a:alphaModFix/>
          </a:blip>
          <a:srcRect b="0" l="0" r="0" t="0"/>
          <a:stretch/>
        </p:blipFill>
        <p:spPr>
          <a:xfrm>
            <a:off x="4620815" y="2367472"/>
            <a:ext cx="3676650" cy="447675"/>
          </a:xfrm>
          <a:prstGeom prst="rect">
            <a:avLst/>
          </a:prstGeom>
          <a:noFill/>
          <a:ln>
            <a:noFill/>
          </a:ln>
        </p:spPr>
      </p:pic>
      <p:pic>
        <p:nvPicPr>
          <p:cNvPr id="741" name="Google Shape;741;p42"/>
          <p:cNvPicPr preferRelativeResize="0"/>
          <p:nvPr/>
        </p:nvPicPr>
        <p:blipFill rotWithShape="1">
          <a:blip r:embed="rId9">
            <a:alphaModFix/>
          </a:blip>
          <a:srcRect b="0" l="0" r="0" t="0"/>
          <a:stretch/>
        </p:blipFill>
        <p:spPr>
          <a:xfrm>
            <a:off x="746522" y="2774301"/>
            <a:ext cx="3590925" cy="409575"/>
          </a:xfrm>
          <a:prstGeom prst="rect">
            <a:avLst/>
          </a:prstGeom>
          <a:noFill/>
          <a:ln>
            <a:noFill/>
          </a:ln>
        </p:spPr>
      </p:pic>
      <p:pic>
        <p:nvPicPr>
          <p:cNvPr id="742" name="Google Shape;742;p42"/>
          <p:cNvPicPr preferRelativeResize="0"/>
          <p:nvPr/>
        </p:nvPicPr>
        <p:blipFill rotWithShape="1">
          <a:blip r:embed="rId10">
            <a:alphaModFix/>
          </a:blip>
          <a:srcRect b="0" l="0" r="0" t="0"/>
          <a:stretch/>
        </p:blipFill>
        <p:spPr>
          <a:xfrm>
            <a:off x="4668440" y="2826689"/>
            <a:ext cx="3629025" cy="400050"/>
          </a:xfrm>
          <a:prstGeom prst="rect">
            <a:avLst/>
          </a:prstGeom>
          <a:noFill/>
          <a:ln>
            <a:noFill/>
          </a:ln>
        </p:spPr>
      </p:pic>
      <p:pic>
        <p:nvPicPr>
          <p:cNvPr id="743" name="Google Shape;743;p42"/>
          <p:cNvPicPr preferRelativeResize="0"/>
          <p:nvPr/>
        </p:nvPicPr>
        <p:blipFill rotWithShape="1">
          <a:blip r:embed="rId11">
            <a:alphaModFix/>
          </a:blip>
          <a:srcRect b="0" l="0" r="0" t="0"/>
          <a:stretch/>
        </p:blipFill>
        <p:spPr>
          <a:xfrm>
            <a:off x="689372" y="3277355"/>
            <a:ext cx="3648075" cy="342900"/>
          </a:xfrm>
          <a:prstGeom prst="rect">
            <a:avLst/>
          </a:prstGeom>
          <a:noFill/>
          <a:ln>
            <a:noFill/>
          </a:ln>
        </p:spPr>
      </p:pic>
      <p:pic>
        <p:nvPicPr>
          <p:cNvPr id="744" name="Google Shape;744;p42"/>
          <p:cNvPicPr preferRelativeResize="0"/>
          <p:nvPr/>
        </p:nvPicPr>
        <p:blipFill rotWithShape="1">
          <a:blip r:embed="rId12">
            <a:alphaModFix/>
          </a:blip>
          <a:srcRect b="0" l="0" r="0" t="0"/>
          <a:stretch/>
        </p:blipFill>
        <p:spPr>
          <a:xfrm>
            <a:off x="4649390" y="3254443"/>
            <a:ext cx="3648075" cy="352425"/>
          </a:xfrm>
          <a:prstGeom prst="rect">
            <a:avLst/>
          </a:prstGeom>
          <a:noFill/>
          <a:ln>
            <a:noFill/>
          </a:ln>
        </p:spPr>
      </p:pic>
      <p:pic>
        <p:nvPicPr>
          <p:cNvPr id="745" name="Google Shape;745;p42"/>
          <p:cNvPicPr preferRelativeResize="0"/>
          <p:nvPr/>
        </p:nvPicPr>
        <p:blipFill rotWithShape="1">
          <a:blip r:embed="rId13">
            <a:alphaModFix/>
          </a:blip>
          <a:srcRect b="0" l="0" r="0" t="0"/>
          <a:stretch/>
        </p:blipFill>
        <p:spPr>
          <a:xfrm>
            <a:off x="684609" y="3781492"/>
            <a:ext cx="3657600" cy="390525"/>
          </a:xfrm>
          <a:prstGeom prst="rect">
            <a:avLst/>
          </a:prstGeom>
          <a:noFill/>
          <a:ln>
            <a:noFill/>
          </a:ln>
        </p:spPr>
      </p:pic>
      <p:pic>
        <p:nvPicPr>
          <p:cNvPr id="746" name="Google Shape;746;p42"/>
          <p:cNvPicPr preferRelativeResize="0"/>
          <p:nvPr/>
        </p:nvPicPr>
        <p:blipFill rotWithShape="1">
          <a:blip r:embed="rId14">
            <a:alphaModFix/>
          </a:blip>
          <a:srcRect b="0" l="0" r="0" t="0"/>
          <a:stretch/>
        </p:blipFill>
        <p:spPr>
          <a:xfrm>
            <a:off x="4679790" y="3666035"/>
            <a:ext cx="3571875" cy="361950"/>
          </a:xfrm>
          <a:prstGeom prst="rect">
            <a:avLst/>
          </a:prstGeom>
          <a:noFill/>
          <a:ln>
            <a:noFill/>
          </a:ln>
        </p:spPr>
      </p:pic>
      <p:pic>
        <p:nvPicPr>
          <p:cNvPr id="747" name="Google Shape;747;p42"/>
          <p:cNvPicPr preferRelativeResize="0"/>
          <p:nvPr/>
        </p:nvPicPr>
        <p:blipFill rotWithShape="1">
          <a:blip r:embed="rId15">
            <a:alphaModFix/>
          </a:blip>
          <a:srcRect b="0" l="0" r="0" t="0"/>
          <a:stretch/>
        </p:blipFill>
        <p:spPr>
          <a:xfrm>
            <a:off x="1402564" y="4217871"/>
            <a:ext cx="1362075" cy="342900"/>
          </a:xfrm>
          <a:prstGeom prst="rect">
            <a:avLst/>
          </a:prstGeom>
          <a:noFill/>
          <a:ln>
            <a:noFill/>
          </a:ln>
        </p:spPr>
      </p:pic>
      <p:pic>
        <p:nvPicPr>
          <p:cNvPr id="748" name="Google Shape;748;p42"/>
          <p:cNvPicPr preferRelativeResize="0"/>
          <p:nvPr/>
        </p:nvPicPr>
        <p:blipFill rotWithShape="1">
          <a:blip r:embed="rId16">
            <a:alphaModFix/>
          </a:blip>
          <a:srcRect b="0" l="0" r="0" t="0"/>
          <a:stretch/>
        </p:blipFill>
        <p:spPr>
          <a:xfrm>
            <a:off x="4812639" y="4182141"/>
            <a:ext cx="2105025" cy="38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54" name="Google Shape;754;p43"/>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pic>
        <p:nvPicPr>
          <p:cNvPr id="755" name="Google Shape;755;p43"/>
          <p:cNvPicPr preferRelativeResize="0"/>
          <p:nvPr/>
        </p:nvPicPr>
        <p:blipFill rotWithShape="1">
          <a:blip r:embed="rId3">
            <a:alphaModFix/>
          </a:blip>
          <a:srcRect b="0" l="0" r="0" t="0"/>
          <a:stretch/>
        </p:blipFill>
        <p:spPr>
          <a:xfrm>
            <a:off x="109539" y="849957"/>
            <a:ext cx="8162783" cy="3790428"/>
          </a:xfrm>
          <a:prstGeom prst="rect">
            <a:avLst/>
          </a:prstGeom>
          <a:noFill/>
          <a:ln>
            <a:noFill/>
          </a:ln>
        </p:spPr>
      </p:pic>
      <p:sp>
        <p:nvSpPr>
          <p:cNvPr id="756" name="Google Shape;756;p43"/>
          <p:cNvSpPr txBox="1"/>
          <p:nvPr/>
        </p:nvSpPr>
        <p:spPr>
          <a:xfrm>
            <a:off x="822960" y="214952"/>
            <a:ext cx="77970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0000"/>
                </a:solidFill>
                <a:latin typeface="Arial"/>
                <a:ea typeface="Arial"/>
                <a:cs typeface="Arial"/>
                <a:sym typeface="Arial"/>
              </a:rPr>
              <a:t>Host ID and Net ID   </a:t>
            </a:r>
            <a:r>
              <a:rPr b="1" i="0" lang="en-US" sz="2000" u="none" cap="none" strike="noStrike">
                <a:solidFill>
                  <a:srgbClr val="002060"/>
                </a:solidFill>
                <a:latin typeface="Arial"/>
                <a:ea typeface="Arial"/>
                <a:cs typeface="Arial"/>
                <a:sym typeface="Arial"/>
              </a:rPr>
              <a:t>(Does not apply for class D and E)</a:t>
            </a:r>
            <a:endParaRPr b="1" i="0" sz="2400" u="none" cap="none" strike="noStrike">
              <a:solidFill>
                <a:srgbClr val="002060"/>
              </a:solidFill>
              <a:latin typeface="Arial"/>
              <a:ea typeface="Arial"/>
              <a:cs typeface="Arial"/>
              <a:sym typeface="Arial"/>
            </a:endParaRPr>
          </a:p>
        </p:txBody>
      </p:sp>
      <p:sp>
        <p:nvSpPr>
          <p:cNvPr id="757" name="Google Shape;757;p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758" name="Google Shape;758;p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cxnSp>
        <p:nvCxnSpPr>
          <p:cNvPr id="759" name="Google Shape;759;p4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60" name="Google Shape;760;p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61" name="Google Shape;761;p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62" name="Google Shape;762;p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63" name="Google Shape;763;p43"/>
          <p:cNvPicPr preferRelativeResize="0"/>
          <p:nvPr/>
        </p:nvPicPr>
        <p:blipFill rotWithShape="1">
          <a:blip r:embed="rId4">
            <a:alphaModFix/>
          </a:blip>
          <a:srcRect b="0" l="0" r="0" t="0"/>
          <a:stretch/>
        </p:blipFill>
        <p:spPr>
          <a:xfrm>
            <a:off x="41822" y="47020"/>
            <a:ext cx="538608" cy="5283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771" name="Google Shape;771;p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a:t>Computer Networks (CET2005B)       SY BTech    Semester-3               2022-23</a:t>
            </a:r>
            <a:endParaRPr b="1"/>
          </a:p>
        </p:txBody>
      </p:sp>
      <p:sp>
        <p:nvSpPr>
          <p:cNvPr id="772" name="Google Shape;772;p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b="1" lang="en-US"/>
              <a:t>‹#›</a:t>
            </a:fld>
            <a:endParaRPr b="1"/>
          </a:p>
        </p:txBody>
      </p:sp>
      <p:sp>
        <p:nvSpPr>
          <p:cNvPr id="773" name="Google Shape;773;p44"/>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chemeClr val="dk1"/>
              </a:solidFill>
              <a:latin typeface="Calibri"/>
              <a:ea typeface="Calibri"/>
              <a:cs typeface="Calibri"/>
              <a:sym typeface="Calibri"/>
            </a:endParaRPr>
          </a:p>
        </p:txBody>
      </p:sp>
      <p:cxnSp>
        <p:nvCxnSpPr>
          <p:cNvPr id="774" name="Google Shape;774;p4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75" name="Google Shape;775;p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050" u="none" cap="none" strike="noStrike">
              <a:solidFill>
                <a:schemeClr val="lt1"/>
              </a:solidFill>
              <a:latin typeface="Arial"/>
              <a:ea typeface="Arial"/>
              <a:cs typeface="Arial"/>
              <a:sym typeface="Arial"/>
            </a:endParaRPr>
          </a:p>
        </p:txBody>
      </p:sp>
      <p:cxnSp>
        <p:nvCxnSpPr>
          <p:cNvPr id="776" name="Google Shape;776;p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77" name="Google Shape;777;p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778" name="Google Shape;778;p44"/>
          <p:cNvSpPr/>
          <p:nvPr/>
        </p:nvSpPr>
        <p:spPr>
          <a:xfrm>
            <a:off x="708420" y="775731"/>
            <a:ext cx="834206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a:ea typeface="Times"/>
                <a:cs typeface="Times"/>
                <a:sym typeface="Times"/>
              </a:rPr>
              <a:t>Before 1993, IP addresses were divided into the </a:t>
            </a:r>
            <a:r>
              <a:rPr b="1" i="0" lang="en-US" sz="1400" u="none" cap="none" strike="noStrike">
                <a:solidFill>
                  <a:srgbClr val="C00000"/>
                </a:solidFill>
                <a:latin typeface="Times"/>
                <a:ea typeface="Times"/>
                <a:cs typeface="Times"/>
                <a:sym typeface="Times"/>
              </a:rPr>
              <a:t>five</a:t>
            </a:r>
            <a:r>
              <a:rPr b="1" i="0" lang="en-US" sz="1400" u="none" cap="none" strike="noStrike">
                <a:solidFill>
                  <a:srgbClr val="002060"/>
                </a:solidFill>
                <a:latin typeface="Times"/>
                <a:ea typeface="Times"/>
                <a:cs typeface="Times"/>
                <a:sym typeface="Times"/>
              </a:rPr>
              <a:t> categories</a:t>
            </a:r>
            <a:endParaRPr b="1" i="0" sz="1400" u="none" cap="none" strike="noStrike">
              <a:solidFill>
                <a:srgbClr val="002060"/>
              </a:solidFill>
              <a:latin typeface="Arial"/>
              <a:ea typeface="Arial"/>
              <a:cs typeface="Arial"/>
              <a:sym typeface="Arial"/>
            </a:endParaRPr>
          </a:p>
        </p:txBody>
      </p:sp>
      <p:sp>
        <p:nvSpPr>
          <p:cNvPr id="779" name="Google Shape;779;p44"/>
          <p:cNvSpPr/>
          <p:nvPr/>
        </p:nvSpPr>
        <p:spPr>
          <a:xfrm>
            <a:off x="840479" y="82442"/>
            <a:ext cx="580479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Classful and Special Addressing</a:t>
            </a:r>
            <a:endParaRPr/>
          </a:p>
        </p:txBody>
      </p:sp>
      <p:sp>
        <p:nvSpPr>
          <p:cNvPr id="780" name="Google Shape;780;p44"/>
          <p:cNvSpPr/>
          <p:nvPr/>
        </p:nvSpPr>
        <p:spPr>
          <a:xfrm>
            <a:off x="6645273" y="2010802"/>
            <a:ext cx="242373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Times"/>
                <a:ea typeface="Times"/>
                <a:cs typeface="Times"/>
                <a:sym typeface="Times"/>
              </a:rPr>
              <a:t>128 networks with 16 million hosts</a:t>
            </a:r>
            <a:endParaRPr b="1" i="0" sz="1050" u="none" cap="none" strike="noStrike">
              <a:solidFill>
                <a:srgbClr val="000000"/>
              </a:solidFill>
              <a:latin typeface="Arial"/>
              <a:ea typeface="Arial"/>
              <a:cs typeface="Arial"/>
              <a:sym typeface="Arial"/>
            </a:endParaRPr>
          </a:p>
        </p:txBody>
      </p:sp>
      <p:sp>
        <p:nvSpPr>
          <p:cNvPr id="781" name="Google Shape;781;p44"/>
          <p:cNvSpPr/>
          <p:nvPr/>
        </p:nvSpPr>
        <p:spPr>
          <a:xfrm>
            <a:off x="6536372" y="2567855"/>
            <a:ext cx="276196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Times"/>
                <a:ea typeface="Times"/>
                <a:cs typeface="Times"/>
                <a:sym typeface="Times"/>
              </a:rPr>
              <a:t>16,384 networks with up to 65,536 hosts</a:t>
            </a:r>
            <a:endParaRPr b="1" i="0" sz="1000" u="none" cap="none" strike="noStrike">
              <a:solidFill>
                <a:srgbClr val="000000"/>
              </a:solidFill>
              <a:latin typeface="Arial"/>
              <a:ea typeface="Arial"/>
              <a:cs typeface="Arial"/>
              <a:sym typeface="Arial"/>
            </a:endParaRPr>
          </a:p>
        </p:txBody>
      </p:sp>
      <p:sp>
        <p:nvSpPr>
          <p:cNvPr id="782" name="Google Shape;782;p44"/>
          <p:cNvSpPr/>
          <p:nvPr/>
        </p:nvSpPr>
        <p:spPr>
          <a:xfrm>
            <a:off x="6720264" y="3085386"/>
            <a:ext cx="24237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000000"/>
                </a:solidFill>
                <a:latin typeface="Times"/>
                <a:ea typeface="Times"/>
                <a:cs typeface="Times"/>
                <a:sym typeface="Times"/>
              </a:rPr>
              <a:t>2 million networks and 256 hosts </a:t>
            </a:r>
            <a:endParaRPr b="1" i="0" sz="1100" u="none" cap="none" strike="noStrike">
              <a:solidFill>
                <a:srgbClr val="000000"/>
              </a:solidFill>
              <a:latin typeface="Arial"/>
              <a:ea typeface="Arial"/>
              <a:cs typeface="Arial"/>
              <a:sym typeface="Arial"/>
            </a:endParaRPr>
          </a:p>
        </p:txBody>
      </p:sp>
      <p:pic>
        <p:nvPicPr>
          <p:cNvPr id="783" name="Google Shape;783;p44"/>
          <p:cNvPicPr preferRelativeResize="0"/>
          <p:nvPr/>
        </p:nvPicPr>
        <p:blipFill rotWithShape="1">
          <a:blip r:embed="rId4">
            <a:alphaModFix/>
          </a:blip>
          <a:srcRect b="0" l="0" r="0" t="0"/>
          <a:stretch/>
        </p:blipFill>
        <p:spPr>
          <a:xfrm>
            <a:off x="662364" y="1138153"/>
            <a:ext cx="6057900" cy="695360"/>
          </a:xfrm>
          <a:prstGeom prst="rect">
            <a:avLst/>
          </a:prstGeom>
          <a:noFill/>
          <a:ln>
            <a:noFill/>
          </a:ln>
        </p:spPr>
      </p:pic>
      <p:pic>
        <p:nvPicPr>
          <p:cNvPr id="784" name="Google Shape;784;p44"/>
          <p:cNvPicPr preferRelativeResize="0"/>
          <p:nvPr/>
        </p:nvPicPr>
        <p:blipFill rotWithShape="1">
          <a:blip r:embed="rId5">
            <a:alphaModFix/>
          </a:blip>
          <a:srcRect b="0" l="0" r="0" t="0"/>
          <a:stretch/>
        </p:blipFill>
        <p:spPr>
          <a:xfrm>
            <a:off x="681414" y="1878765"/>
            <a:ext cx="6019800" cy="533400"/>
          </a:xfrm>
          <a:prstGeom prst="rect">
            <a:avLst/>
          </a:prstGeom>
          <a:noFill/>
          <a:ln>
            <a:noFill/>
          </a:ln>
        </p:spPr>
      </p:pic>
      <p:pic>
        <p:nvPicPr>
          <p:cNvPr id="785" name="Google Shape;785;p44"/>
          <p:cNvPicPr preferRelativeResize="0"/>
          <p:nvPr/>
        </p:nvPicPr>
        <p:blipFill rotWithShape="1">
          <a:blip r:embed="rId6">
            <a:alphaModFix/>
          </a:blip>
          <a:srcRect b="0" l="0" r="0" t="0"/>
          <a:stretch/>
        </p:blipFill>
        <p:spPr>
          <a:xfrm>
            <a:off x="662364" y="2440008"/>
            <a:ext cx="5894300" cy="533400"/>
          </a:xfrm>
          <a:prstGeom prst="rect">
            <a:avLst/>
          </a:prstGeom>
          <a:noFill/>
          <a:ln>
            <a:noFill/>
          </a:ln>
        </p:spPr>
      </p:pic>
      <p:pic>
        <p:nvPicPr>
          <p:cNvPr id="786" name="Google Shape;786;p44"/>
          <p:cNvPicPr preferRelativeResize="0"/>
          <p:nvPr/>
        </p:nvPicPr>
        <p:blipFill rotWithShape="1">
          <a:blip r:embed="rId7">
            <a:alphaModFix/>
          </a:blip>
          <a:srcRect b="0" l="0" r="0" t="0"/>
          <a:stretch/>
        </p:blipFill>
        <p:spPr>
          <a:xfrm>
            <a:off x="652839" y="2926229"/>
            <a:ext cx="6096000" cy="590550"/>
          </a:xfrm>
          <a:prstGeom prst="rect">
            <a:avLst/>
          </a:prstGeom>
          <a:noFill/>
          <a:ln>
            <a:noFill/>
          </a:ln>
        </p:spPr>
      </p:pic>
      <p:pic>
        <p:nvPicPr>
          <p:cNvPr id="787" name="Google Shape;787;p44"/>
          <p:cNvPicPr preferRelativeResize="0"/>
          <p:nvPr/>
        </p:nvPicPr>
        <p:blipFill rotWithShape="1">
          <a:blip r:embed="rId8">
            <a:alphaModFix/>
          </a:blip>
          <a:srcRect b="0" l="0" r="0" t="0"/>
          <a:stretch/>
        </p:blipFill>
        <p:spPr>
          <a:xfrm>
            <a:off x="681414" y="3485288"/>
            <a:ext cx="5963859" cy="504825"/>
          </a:xfrm>
          <a:prstGeom prst="rect">
            <a:avLst/>
          </a:prstGeom>
          <a:noFill/>
          <a:ln>
            <a:noFill/>
          </a:ln>
        </p:spPr>
      </p:pic>
      <p:pic>
        <p:nvPicPr>
          <p:cNvPr id="788" name="Google Shape;788;p44"/>
          <p:cNvPicPr preferRelativeResize="0"/>
          <p:nvPr/>
        </p:nvPicPr>
        <p:blipFill rotWithShape="1">
          <a:blip r:embed="rId9">
            <a:alphaModFix/>
          </a:blip>
          <a:srcRect b="0" l="0" r="0" t="0"/>
          <a:stretch/>
        </p:blipFill>
        <p:spPr>
          <a:xfrm>
            <a:off x="681415" y="3958620"/>
            <a:ext cx="6038850" cy="6453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796" name="Google Shape;796;p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797" name="Google Shape;797;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98" name="Google Shape;798;p45"/>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799" name="Google Shape;799;p4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00" name="Google Shape;800;p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01" name="Google Shape;801;p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02" name="Google Shape;802;p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03" name="Google Shape;803;p45"/>
          <p:cNvSpPr txBox="1"/>
          <p:nvPr/>
        </p:nvSpPr>
        <p:spPr>
          <a:xfrm>
            <a:off x="1070967" y="110337"/>
            <a:ext cx="8142287"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Calibri"/>
              <a:buNone/>
            </a:pPr>
            <a:r>
              <a:rPr b="1" i="0" lang="en-US" sz="3200" u="none" cap="none" strike="noStrike">
                <a:solidFill>
                  <a:srgbClr val="002060"/>
                </a:solidFill>
                <a:latin typeface="Times New Roman"/>
                <a:ea typeface="Times New Roman"/>
                <a:cs typeface="Times New Roman"/>
                <a:sym typeface="Times New Roman"/>
              </a:rPr>
              <a:t>Special IP Addresses</a:t>
            </a:r>
            <a:endParaRPr/>
          </a:p>
        </p:txBody>
      </p:sp>
      <p:pic>
        <p:nvPicPr>
          <p:cNvPr id="804" name="Google Shape;804;p45"/>
          <p:cNvPicPr preferRelativeResize="0"/>
          <p:nvPr/>
        </p:nvPicPr>
        <p:blipFill rotWithShape="1">
          <a:blip r:embed="rId4">
            <a:alphaModFix/>
          </a:blip>
          <a:srcRect b="0" l="0" r="0" t="0"/>
          <a:stretch/>
        </p:blipFill>
        <p:spPr>
          <a:xfrm>
            <a:off x="708420" y="825720"/>
            <a:ext cx="7934325" cy="723900"/>
          </a:xfrm>
          <a:prstGeom prst="rect">
            <a:avLst/>
          </a:prstGeom>
          <a:noFill/>
          <a:ln>
            <a:noFill/>
          </a:ln>
        </p:spPr>
      </p:pic>
      <p:pic>
        <p:nvPicPr>
          <p:cNvPr id="805" name="Google Shape;805;p45"/>
          <p:cNvPicPr preferRelativeResize="0"/>
          <p:nvPr/>
        </p:nvPicPr>
        <p:blipFill rotWithShape="1">
          <a:blip r:embed="rId5">
            <a:alphaModFix/>
          </a:blip>
          <a:srcRect b="0" l="0" r="0" t="0"/>
          <a:stretch/>
        </p:blipFill>
        <p:spPr>
          <a:xfrm>
            <a:off x="708420" y="1549620"/>
            <a:ext cx="7853689" cy="638175"/>
          </a:xfrm>
          <a:prstGeom prst="rect">
            <a:avLst/>
          </a:prstGeom>
          <a:noFill/>
          <a:ln>
            <a:noFill/>
          </a:ln>
        </p:spPr>
      </p:pic>
      <p:pic>
        <p:nvPicPr>
          <p:cNvPr id="806" name="Google Shape;806;p45"/>
          <p:cNvPicPr preferRelativeResize="0"/>
          <p:nvPr/>
        </p:nvPicPr>
        <p:blipFill rotWithShape="1">
          <a:blip r:embed="rId6">
            <a:alphaModFix/>
          </a:blip>
          <a:srcRect b="0" l="0" r="0" t="0"/>
          <a:stretch/>
        </p:blipFill>
        <p:spPr>
          <a:xfrm>
            <a:off x="684607" y="2152455"/>
            <a:ext cx="7934325" cy="676275"/>
          </a:xfrm>
          <a:prstGeom prst="rect">
            <a:avLst/>
          </a:prstGeom>
          <a:noFill/>
          <a:ln>
            <a:noFill/>
          </a:ln>
        </p:spPr>
      </p:pic>
      <p:pic>
        <p:nvPicPr>
          <p:cNvPr id="807" name="Google Shape;807;p45"/>
          <p:cNvPicPr preferRelativeResize="0"/>
          <p:nvPr/>
        </p:nvPicPr>
        <p:blipFill rotWithShape="1">
          <a:blip r:embed="rId7">
            <a:alphaModFix/>
          </a:blip>
          <a:srcRect b="0" l="0" r="0" t="0"/>
          <a:stretch/>
        </p:blipFill>
        <p:spPr>
          <a:xfrm>
            <a:off x="702304" y="2898860"/>
            <a:ext cx="7934325" cy="638175"/>
          </a:xfrm>
          <a:prstGeom prst="rect">
            <a:avLst/>
          </a:prstGeom>
          <a:noFill/>
          <a:ln>
            <a:noFill/>
          </a:ln>
        </p:spPr>
      </p:pic>
      <p:pic>
        <p:nvPicPr>
          <p:cNvPr id="808" name="Google Shape;808;p45"/>
          <p:cNvPicPr preferRelativeResize="0"/>
          <p:nvPr/>
        </p:nvPicPr>
        <p:blipFill rotWithShape="1">
          <a:blip r:embed="rId8">
            <a:alphaModFix/>
          </a:blip>
          <a:srcRect b="0" l="0" r="0" t="0"/>
          <a:stretch/>
        </p:blipFill>
        <p:spPr>
          <a:xfrm>
            <a:off x="708420" y="3607165"/>
            <a:ext cx="7886700" cy="6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816" name="Google Shape;816;p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817" name="Google Shape;817;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18" name="Google Shape;818;p46"/>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819" name="Google Shape;819;p4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20" name="Google Shape;820;p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21" name="Google Shape;821;p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22" name="Google Shape;822;p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23" name="Google Shape;823;p46"/>
          <p:cNvSpPr txBox="1"/>
          <p:nvPr/>
        </p:nvSpPr>
        <p:spPr>
          <a:xfrm>
            <a:off x="793750" y="126777"/>
            <a:ext cx="8789789"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Internet Protocol: IPv4 - Address Space </a:t>
            </a:r>
            <a:r>
              <a:rPr b="1" i="0" lang="en-US" sz="1600" u="none" cap="none" strike="noStrike">
                <a:solidFill>
                  <a:srgbClr val="002060"/>
                </a:solidFill>
                <a:latin typeface="Times New Roman"/>
                <a:ea typeface="Times New Roman"/>
                <a:cs typeface="Times New Roman"/>
                <a:sym typeface="Times New Roman"/>
              </a:rPr>
              <a:t>(Cntd.)</a:t>
            </a:r>
            <a:endParaRPr b="1" i="0" sz="1600" u="none" cap="none" strike="noStrike">
              <a:solidFill>
                <a:srgbClr val="002060"/>
              </a:solidFill>
              <a:latin typeface="Times New Roman"/>
              <a:ea typeface="Times New Roman"/>
              <a:cs typeface="Times New Roman"/>
              <a:sym typeface="Times New Roman"/>
            </a:endParaRPr>
          </a:p>
        </p:txBody>
      </p:sp>
      <p:sp>
        <p:nvSpPr>
          <p:cNvPr id="824" name="Google Shape;824;p46"/>
          <p:cNvSpPr txBox="1"/>
          <p:nvPr/>
        </p:nvSpPr>
        <p:spPr>
          <a:xfrm>
            <a:off x="531615" y="743309"/>
            <a:ext cx="8290267" cy="3817136"/>
          </a:xfrm>
          <a:prstGeom prst="rect">
            <a:avLst/>
          </a:prstGeom>
          <a:noFill/>
          <a:ln>
            <a:noFill/>
          </a:ln>
        </p:spPr>
        <p:txBody>
          <a:bodyPr anchorCtr="0" anchor="t" bIns="34275" lIns="0" spcFirstLastPara="1" rIns="0" wrap="square" tIns="34275">
            <a:noAutofit/>
          </a:bodyPr>
          <a:lstStyle/>
          <a:p>
            <a:pPr indent="-342900" lvl="0" marL="457200" marR="0" rtl="0" algn="just">
              <a:lnSpc>
                <a:spcPct val="115000"/>
              </a:lnSpc>
              <a:spcBef>
                <a:spcPts val="50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The </a:t>
            </a:r>
            <a:r>
              <a:rPr b="1" i="0" lang="en-US" sz="2000" u="none" cap="none" strike="noStrike">
                <a:solidFill>
                  <a:srgbClr val="C00000"/>
                </a:solidFill>
                <a:latin typeface="Times New Roman"/>
                <a:ea typeface="Times New Roman"/>
                <a:cs typeface="Times New Roman"/>
                <a:sym typeface="Times New Roman"/>
              </a:rPr>
              <a:t>number of networks</a:t>
            </a:r>
            <a:r>
              <a:rPr b="0" i="0" lang="en-US" sz="2000" u="none" cap="none" strike="noStrike">
                <a:solidFill>
                  <a:schemeClr val="dk1"/>
                </a:solidFill>
                <a:latin typeface="Times New Roman"/>
                <a:ea typeface="Times New Roman"/>
                <a:cs typeface="Times New Roman"/>
                <a:sym typeface="Times New Roman"/>
              </a:rPr>
              <a:t> and the </a:t>
            </a:r>
            <a:r>
              <a:rPr b="1" i="0" lang="en-US" sz="2000" u="none" cap="none" strike="noStrike">
                <a:solidFill>
                  <a:srgbClr val="C00000"/>
                </a:solidFill>
                <a:latin typeface="Times New Roman"/>
                <a:ea typeface="Times New Roman"/>
                <a:cs typeface="Times New Roman"/>
                <a:sym typeface="Times New Roman"/>
              </a:rPr>
              <a:t>number of hosts </a:t>
            </a:r>
            <a:r>
              <a:rPr b="0" i="0" lang="en-US" sz="2000" u="none" cap="none" strike="noStrike">
                <a:solidFill>
                  <a:schemeClr val="dk1"/>
                </a:solidFill>
                <a:latin typeface="Times New Roman"/>
                <a:ea typeface="Times New Roman"/>
                <a:cs typeface="Times New Roman"/>
                <a:sym typeface="Times New Roman"/>
              </a:rPr>
              <a:t>per class can be derived by this formula:</a:t>
            </a:r>
            <a:endParaRPr/>
          </a:p>
          <a:p>
            <a:pPr indent="-247650" lvl="0" marL="800100" marR="0" rtl="0" algn="just">
              <a:lnSpc>
                <a:spcPct val="115000"/>
              </a:lnSpc>
              <a:spcBef>
                <a:spcPts val="500"/>
              </a:spcBef>
              <a:spcAft>
                <a:spcPts val="0"/>
              </a:spcAft>
              <a:buClr>
                <a:schemeClr val="accent1"/>
              </a:buClr>
              <a:buSzPts val="15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p>
            <a:pPr indent="-247650" lvl="0" marL="800100" marR="0" rtl="0" algn="just">
              <a:lnSpc>
                <a:spcPct val="115000"/>
              </a:lnSpc>
              <a:spcBef>
                <a:spcPts val="500"/>
              </a:spcBef>
              <a:spcAft>
                <a:spcPts val="0"/>
              </a:spcAft>
              <a:buClr>
                <a:schemeClr val="accent1"/>
              </a:buClr>
              <a:buSzPts val="15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p>
            <a:pPr indent="-342900" lvl="0" marL="457200" marR="0" rtl="0" algn="just">
              <a:lnSpc>
                <a:spcPct val="115000"/>
              </a:lnSpc>
              <a:spcBef>
                <a:spcPts val="50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When calculating hosts' IP addresses, </a:t>
            </a:r>
            <a:r>
              <a:rPr b="1" i="0" lang="en-US" sz="2000" u="none" cap="none" strike="noStrike">
                <a:solidFill>
                  <a:srgbClr val="C00000"/>
                </a:solidFill>
                <a:latin typeface="Times New Roman"/>
                <a:ea typeface="Times New Roman"/>
                <a:cs typeface="Times New Roman"/>
                <a:sym typeface="Times New Roman"/>
              </a:rPr>
              <a:t>2 IP addresses are decreased </a:t>
            </a:r>
            <a:r>
              <a:rPr b="0" i="0" lang="en-US" sz="2000" u="none" cap="none" strike="noStrike">
                <a:solidFill>
                  <a:schemeClr val="dk1"/>
                </a:solidFill>
                <a:latin typeface="Times New Roman"/>
                <a:ea typeface="Times New Roman"/>
                <a:cs typeface="Times New Roman"/>
                <a:sym typeface="Times New Roman"/>
              </a:rPr>
              <a:t>because they cannot be assigned to hosts.</a:t>
            </a:r>
            <a:endParaRPr/>
          </a:p>
          <a:p>
            <a:pPr indent="-342900" lvl="0" marL="457200" marR="0" rtl="0" algn="just">
              <a:lnSpc>
                <a:spcPct val="115000"/>
              </a:lnSpc>
              <a:spcBef>
                <a:spcPts val="500"/>
              </a:spcBef>
              <a:spcAft>
                <a:spcPts val="0"/>
              </a:spcAft>
              <a:buClr>
                <a:schemeClr val="dk1"/>
              </a:buClr>
              <a:buSzPts val="1800"/>
              <a:buFont typeface="Noto Sans Symbols"/>
              <a:buChar char="⮚"/>
            </a:pPr>
            <a:r>
              <a:rPr b="1" i="0" lang="en-US" sz="2400" u="none" cap="none" strike="noStrike">
                <a:solidFill>
                  <a:srgbClr val="C00000"/>
                </a:solidFill>
                <a:latin typeface="Times New Roman"/>
                <a:ea typeface="Times New Roman"/>
                <a:cs typeface="Times New Roman"/>
                <a:sym typeface="Times New Roman"/>
              </a:rPr>
              <a:t>The first IP of a network is </a:t>
            </a:r>
            <a:r>
              <a:rPr b="1" i="0" lang="en-US" sz="2400" u="none" cap="none" strike="noStrike">
                <a:solidFill>
                  <a:srgbClr val="002060"/>
                </a:solidFill>
                <a:latin typeface="Times New Roman"/>
                <a:ea typeface="Times New Roman"/>
                <a:cs typeface="Times New Roman"/>
                <a:sym typeface="Times New Roman"/>
              </a:rPr>
              <a:t>Network number</a:t>
            </a:r>
            <a:endParaRPr/>
          </a:p>
          <a:p>
            <a:pPr indent="-342900" lvl="0" marL="457200" marR="0" rtl="0" algn="just">
              <a:lnSpc>
                <a:spcPct val="115000"/>
              </a:lnSpc>
              <a:spcBef>
                <a:spcPts val="500"/>
              </a:spcBef>
              <a:spcAft>
                <a:spcPts val="0"/>
              </a:spcAft>
              <a:buClr>
                <a:schemeClr val="dk1"/>
              </a:buClr>
              <a:buSzPts val="1800"/>
              <a:buFont typeface="Noto Sans Symbols"/>
              <a:buChar char="⮚"/>
            </a:pPr>
            <a:r>
              <a:rPr b="1" i="0" lang="en-US" sz="2400" u="none" cap="none" strike="noStrike">
                <a:solidFill>
                  <a:srgbClr val="002060"/>
                </a:solidFill>
                <a:latin typeface="Times New Roman"/>
                <a:ea typeface="Times New Roman"/>
                <a:cs typeface="Times New Roman"/>
                <a:sym typeface="Times New Roman"/>
              </a:rPr>
              <a:t>The last IP is reserved for </a:t>
            </a:r>
            <a:r>
              <a:rPr b="1" i="0" lang="en-US" sz="2400" u="none" cap="none" strike="noStrike">
                <a:solidFill>
                  <a:srgbClr val="C00000"/>
                </a:solidFill>
                <a:latin typeface="Times New Roman"/>
                <a:ea typeface="Times New Roman"/>
                <a:cs typeface="Times New Roman"/>
                <a:sym typeface="Times New Roman"/>
              </a:rPr>
              <a:t>Broadcast IP. </a:t>
            </a:r>
            <a:endParaRPr b="1" i="0" sz="2400" u="none" cap="none" strike="noStrike">
              <a:solidFill>
                <a:srgbClr val="C00000"/>
              </a:solidFill>
              <a:latin typeface="Times New Roman"/>
              <a:ea typeface="Times New Roman"/>
              <a:cs typeface="Times New Roman"/>
              <a:sym typeface="Times New Roman"/>
            </a:endParaRPr>
          </a:p>
        </p:txBody>
      </p:sp>
      <p:pic>
        <p:nvPicPr>
          <p:cNvPr id="825" name="Google Shape;825;p46"/>
          <p:cNvPicPr preferRelativeResize="0"/>
          <p:nvPr/>
        </p:nvPicPr>
        <p:blipFill rotWithShape="1">
          <a:blip r:embed="rId4">
            <a:alphaModFix/>
          </a:blip>
          <a:srcRect b="0" l="0" r="0" t="0"/>
          <a:stretch/>
        </p:blipFill>
        <p:spPr>
          <a:xfrm>
            <a:off x="698794" y="1677702"/>
            <a:ext cx="4489850" cy="974175"/>
          </a:xfrm>
          <a:prstGeom prst="rect">
            <a:avLst/>
          </a:prstGeom>
          <a:noFill/>
          <a:ln>
            <a:noFill/>
          </a:ln>
        </p:spPr>
      </p:pic>
      <p:pic>
        <p:nvPicPr>
          <p:cNvPr id="826" name="Google Shape;826;p46"/>
          <p:cNvPicPr preferRelativeResize="0"/>
          <p:nvPr/>
        </p:nvPicPr>
        <p:blipFill rotWithShape="1">
          <a:blip r:embed="rId5">
            <a:alphaModFix/>
          </a:blip>
          <a:srcRect b="0" l="0" r="0" t="0"/>
          <a:stretch/>
        </p:blipFill>
        <p:spPr>
          <a:xfrm>
            <a:off x="5027182" y="1869514"/>
            <a:ext cx="3902349" cy="59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32" name="Google Shape;832;p47"/>
          <p:cNvSpPr txBox="1"/>
          <p:nvPr>
            <p:ph idx="4294967295" type="title"/>
          </p:nvPr>
        </p:nvSpPr>
        <p:spPr>
          <a:xfrm>
            <a:off x="1600200" y="214313"/>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t>   </a:t>
            </a:r>
            <a:endParaRPr/>
          </a:p>
        </p:txBody>
      </p:sp>
      <p:sp>
        <p:nvSpPr>
          <p:cNvPr id="833" name="Google Shape;833;p47"/>
          <p:cNvSpPr txBox="1"/>
          <p:nvPr/>
        </p:nvSpPr>
        <p:spPr>
          <a:xfrm>
            <a:off x="965175" y="0"/>
            <a:ext cx="779705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FF0000"/>
                </a:solidFill>
                <a:latin typeface="Arial"/>
                <a:ea typeface="Arial"/>
                <a:cs typeface="Arial"/>
                <a:sym typeface="Arial"/>
              </a:rPr>
              <a:t>Classes and Blocks</a:t>
            </a:r>
            <a:endParaRPr b="1" i="0" sz="3200" u="none" cap="none" strike="noStrike">
              <a:solidFill>
                <a:srgbClr val="002060"/>
              </a:solidFill>
              <a:latin typeface="Arial"/>
              <a:ea typeface="Arial"/>
              <a:cs typeface="Arial"/>
              <a:sym typeface="Arial"/>
            </a:endParaRPr>
          </a:p>
        </p:txBody>
      </p:sp>
      <p:pic>
        <p:nvPicPr>
          <p:cNvPr id="834" name="Google Shape;834;p47"/>
          <p:cNvPicPr preferRelativeResize="0"/>
          <p:nvPr/>
        </p:nvPicPr>
        <p:blipFill rotWithShape="1">
          <a:blip r:embed="rId3">
            <a:alphaModFix/>
          </a:blip>
          <a:srcRect b="0" l="0" r="0" t="0"/>
          <a:stretch/>
        </p:blipFill>
        <p:spPr>
          <a:xfrm>
            <a:off x="527533" y="799088"/>
            <a:ext cx="8171088" cy="3817136"/>
          </a:xfrm>
          <a:prstGeom prst="rect">
            <a:avLst/>
          </a:prstGeom>
          <a:noFill/>
          <a:ln>
            <a:noFill/>
          </a:ln>
        </p:spPr>
      </p:pic>
      <p:cxnSp>
        <p:nvCxnSpPr>
          <p:cNvPr id="835" name="Google Shape;835;p4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36" name="Google Shape;836;p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37" name="Google Shape;837;p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38" name="Google Shape;838;p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39" name="Google Shape;839;p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840" name="Google Shape;840;p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841" name="Google Shape;841;p47"/>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849" name="Google Shape;849;p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850" name="Google Shape;850;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51" name="Google Shape;851;p48"/>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852" name="Google Shape;852;p4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53" name="Google Shape;853;p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54" name="Google Shape;854;p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55" name="Google Shape;855;p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56" name="Google Shape;856;p48"/>
          <p:cNvSpPr txBox="1"/>
          <p:nvPr/>
        </p:nvSpPr>
        <p:spPr>
          <a:xfrm>
            <a:off x="728465" y="174957"/>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Internet Protocol: IPv4 - Classful Addressing</a:t>
            </a:r>
            <a:endParaRPr b="1" i="0" sz="3200" u="none" cap="none" strike="noStrike">
              <a:solidFill>
                <a:srgbClr val="002060"/>
              </a:solidFill>
              <a:latin typeface="Times New Roman"/>
              <a:ea typeface="Times New Roman"/>
              <a:cs typeface="Times New Roman"/>
              <a:sym typeface="Times New Roman"/>
            </a:endParaRPr>
          </a:p>
        </p:txBody>
      </p:sp>
      <p:pic>
        <p:nvPicPr>
          <p:cNvPr id="857" name="Google Shape;857;p48"/>
          <p:cNvPicPr preferRelativeResize="0"/>
          <p:nvPr/>
        </p:nvPicPr>
        <p:blipFill rotWithShape="1">
          <a:blip r:embed="rId4">
            <a:alphaModFix/>
          </a:blip>
          <a:srcRect b="0" l="0" r="0" t="0"/>
          <a:stretch/>
        </p:blipFill>
        <p:spPr>
          <a:xfrm>
            <a:off x="639959" y="803237"/>
            <a:ext cx="8364166" cy="3507038"/>
          </a:xfrm>
          <a:prstGeom prst="rect">
            <a:avLst/>
          </a:prstGeom>
          <a:noFill/>
          <a:ln>
            <a:noFill/>
          </a:ln>
        </p:spPr>
      </p:pic>
      <p:sp>
        <p:nvSpPr>
          <p:cNvPr id="858" name="Google Shape;858;p48"/>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Occupation of the address space in classful addressing.</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866" name="Google Shape;866;p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867" name="Google Shape;867;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68" name="Google Shape;868;p49"/>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869" name="Google Shape;869;p4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70" name="Google Shape;870;p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71" name="Google Shape;871;p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72" name="Google Shape;872;p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73" name="Google Shape;873;p49"/>
          <p:cNvSpPr txBox="1"/>
          <p:nvPr/>
        </p:nvSpPr>
        <p:spPr>
          <a:xfrm>
            <a:off x="728465" y="174957"/>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Internet Protocol: IPv4 - Classful Addressing</a:t>
            </a:r>
            <a:endParaRPr b="1" i="0" sz="3200" u="none" cap="none" strike="noStrike">
              <a:solidFill>
                <a:srgbClr val="002060"/>
              </a:solidFill>
              <a:latin typeface="Times New Roman"/>
              <a:ea typeface="Times New Roman"/>
              <a:cs typeface="Times New Roman"/>
              <a:sym typeface="Times New Roman"/>
            </a:endParaRPr>
          </a:p>
        </p:txBody>
      </p:sp>
      <p:sp>
        <p:nvSpPr>
          <p:cNvPr id="874" name="Google Shape;874;p49"/>
          <p:cNvSpPr txBox="1"/>
          <p:nvPr/>
        </p:nvSpPr>
        <p:spPr>
          <a:xfrm>
            <a:off x="696743" y="786150"/>
            <a:ext cx="8185122" cy="3765424"/>
          </a:xfrm>
          <a:prstGeom prst="rect">
            <a:avLst/>
          </a:prstGeom>
          <a:noFill/>
          <a:ln>
            <a:noFill/>
          </a:ln>
        </p:spPr>
        <p:txBody>
          <a:bodyPr anchorCtr="0" anchor="t" bIns="34275" lIns="0" spcFirstLastPara="1" rIns="0" wrap="square" tIns="34275">
            <a:noAutofit/>
          </a:bodyPr>
          <a:lstStyle/>
          <a:p>
            <a:pPr indent="-457200" lvl="0" marL="457200" marR="0" rtl="0" algn="just">
              <a:lnSpc>
                <a:spcPct val="100000"/>
              </a:lnSpc>
              <a:spcBef>
                <a:spcPts val="0"/>
              </a:spcBef>
              <a:spcAft>
                <a:spcPts val="0"/>
              </a:spcAft>
              <a:buClr>
                <a:schemeClr val="dk1"/>
              </a:buClr>
              <a:buSzPts val="1800"/>
              <a:buFont typeface="Calibri"/>
              <a:buAutoNum type="arabicPeriod"/>
            </a:pPr>
            <a:r>
              <a:rPr b="1" i="0" lang="en-US" sz="3200" u="none" cap="none" strike="noStrike">
                <a:solidFill>
                  <a:srgbClr val="C00000"/>
                </a:solidFill>
                <a:latin typeface="Times New Roman"/>
                <a:ea typeface="Times New Roman"/>
                <a:cs typeface="Times New Roman"/>
                <a:sym typeface="Times New Roman"/>
              </a:rPr>
              <a:t>“Class A” Address:</a:t>
            </a:r>
            <a:endParaRPr/>
          </a:p>
          <a:p>
            <a:pPr indent="0" lvl="0" marL="0" marR="0" rtl="0" algn="just">
              <a:lnSpc>
                <a:spcPct val="100000"/>
              </a:lnSpc>
              <a:spcBef>
                <a:spcPts val="0"/>
              </a:spcBef>
              <a:spcAft>
                <a:spcPts val="0"/>
              </a:spcAft>
              <a:buClr>
                <a:schemeClr val="dk1"/>
              </a:buClr>
              <a:buSzPts val="1800"/>
              <a:buFont typeface="Calibri"/>
              <a:buNone/>
            </a:pPr>
            <a:r>
              <a:t/>
            </a:r>
            <a:endParaRPr b="1" i="0" sz="2000" u="none" cap="none" strike="noStrike">
              <a:solidFill>
                <a:schemeClr val="dk1"/>
              </a:solidFill>
              <a:latin typeface="Times New Roman"/>
              <a:ea typeface="Times New Roman"/>
              <a:cs typeface="Times New Roman"/>
              <a:sym typeface="Times New Roman"/>
            </a:endParaRPr>
          </a:p>
          <a:p>
            <a:pPr indent="-114300" lvl="1" marL="0" marR="0" rtl="0" algn="just">
              <a:lnSpc>
                <a:spcPct val="10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 The first bit of the first octet is always </a:t>
            </a:r>
            <a:r>
              <a:rPr b="1" i="0" lang="en-US" sz="2000" u="none" cap="none" strike="noStrike">
                <a:solidFill>
                  <a:srgbClr val="C00000"/>
                </a:solidFill>
                <a:latin typeface="Times New Roman"/>
                <a:ea typeface="Times New Roman"/>
                <a:cs typeface="Times New Roman"/>
                <a:sym typeface="Times New Roman"/>
              </a:rPr>
              <a:t>set to 0 </a:t>
            </a:r>
            <a:r>
              <a:rPr b="0" i="0" lang="en-US" sz="2000" u="none" cap="none" strike="noStrike">
                <a:solidFill>
                  <a:schemeClr val="dk1"/>
                </a:solidFill>
                <a:latin typeface="Times New Roman"/>
                <a:ea typeface="Times New Roman"/>
                <a:cs typeface="Times New Roman"/>
                <a:sym typeface="Times New Roman"/>
              </a:rPr>
              <a:t>(zero). Thus the first octet ranges from 1–127.</a:t>
            </a:r>
            <a:endParaRPr/>
          </a:p>
          <a:p>
            <a:pPr indent="-114300" lvl="1" marL="0" marR="0" rtl="0" algn="just">
              <a:lnSpc>
                <a:spcPct val="10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 Class A addresses only include IP starting from 1.x.x.x to 126.x.x.x only. The IP range </a:t>
            </a:r>
            <a:r>
              <a:rPr b="1" i="0" lang="en-US" sz="2000" u="none" cap="none" strike="noStrike">
                <a:solidFill>
                  <a:srgbClr val="0070C0"/>
                </a:solidFill>
                <a:latin typeface="Times New Roman"/>
                <a:ea typeface="Times New Roman"/>
                <a:cs typeface="Times New Roman"/>
                <a:sym typeface="Times New Roman"/>
              </a:rPr>
              <a:t>127.x.x.x</a:t>
            </a:r>
            <a:r>
              <a:rPr b="1" i="0" lang="en-US" sz="2000" u="none" cap="none" strike="noStrike">
                <a:solidFill>
                  <a:srgbClr val="C00000"/>
                </a:solidFill>
                <a:latin typeface="Times New Roman"/>
                <a:ea typeface="Times New Roman"/>
                <a:cs typeface="Times New Roman"/>
                <a:sym typeface="Times New Roman"/>
              </a:rPr>
              <a:t> is reserved for </a:t>
            </a:r>
            <a:r>
              <a:rPr b="1" i="0" lang="en-US" sz="2000" u="none" cap="none" strike="noStrike">
                <a:solidFill>
                  <a:srgbClr val="0070C0"/>
                </a:solidFill>
                <a:latin typeface="Times New Roman"/>
                <a:ea typeface="Times New Roman"/>
                <a:cs typeface="Times New Roman"/>
                <a:sym typeface="Times New Roman"/>
              </a:rPr>
              <a:t>loopback IP addresses.</a:t>
            </a:r>
            <a:endParaRPr/>
          </a:p>
          <a:p>
            <a:pPr indent="-114300" lvl="1" marL="0" marR="0" rtl="0" algn="just">
              <a:lnSpc>
                <a:spcPct val="10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 The </a:t>
            </a:r>
            <a:r>
              <a:rPr b="1" i="0" lang="en-US" sz="2000" u="none" cap="none" strike="noStrike">
                <a:solidFill>
                  <a:srgbClr val="C00000"/>
                </a:solidFill>
                <a:latin typeface="Times New Roman"/>
                <a:ea typeface="Times New Roman"/>
                <a:cs typeface="Times New Roman"/>
                <a:sym typeface="Times New Roman"/>
              </a:rPr>
              <a:t>default subnet mask</a:t>
            </a:r>
            <a:r>
              <a:rPr b="0" i="0" lang="en-US" sz="2000" u="none" cap="none" strike="noStrike">
                <a:solidFill>
                  <a:schemeClr val="dk1"/>
                </a:solidFill>
                <a:latin typeface="Times New Roman"/>
                <a:ea typeface="Times New Roman"/>
                <a:cs typeface="Times New Roman"/>
                <a:sym typeface="Times New Roman"/>
              </a:rPr>
              <a:t> for Class A IP address is </a:t>
            </a:r>
            <a:r>
              <a:rPr b="1" i="0" lang="en-US" sz="2000" u="none" cap="none" strike="noStrike">
                <a:solidFill>
                  <a:srgbClr val="C00000"/>
                </a:solidFill>
                <a:latin typeface="Times New Roman"/>
                <a:ea typeface="Times New Roman"/>
                <a:cs typeface="Times New Roman"/>
                <a:sym typeface="Times New Roman"/>
              </a:rPr>
              <a:t>255.0.0.0</a:t>
            </a:r>
            <a:r>
              <a:rPr b="0" i="0" lang="en-US" sz="2000" u="none" cap="none" strike="noStrike">
                <a:solidFill>
                  <a:schemeClr val="dk1"/>
                </a:solidFill>
                <a:latin typeface="Times New Roman"/>
                <a:ea typeface="Times New Roman"/>
                <a:cs typeface="Times New Roman"/>
                <a:sym typeface="Times New Roman"/>
              </a:rPr>
              <a:t> which implies that Class A addressing can have </a:t>
            </a:r>
            <a:r>
              <a:rPr b="1" i="0" lang="en-US" sz="2000" u="none" cap="none" strike="noStrike">
                <a:solidFill>
                  <a:srgbClr val="002060"/>
                </a:solidFill>
                <a:latin typeface="Times New Roman"/>
                <a:ea typeface="Times New Roman"/>
                <a:cs typeface="Times New Roman"/>
                <a:sym typeface="Times New Roman"/>
              </a:rPr>
              <a:t>126 (2</a:t>
            </a:r>
            <a:r>
              <a:rPr b="1" baseline="30000" i="0" lang="en-US" sz="2000" u="none" cap="none" strike="noStrike">
                <a:solidFill>
                  <a:srgbClr val="002060"/>
                </a:solidFill>
                <a:latin typeface="Times New Roman"/>
                <a:ea typeface="Times New Roman"/>
                <a:cs typeface="Times New Roman"/>
                <a:sym typeface="Times New Roman"/>
              </a:rPr>
              <a:t>7</a:t>
            </a:r>
            <a:r>
              <a:rPr b="1" i="0" lang="en-US" sz="2000" u="none" cap="none" strike="noStrike">
                <a:solidFill>
                  <a:srgbClr val="002060"/>
                </a:solidFill>
                <a:latin typeface="Times New Roman"/>
                <a:ea typeface="Times New Roman"/>
                <a:cs typeface="Times New Roman"/>
                <a:sym typeface="Times New Roman"/>
              </a:rPr>
              <a:t>-2) networks </a:t>
            </a:r>
            <a:r>
              <a:rPr b="0" i="0" lang="en-US" sz="2000" u="none" cap="none" strike="noStrike">
                <a:solidFill>
                  <a:schemeClr val="dk1"/>
                </a:solidFill>
                <a:latin typeface="Times New Roman"/>
                <a:ea typeface="Times New Roman"/>
                <a:cs typeface="Times New Roman"/>
                <a:sym typeface="Times New Roman"/>
              </a:rPr>
              <a:t>and </a:t>
            </a:r>
            <a:r>
              <a:rPr b="1" i="0" lang="en-US" sz="2000" u="none" cap="none" strike="noStrike">
                <a:solidFill>
                  <a:srgbClr val="002060"/>
                </a:solidFill>
                <a:latin typeface="Times New Roman"/>
                <a:ea typeface="Times New Roman"/>
                <a:cs typeface="Times New Roman"/>
                <a:sym typeface="Times New Roman"/>
              </a:rPr>
              <a:t>16777214 (2</a:t>
            </a:r>
            <a:r>
              <a:rPr b="1" baseline="30000" i="0" lang="en-US" sz="2000" u="none" cap="none" strike="noStrike">
                <a:solidFill>
                  <a:srgbClr val="002060"/>
                </a:solidFill>
                <a:latin typeface="Times New Roman"/>
                <a:ea typeface="Times New Roman"/>
                <a:cs typeface="Times New Roman"/>
                <a:sym typeface="Times New Roman"/>
              </a:rPr>
              <a:t>24</a:t>
            </a:r>
            <a:r>
              <a:rPr b="1" i="0" lang="en-US" sz="2000" u="none" cap="none" strike="noStrike">
                <a:solidFill>
                  <a:srgbClr val="002060"/>
                </a:solidFill>
                <a:latin typeface="Times New Roman"/>
                <a:ea typeface="Times New Roman"/>
                <a:cs typeface="Times New Roman"/>
                <a:sym typeface="Times New Roman"/>
              </a:rPr>
              <a:t>-2) hosts .</a:t>
            </a:r>
            <a:endParaRPr/>
          </a:p>
          <a:p>
            <a:pPr indent="-114300" lvl="1" marL="0" marR="0" rtl="0" algn="just">
              <a:lnSpc>
                <a:spcPct val="10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Class A IP address format is thus:</a:t>
            </a:r>
            <a:endParaRPr/>
          </a:p>
          <a:p>
            <a:pPr indent="-95250" lvl="0" marL="0" marR="0" rtl="0" algn="just">
              <a:lnSpc>
                <a:spcPct val="100000"/>
              </a:lnSpc>
              <a:spcBef>
                <a:spcPts val="0"/>
              </a:spcBef>
              <a:spcAft>
                <a:spcPts val="0"/>
              </a:spcAft>
              <a:buClr>
                <a:schemeClr val="accent1"/>
              </a:buClr>
              <a:buSzPts val="1500"/>
              <a:buFont typeface="Noto Sans Symbols"/>
              <a:buChar char="⮚"/>
            </a:pPr>
            <a:r>
              <a:rPr b="1" i="0" lang="en-US" sz="2600" u="none" cap="none" strike="noStrike">
                <a:solidFill>
                  <a:srgbClr val="FF0000"/>
                </a:solidFill>
                <a:latin typeface="Times New Roman"/>
                <a:ea typeface="Times New Roman"/>
                <a:cs typeface="Times New Roman"/>
                <a:sym typeface="Times New Roman"/>
              </a:rPr>
              <a:t>0</a:t>
            </a:r>
            <a:r>
              <a:rPr b="1" i="0" lang="en-US" sz="2600" u="none" cap="none" strike="noStrike">
                <a:solidFill>
                  <a:schemeClr val="dk1"/>
                </a:solidFill>
                <a:latin typeface="Times New Roman"/>
                <a:ea typeface="Times New Roman"/>
                <a:cs typeface="Times New Roman"/>
                <a:sym typeface="Times New Roman"/>
              </a:rPr>
              <a:t>NNNNNNN</a:t>
            </a: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rgbClr val="002060"/>
                </a:solidFill>
                <a:latin typeface="Times New Roman"/>
                <a:ea typeface="Times New Roman"/>
                <a:cs typeface="Times New Roman"/>
                <a:sym typeface="Times New Roman"/>
              </a:rPr>
              <a:t>HHHHHHHH.HHHHHHHH.HHHHHHHH</a:t>
            </a:r>
            <a:endParaRPr b="0" i="0" sz="2600" u="none" cap="none" strike="noStrike">
              <a:solidFill>
                <a:srgbClr val="002060"/>
              </a:solidFill>
              <a:latin typeface="Times New Roman"/>
              <a:ea typeface="Times New Roman"/>
              <a:cs typeface="Times New Roman"/>
              <a:sym typeface="Times New Roman"/>
            </a:endParaRPr>
          </a:p>
        </p:txBody>
      </p:sp>
      <p:pic>
        <p:nvPicPr>
          <p:cNvPr id="875" name="Google Shape;875;p49"/>
          <p:cNvPicPr preferRelativeResize="0"/>
          <p:nvPr/>
        </p:nvPicPr>
        <p:blipFill rotWithShape="1">
          <a:blip r:embed="rId4">
            <a:alphaModFix/>
          </a:blip>
          <a:srcRect b="0" l="0" r="0" t="0"/>
          <a:stretch/>
        </p:blipFill>
        <p:spPr>
          <a:xfrm>
            <a:off x="4904316" y="881070"/>
            <a:ext cx="3609975" cy="7562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400" u="none" cap="none" strike="noStrike">
                <a:solidFill>
                  <a:srgbClr val="7030A0"/>
                </a:solidFill>
                <a:latin typeface="Arial"/>
                <a:ea typeface="Arial"/>
                <a:cs typeface="Arial"/>
                <a:sym typeface="Arial"/>
              </a:rPr>
              <a:t>Lab Assignment</a:t>
            </a:r>
            <a:endParaRPr b="1" i="0" sz="2400" u="none" cap="none" strike="noStrike">
              <a:solidFill>
                <a:srgbClr val="660066"/>
              </a:solidFill>
              <a:latin typeface="Times New Roman"/>
              <a:ea typeface="Times New Roman"/>
              <a:cs typeface="Times New Roman"/>
              <a:sym typeface="Times New Roman"/>
            </a:endParaRPr>
          </a:p>
        </p:txBody>
      </p:sp>
      <p:pic>
        <p:nvPicPr>
          <p:cNvPr id="159" name="Google Shape;159;p5"/>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60" name="Google Shape;160;p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61" name="Google Shape;161;p5"/>
          <p:cNvSpPr/>
          <p:nvPr/>
        </p:nvSpPr>
        <p:spPr>
          <a:xfrm>
            <a:off x="159488" y="613010"/>
            <a:ext cx="8835656" cy="4378122"/>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Design a simple network (LAN) with different topologies &amp; test it  using PING utility.   </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Analyze and test PCM modulation technique.</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Design and configure a virtual LAN. </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Write a program for error detection and correction codes using Hamming Codes</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Write a program to implement subnetting to find subnet mask </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Implement Static and  Dynamic NAT Configuration with Packet Tracer</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Set up a network - configure interfaces, IP addresses and routing protocols  (RIP, OSPF, EIGRP, BGP).</a:t>
            </a:r>
            <a:endParaRPr/>
          </a:p>
          <a:p>
            <a:pPr indent="-228600" lvl="0" marL="228600" marR="0" rtl="0" algn="l">
              <a:lnSpc>
                <a:spcPct val="100000"/>
              </a:lnSpc>
              <a:spcBef>
                <a:spcPts val="600"/>
              </a:spcBef>
              <a:spcAft>
                <a:spcPts val="0"/>
              </a:spcAft>
              <a:buClr>
                <a:srgbClr val="000000"/>
              </a:buClr>
              <a:buSzPts val="1300"/>
              <a:buFont typeface="Arial"/>
              <a:buAutoNum type="arabicPeriod"/>
            </a:pPr>
            <a:r>
              <a:rPr b="0" i="0" lang="en-US" sz="1300" u="none" cap="none" strike="noStrike">
                <a:solidFill>
                  <a:srgbClr val="000000"/>
                </a:solidFill>
                <a:latin typeface="Times New Roman"/>
                <a:ea typeface="Times New Roman"/>
                <a:cs typeface="Times New Roman"/>
                <a:sym typeface="Times New Roman"/>
              </a:rPr>
              <a:t> Write a C program for wired network using TCP socket to demonstrate    a) Chat Application (50% Students)  b) Mathematical  operations. (Remaining 50% Students) Show packet captured traces using Wireshark Packet Analyzer Tool.</a:t>
            </a:r>
            <a:endParaRPr/>
          </a:p>
          <a:p>
            <a:pPr indent="-228600" lvl="0" marL="228600" marR="0" rtl="0" algn="l">
              <a:lnSpc>
                <a:spcPct val="100000"/>
              </a:lnSpc>
              <a:spcBef>
                <a:spcPts val="60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 UDP Socket Programming: (Language: C/C++/Python/Java)/  Write a C program for wired network using UDP socket to perform any one of the following operations.         </a:t>
            </a:r>
            <a:endParaRPr/>
          </a:p>
          <a:p>
            <a:pPr indent="0" lvl="0" marL="0" marR="0" rtl="0" algn="l">
              <a:lnSpc>
                <a:spcPct val="100000"/>
              </a:lnSpc>
              <a:spcBef>
                <a:spcPts val="600"/>
              </a:spcBef>
              <a:spcAft>
                <a:spcPts val="0"/>
              </a:spcAft>
              <a:buNone/>
            </a:pPr>
            <a:r>
              <a:rPr b="0" i="0" lang="en-US" sz="1400" u="none" cap="none" strike="noStrike">
                <a:solidFill>
                  <a:srgbClr val="000000"/>
                </a:solidFill>
                <a:latin typeface="Times New Roman"/>
                <a:ea typeface="Times New Roman"/>
                <a:cs typeface="Times New Roman"/>
                <a:sym typeface="Times New Roman"/>
              </a:rPr>
              <a:t>     a. String Conversion from UpperCase to LowerCase. (50% Students)         </a:t>
            </a:r>
            <a:endParaRPr/>
          </a:p>
          <a:p>
            <a:pPr indent="0" lvl="0" marL="0" marR="0" rtl="0" algn="l">
              <a:lnSpc>
                <a:spcPct val="100000"/>
              </a:lnSpc>
              <a:spcBef>
                <a:spcPts val="600"/>
              </a:spcBef>
              <a:spcAft>
                <a:spcPts val="0"/>
              </a:spcAft>
              <a:buNone/>
            </a:pPr>
            <a:r>
              <a:rPr b="0" i="0" lang="en-US" sz="1400" u="none" cap="none" strike="noStrike">
                <a:solidFill>
                  <a:srgbClr val="000000"/>
                </a:solidFill>
                <a:latin typeface="Times New Roman"/>
                <a:ea typeface="Times New Roman"/>
                <a:cs typeface="Times New Roman"/>
                <a:sym typeface="Times New Roman"/>
              </a:rPr>
              <a:t>    b. Reverse the String. (Remaining 50% Students) Show packet captured traces using Wireshark Packet Analyzer Tool.</a:t>
            </a:r>
            <a:endParaRPr/>
          </a:p>
          <a:p>
            <a:pPr indent="-342900" lvl="0" marL="342900" marR="0" rtl="0" algn="l">
              <a:lnSpc>
                <a:spcPct val="100000"/>
              </a:lnSpc>
              <a:spcBef>
                <a:spcPts val="600"/>
              </a:spcBef>
              <a:spcAft>
                <a:spcPts val="0"/>
              </a:spcAft>
              <a:buClr>
                <a:srgbClr val="000000"/>
              </a:buClr>
              <a:buSzPts val="1400"/>
              <a:buFont typeface="Arial"/>
              <a:buAutoNum type="arabicPeriod" startAt="10"/>
            </a:pPr>
            <a:r>
              <a:rPr b="0" i="0" lang="en-US" sz="1400" u="none" cap="none" strike="noStrike">
                <a:solidFill>
                  <a:srgbClr val="000000"/>
                </a:solidFill>
                <a:latin typeface="Times New Roman"/>
                <a:ea typeface="Times New Roman"/>
                <a:cs typeface="Times New Roman"/>
                <a:sym typeface="Times New Roman"/>
              </a:rPr>
              <a:t>Configure network using Dynamic Host Configuration Protocol  (DHCP), DNA and Web server Use Ping utility to  </a:t>
            </a:r>
            <a:endParaRPr/>
          </a:p>
          <a:p>
            <a:pPr indent="0" lvl="0" marL="0" marR="0" rtl="0" algn="l">
              <a:lnSpc>
                <a:spcPct val="100000"/>
              </a:lnSpc>
              <a:spcBef>
                <a:spcPts val="600"/>
              </a:spcBef>
              <a:spcAft>
                <a:spcPts val="0"/>
              </a:spcAft>
              <a:buNone/>
            </a:pPr>
            <a:r>
              <a:rPr b="0" i="0" lang="en-US" sz="1400" u="none" cap="none" strike="noStrike">
                <a:solidFill>
                  <a:srgbClr val="000000"/>
                </a:solidFill>
                <a:latin typeface="Times New Roman"/>
                <a:ea typeface="Times New Roman"/>
                <a:cs typeface="Times New Roman"/>
                <a:sym typeface="Times New Roman"/>
              </a:rPr>
              <a:t>      test connectivity</a:t>
            </a:r>
            <a:r>
              <a:rPr b="0" i="0" lang="en-US" sz="12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Times New Roman"/>
              <a:ea typeface="Times New Roman"/>
              <a:cs typeface="Times New Roman"/>
              <a:sym typeface="Times New Roman"/>
            </a:endParaRPr>
          </a:p>
        </p:txBody>
      </p:sp>
      <p:sp>
        <p:nvSpPr>
          <p:cNvPr id="162" name="Google Shape;162;p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63" name="Google Shape;163;p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64" name="Google Shape;164;p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5" name="Google Shape;165;p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6" name="Google Shape;166;p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7" name="Google Shape;167;p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883" name="Google Shape;883;p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884" name="Google Shape;884;p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85" name="Google Shape;885;p50"/>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886" name="Google Shape;886;p5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87" name="Google Shape;887;p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88" name="Google Shape;888;p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89" name="Google Shape;889;p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90" name="Google Shape;890;p50"/>
          <p:cNvSpPr txBox="1"/>
          <p:nvPr/>
        </p:nvSpPr>
        <p:spPr>
          <a:xfrm>
            <a:off x="751881" y="115039"/>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2800" u="none" cap="none" strike="noStrike">
                <a:solidFill>
                  <a:srgbClr val="002060"/>
                </a:solidFill>
                <a:latin typeface="Times New Roman"/>
                <a:ea typeface="Times New Roman"/>
                <a:cs typeface="Times New Roman"/>
                <a:sym typeface="Times New Roman"/>
              </a:rPr>
              <a:t>Internet Protocol: IPv4 - Classful Addressing </a:t>
            </a:r>
            <a:r>
              <a:rPr b="1" i="0" lang="en-US" sz="1400" u="none" cap="none" strike="noStrike">
                <a:solidFill>
                  <a:srgbClr val="002060"/>
                </a:solidFill>
                <a:latin typeface="Times New Roman"/>
                <a:ea typeface="Times New Roman"/>
                <a:cs typeface="Times New Roman"/>
                <a:sym typeface="Times New Roman"/>
              </a:rPr>
              <a:t>(Cntd.)</a:t>
            </a:r>
            <a:endParaRPr b="1" i="0" sz="1400" u="none" cap="none" strike="noStrike">
              <a:solidFill>
                <a:srgbClr val="002060"/>
              </a:solidFill>
              <a:latin typeface="Times New Roman"/>
              <a:ea typeface="Times New Roman"/>
              <a:cs typeface="Times New Roman"/>
              <a:sym typeface="Times New Roman"/>
            </a:endParaRPr>
          </a:p>
        </p:txBody>
      </p:sp>
      <p:sp>
        <p:nvSpPr>
          <p:cNvPr id="891" name="Google Shape;891;p50"/>
          <p:cNvSpPr txBox="1"/>
          <p:nvPr/>
        </p:nvSpPr>
        <p:spPr>
          <a:xfrm>
            <a:off x="560037" y="713656"/>
            <a:ext cx="8106080" cy="3214688"/>
          </a:xfrm>
          <a:prstGeom prst="rect">
            <a:avLst/>
          </a:prstGeom>
          <a:noFill/>
          <a:ln>
            <a:noFill/>
          </a:ln>
        </p:spPr>
        <p:txBody>
          <a:bodyPr anchorCtr="0" anchor="t" bIns="34275" lIns="0" spcFirstLastPara="1" rIns="0" wrap="square" tIns="34275">
            <a:noAutofit/>
          </a:bodyPr>
          <a:lstStyle/>
          <a:p>
            <a:pPr indent="-457200" lvl="0" marL="571500" marR="0" rtl="0" algn="just">
              <a:lnSpc>
                <a:spcPct val="115000"/>
              </a:lnSpc>
              <a:spcBef>
                <a:spcPts val="500"/>
              </a:spcBef>
              <a:spcAft>
                <a:spcPts val="0"/>
              </a:spcAft>
              <a:buClr>
                <a:schemeClr val="dk1"/>
              </a:buClr>
              <a:buSzPts val="1800"/>
              <a:buFont typeface="Calibri"/>
              <a:buAutoNum type="arabicPeriod" startAt="2"/>
            </a:pPr>
            <a:r>
              <a:rPr b="1" i="0" lang="en-US" sz="2400" u="none" cap="none" strike="noStrike">
                <a:solidFill>
                  <a:schemeClr val="dk1"/>
                </a:solidFill>
                <a:latin typeface="Times New Roman"/>
                <a:ea typeface="Times New Roman"/>
                <a:cs typeface="Times New Roman"/>
                <a:sym typeface="Times New Roman"/>
              </a:rPr>
              <a:t>“Class B” Address:</a:t>
            </a:r>
            <a:endParaRPr/>
          </a:p>
          <a:p>
            <a:pPr indent="0" lvl="0" marL="114300" marR="0" rtl="0" algn="just">
              <a:lnSpc>
                <a:spcPct val="115000"/>
              </a:lnSpc>
              <a:spcBef>
                <a:spcPts val="500"/>
              </a:spcBef>
              <a:spcAft>
                <a:spcPts val="0"/>
              </a:spcAft>
              <a:buClr>
                <a:schemeClr val="dk1"/>
              </a:buClr>
              <a:buSzPts val="1800"/>
              <a:buFont typeface="Calibri"/>
              <a:buNone/>
            </a:pPr>
            <a:r>
              <a:t/>
            </a:r>
            <a:endParaRPr b="1" i="0" sz="2400" u="none" cap="none" strike="noStrike">
              <a:solidFill>
                <a:schemeClr val="dk1"/>
              </a:solidFill>
              <a:latin typeface="Times New Roman"/>
              <a:ea typeface="Times New Roman"/>
              <a:cs typeface="Times New Roman"/>
              <a:sym typeface="Times New Roman"/>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An IP address which belongs to class B has the </a:t>
            </a:r>
            <a:r>
              <a:rPr b="0" i="0" lang="en-US" sz="2000" u="none" cap="none" strike="noStrike">
                <a:solidFill>
                  <a:srgbClr val="C00000"/>
                </a:solidFill>
                <a:latin typeface="Times New Roman"/>
                <a:ea typeface="Times New Roman"/>
                <a:cs typeface="Times New Roman"/>
                <a:sym typeface="Times New Roman"/>
              </a:rPr>
              <a:t>first two bits </a:t>
            </a:r>
            <a:r>
              <a:rPr b="0" i="0" lang="en-US" sz="2000" u="none" cap="none" strike="noStrike">
                <a:solidFill>
                  <a:schemeClr val="dk1"/>
                </a:solidFill>
                <a:latin typeface="Times New Roman"/>
                <a:ea typeface="Times New Roman"/>
                <a:cs typeface="Times New Roman"/>
                <a:sym typeface="Times New Roman"/>
              </a:rPr>
              <a:t>in the </a:t>
            </a:r>
            <a:r>
              <a:rPr b="1" i="0" lang="en-US" sz="2000" u="none" cap="none" strike="noStrike">
                <a:solidFill>
                  <a:srgbClr val="002060"/>
                </a:solidFill>
                <a:latin typeface="Times New Roman"/>
                <a:ea typeface="Times New Roman"/>
                <a:cs typeface="Times New Roman"/>
                <a:sym typeface="Times New Roman"/>
              </a:rPr>
              <a:t>first octet set to 10.</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IP Addresses range from </a:t>
            </a:r>
            <a:r>
              <a:rPr b="1" i="0" lang="en-US" sz="2000" u="none" cap="none" strike="noStrike">
                <a:solidFill>
                  <a:srgbClr val="C00000"/>
                </a:solidFill>
                <a:latin typeface="Times New Roman"/>
                <a:ea typeface="Times New Roman"/>
                <a:cs typeface="Times New Roman"/>
                <a:sym typeface="Times New Roman"/>
              </a:rPr>
              <a:t>128.0.x.x to 191.255.x.x.</a:t>
            </a:r>
            <a:r>
              <a:rPr b="0" i="0" lang="en-US" sz="2000" u="none" cap="none" strike="noStrike">
                <a:solidFill>
                  <a:schemeClr val="dk1"/>
                </a:solidFill>
                <a:latin typeface="Times New Roman"/>
                <a:ea typeface="Times New Roman"/>
                <a:cs typeface="Times New Roman"/>
                <a:sym typeface="Times New Roman"/>
              </a:rPr>
              <a:t> The </a:t>
            </a:r>
            <a:r>
              <a:rPr b="1" i="0" lang="en-US" sz="2000" u="none" cap="none" strike="noStrike">
                <a:solidFill>
                  <a:srgbClr val="002060"/>
                </a:solidFill>
                <a:latin typeface="Times New Roman"/>
                <a:ea typeface="Times New Roman"/>
                <a:cs typeface="Times New Roman"/>
                <a:sym typeface="Times New Roman"/>
              </a:rPr>
              <a:t>default subnet mask </a:t>
            </a:r>
            <a:r>
              <a:rPr b="0" i="0" lang="en-US" sz="2000" u="none" cap="none" strike="noStrike">
                <a:solidFill>
                  <a:schemeClr val="dk1"/>
                </a:solidFill>
                <a:latin typeface="Times New Roman"/>
                <a:ea typeface="Times New Roman"/>
                <a:cs typeface="Times New Roman"/>
                <a:sym typeface="Times New Roman"/>
              </a:rPr>
              <a:t>for Class B is </a:t>
            </a:r>
            <a:r>
              <a:rPr b="1" i="0" lang="en-US" sz="2000" u="none" cap="none" strike="noStrike">
                <a:solidFill>
                  <a:srgbClr val="002060"/>
                </a:solidFill>
                <a:latin typeface="Times New Roman"/>
                <a:ea typeface="Times New Roman"/>
                <a:cs typeface="Times New Roman"/>
                <a:sym typeface="Times New Roman"/>
              </a:rPr>
              <a:t>255.255.x.x.</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Class B has </a:t>
            </a:r>
            <a:r>
              <a:rPr b="1" i="0" lang="en-US" sz="2000" u="none" cap="none" strike="noStrike">
                <a:solidFill>
                  <a:srgbClr val="002060"/>
                </a:solidFill>
                <a:latin typeface="Times New Roman"/>
                <a:ea typeface="Times New Roman"/>
                <a:cs typeface="Times New Roman"/>
                <a:sym typeface="Times New Roman"/>
              </a:rPr>
              <a:t>16384 (2</a:t>
            </a:r>
            <a:r>
              <a:rPr b="1" baseline="30000" i="0" lang="en-US" sz="2000" u="none" cap="none" strike="noStrike">
                <a:solidFill>
                  <a:srgbClr val="002060"/>
                </a:solidFill>
                <a:latin typeface="Times New Roman"/>
                <a:ea typeface="Times New Roman"/>
                <a:cs typeface="Times New Roman"/>
                <a:sym typeface="Times New Roman"/>
              </a:rPr>
              <a:t>14</a:t>
            </a:r>
            <a:r>
              <a:rPr b="1" i="0" lang="en-US" sz="2000" u="none" cap="none" strike="noStrike">
                <a:solidFill>
                  <a:srgbClr val="002060"/>
                </a:solidFill>
                <a:latin typeface="Times New Roman"/>
                <a:ea typeface="Times New Roman"/>
                <a:cs typeface="Times New Roman"/>
                <a:sym typeface="Times New Roman"/>
              </a:rPr>
              <a:t>) Network addresses </a:t>
            </a:r>
            <a:r>
              <a:rPr b="0" i="0" lang="en-US" sz="2000" u="none" cap="none" strike="noStrike">
                <a:solidFill>
                  <a:schemeClr val="dk1"/>
                </a:solidFill>
                <a:latin typeface="Times New Roman"/>
                <a:ea typeface="Times New Roman"/>
                <a:cs typeface="Times New Roman"/>
                <a:sym typeface="Times New Roman"/>
              </a:rPr>
              <a:t>and </a:t>
            </a:r>
            <a:r>
              <a:rPr b="1" i="0" lang="en-US" sz="2000" u="none" cap="none" strike="noStrike">
                <a:solidFill>
                  <a:srgbClr val="C00000"/>
                </a:solidFill>
                <a:latin typeface="Times New Roman"/>
                <a:ea typeface="Times New Roman"/>
                <a:cs typeface="Times New Roman"/>
                <a:sym typeface="Times New Roman"/>
              </a:rPr>
              <a:t>65534 (2</a:t>
            </a:r>
            <a:r>
              <a:rPr b="1" baseline="30000" i="0" lang="en-US" sz="2000" u="none" cap="none" strike="noStrike">
                <a:solidFill>
                  <a:srgbClr val="C00000"/>
                </a:solidFill>
                <a:latin typeface="Times New Roman"/>
                <a:ea typeface="Times New Roman"/>
                <a:cs typeface="Times New Roman"/>
                <a:sym typeface="Times New Roman"/>
              </a:rPr>
              <a:t>16</a:t>
            </a:r>
            <a:r>
              <a:rPr b="1" i="0" lang="en-US" sz="2000" u="none" cap="none" strike="noStrike">
                <a:solidFill>
                  <a:srgbClr val="C00000"/>
                </a:solidFill>
                <a:latin typeface="Times New Roman"/>
                <a:ea typeface="Times New Roman"/>
                <a:cs typeface="Times New Roman"/>
                <a:sym typeface="Times New Roman"/>
              </a:rPr>
              <a:t>-2) Host addresses.</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Class B IP address format is thus:</a:t>
            </a:r>
            <a:endParaRPr/>
          </a:p>
          <a:p>
            <a:pPr indent="0" lvl="0" marL="914400" marR="0" rtl="0" algn="just">
              <a:lnSpc>
                <a:spcPct val="115000"/>
              </a:lnSpc>
              <a:spcBef>
                <a:spcPts val="500"/>
              </a:spcBef>
              <a:spcAft>
                <a:spcPts val="0"/>
              </a:spcAft>
              <a:buClr>
                <a:schemeClr val="accent1"/>
              </a:buClr>
              <a:buSzPts val="1500"/>
              <a:buFont typeface="Calibri"/>
              <a:buNone/>
            </a:pPr>
            <a:r>
              <a:rPr b="1" i="0" lang="en-US" sz="2000" u="none" cap="none" strike="noStrike">
                <a:solidFill>
                  <a:srgbClr val="FF0000"/>
                </a:solidFill>
                <a:latin typeface="Times New Roman"/>
                <a:ea typeface="Times New Roman"/>
                <a:cs typeface="Times New Roman"/>
                <a:sym typeface="Times New Roman"/>
              </a:rPr>
              <a:t>10</a:t>
            </a:r>
            <a:r>
              <a:rPr b="1" i="0" lang="en-US" sz="2000" u="none" cap="none" strike="noStrike">
                <a:solidFill>
                  <a:schemeClr val="dk1"/>
                </a:solidFill>
                <a:latin typeface="Times New Roman"/>
                <a:ea typeface="Times New Roman"/>
                <a:cs typeface="Times New Roman"/>
                <a:sym typeface="Times New Roman"/>
              </a:rPr>
              <a:t>NNNNNN.NNNNNNNN</a:t>
            </a:r>
            <a:r>
              <a:rPr b="0" i="0" lang="en-US" sz="2000" u="none" cap="none" strike="noStrike">
                <a:solidFill>
                  <a:schemeClr val="dk1"/>
                </a:solidFill>
                <a:latin typeface="Times New Roman"/>
                <a:ea typeface="Times New Roman"/>
                <a:cs typeface="Times New Roman"/>
                <a:sym typeface="Times New Roman"/>
              </a:rPr>
              <a:t>.</a:t>
            </a:r>
            <a:r>
              <a:rPr b="0" i="0" lang="en-US" sz="2000" u="none" cap="none" strike="noStrike">
                <a:solidFill>
                  <a:srgbClr val="002060"/>
                </a:solidFill>
                <a:latin typeface="Times New Roman"/>
                <a:ea typeface="Times New Roman"/>
                <a:cs typeface="Times New Roman"/>
                <a:sym typeface="Times New Roman"/>
              </a:rPr>
              <a:t>HHHHHHHH.HHHHHHHH</a:t>
            </a:r>
            <a:endParaRPr b="0" i="0" sz="2000" u="none" cap="none" strike="noStrike">
              <a:solidFill>
                <a:srgbClr val="002060"/>
              </a:solidFill>
              <a:latin typeface="Times New Roman"/>
              <a:ea typeface="Times New Roman"/>
              <a:cs typeface="Times New Roman"/>
              <a:sym typeface="Times New Roman"/>
            </a:endParaRPr>
          </a:p>
        </p:txBody>
      </p:sp>
      <p:pic>
        <p:nvPicPr>
          <p:cNvPr id="892" name="Google Shape;892;p50"/>
          <p:cNvPicPr preferRelativeResize="0"/>
          <p:nvPr/>
        </p:nvPicPr>
        <p:blipFill rotWithShape="1">
          <a:blip r:embed="rId4">
            <a:alphaModFix/>
          </a:blip>
          <a:srcRect b="0" l="0" r="0" t="0"/>
          <a:stretch/>
        </p:blipFill>
        <p:spPr>
          <a:xfrm>
            <a:off x="4564263" y="803237"/>
            <a:ext cx="3609975" cy="9264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900" name="Google Shape;900;p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901" name="Google Shape;901;p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902" name="Google Shape;902;p51"/>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903" name="Google Shape;903;p5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04" name="Google Shape;904;p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05" name="Google Shape;905;p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06" name="Google Shape;906;p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907" name="Google Shape;907;p51"/>
          <p:cNvSpPr txBox="1"/>
          <p:nvPr/>
        </p:nvSpPr>
        <p:spPr>
          <a:xfrm>
            <a:off x="708419" y="250488"/>
            <a:ext cx="8427843"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Internet Protocol: IPv4 - Classful Addressing </a:t>
            </a:r>
            <a:r>
              <a:rPr b="1" i="0" lang="en-US" sz="1400" u="none" cap="none" strike="noStrike">
                <a:solidFill>
                  <a:srgbClr val="002060"/>
                </a:solidFill>
                <a:latin typeface="Times New Roman"/>
                <a:ea typeface="Times New Roman"/>
                <a:cs typeface="Times New Roman"/>
                <a:sym typeface="Times New Roman"/>
              </a:rPr>
              <a:t>(Cntd.)</a:t>
            </a:r>
            <a:endParaRPr b="1" i="0" sz="1400" u="none" cap="none" strike="noStrike">
              <a:solidFill>
                <a:srgbClr val="002060"/>
              </a:solidFill>
              <a:latin typeface="Times New Roman"/>
              <a:ea typeface="Times New Roman"/>
              <a:cs typeface="Times New Roman"/>
              <a:sym typeface="Times New Roman"/>
            </a:endParaRPr>
          </a:p>
        </p:txBody>
      </p:sp>
      <p:sp>
        <p:nvSpPr>
          <p:cNvPr id="908" name="Google Shape;908;p51"/>
          <p:cNvSpPr txBox="1"/>
          <p:nvPr/>
        </p:nvSpPr>
        <p:spPr>
          <a:xfrm>
            <a:off x="536003" y="644856"/>
            <a:ext cx="8350250" cy="3906717"/>
          </a:xfrm>
          <a:prstGeom prst="rect">
            <a:avLst/>
          </a:prstGeom>
          <a:noFill/>
          <a:ln>
            <a:noFill/>
          </a:ln>
        </p:spPr>
        <p:txBody>
          <a:bodyPr anchorCtr="0" anchor="t" bIns="34275" lIns="0" spcFirstLastPara="1" rIns="0" wrap="square" tIns="34275">
            <a:noAutofit/>
          </a:bodyPr>
          <a:lstStyle/>
          <a:p>
            <a:pPr indent="-457200" lvl="0" marL="571500" marR="0" rtl="0" algn="just">
              <a:lnSpc>
                <a:spcPct val="115000"/>
              </a:lnSpc>
              <a:spcBef>
                <a:spcPts val="500"/>
              </a:spcBef>
              <a:spcAft>
                <a:spcPts val="0"/>
              </a:spcAft>
              <a:buClr>
                <a:schemeClr val="dk1"/>
              </a:buClr>
              <a:buSzPts val="1800"/>
              <a:buFont typeface="Calibri"/>
              <a:buAutoNum type="arabicPeriod" startAt="3"/>
            </a:pPr>
            <a:r>
              <a:rPr b="1" i="0" lang="en-US" sz="2400" u="none" cap="none" strike="noStrike">
                <a:solidFill>
                  <a:schemeClr val="dk1"/>
                </a:solidFill>
                <a:latin typeface="Times New Roman"/>
                <a:ea typeface="Times New Roman"/>
                <a:cs typeface="Times New Roman"/>
                <a:sym typeface="Times New Roman"/>
              </a:rPr>
              <a:t>“Class C” Address:</a:t>
            </a:r>
            <a:endParaRPr/>
          </a:p>
          <a:p>
            <a:pPr indent="0" lvl="0" marL="114300" marR="0" rtl="0" algn="just">
              <a:lnSpc>
                <a:spcPct val="115000"/>
              </a:lnSpc>
              <a:spcBef>
                <a:spcPts val="500"/>
              </a:spcBef>
              <a:spcAft>
                <a:spcPts val="0"/>
              </a:spcAft>
              <a:buClr>
                <a:schemeClr val="dk1"/>
              </a:buClr>
              <a:buSzPts val="1800"/>
              <a:buFont typeface="Calibri"/>
              <a:buNone/>
            </a:pPr>
            <a:r>
              <a:t/>
            </a:r>
            <a:endParaRPr b="1" i="0" sz="2400" u="none" cap="none" strike="noStrike">
              <a:solidFill>
                <a:schemeClr val="dk1"/>
              </a:solidFill>
              <a:latin typeface="Times New Roman"/>
              <a:ea typeface="Times New Roman"/>
              <a:cs typeface="Times New Roman"/>
              <a:sym typeface="Times New Roman"/>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200" u="none" cap="none" strike="noStrike">
                <a:solidFill>
                  <a:schemeClr val="dk1"/>
                </a:solidFill>
                <a:latin typeface="Times New Roman"/>
                <a:ea typeface="Times New Roman"/>
                <a:cs typeface="Times New Roman"/>
                <a:sym typeface="Times New Roman"/>
              </a:rPr>
              <a:t>The first octet of Class C IP address has its </a:t>
            </a:r>
            <a:r>
              <a:rPr b="1" i="0" lang="en-US" sz="2200" u="none" cap="none" strike="noStrike">
                <a:solidFill>
                  <a:srgbClr val="002060"/>
                </a:solidFill>
                <a:latin typeface="Times New Roman"/>
                <a:ea typeface="Times New Roman"/>
                <a:cs typeface="Times New Roman"/>
                <a:sym typeface="Times New Roman"/>
              </a:rPr>
              <a:t>first 3 bits set to</a:t>
            </a:r>
            <a:r>
              <a:rPr b="0" i="0" lang="en-US" sz="2200" u="none" cap="none" strike="noStrike">
                <a:solidFill>
                  <a:schemeClr val="dk1"/>
                </a:solidFill>
                <a:latin typeface="Times New Roman"/>
                <a:ea typeface="Times New Roman"/>
                <a:cs typeface="Times New Roman"/>
                <a:sym typeface="Times New Roman"/>
              </a:rPr>
              <a:t> </a:t>
            </a:r>
            <a:r>
              <a:rPr b="1" i="0" lang="en-US" sz="2200" u="none" cap="none" strike="noStrike">
                <a:solidFill>
                  <a:srgbClr val="C00000"/>
                </a:solidFill>
                <a:latin typeface="Times New Roman"/>
                <a:ea typeface="Times New Roman"/>
                <a:cs typeface="Times New Roman"/>
                <a:sym typeface="Times New Roman"/>
              </a:rPr>
              <a:t>110.</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200" u="none" cap="none" strike="noStrike">
                <a:solidFill>
                  <a:schemeClr val="dk1"/>
                </a:solidFill>
                <a:latin typeface="Times New Roman"/>
                <a:ea typeface="Times New Roman"/>
                <a:cs typeface="Times New Roman"/>
                <a:sym typeface="Times New Roman"/>
              </a:rPr>
              <a:t>Class C IP addresses range from </a:t>
            </a:r>
            <a:r>
              <a:rPr b="1" i="0" lang="en-US" sz="2200" u="none" cap="none" strike="noStrike">
                <a:solidFill>
                  <a:schemeClr val="dk1"/>
                </a:solidFill>
                <a:latin typeface="Times New Roman"/>
                <a:ea typeface="Times New Roman"/>
                <a:cs typeface="Times New Roman"/>
                <a:sym typeface="Times New Roman"/>
              </a:rPr>
              <a:t>192.0.0.x to 223.255.255.x. </a:t>
            </a:r>
            <a:r>
              <a:rPr b="0" i="0" lang="en-US" sz="2200" u="none" cap="none" strike="noStrike">
                <a:solidFill>
                  <a:schemeClr val="dk1"/>
                </a:solidFill>
                <a:latin typeface="Times New Roman"/>
                <a:ea typeface="Times New Roman"/>
                <a:cs typeface="Times New Roman"/>
                <a:sym typeface="Times New Roman"/>
              </a:rPr>
              <a:t>The default subnet mask for Class C is </a:t>
            </a:r>
            <a:r>
              <a:rPr b="1" i="0" lang="en-US" sz="2200" u="none" cap="none" strike="noStrike">
                <a:solidFill>
                  <a:srgbClr val="C00000"/>
                </a:solidFill>
                <a:latin typeface="Times New Roman"/>
                <a:ea typeface="Times New Roman"/>
                <a:cs typeface="Times New Roman"/>
                <a:sym typeface="Times New Roman"/>
              </a:rPr>
              <a:t>255.255.255.x.</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200" u="none" cap="none" strike="noStrike">
                <a:solidFill>
                  <a:schemeClr val="dk1"/>
                </a:solidFill>
                <a:latin typeface="Times New Roman"/>
                <a:ea typeface="Times New Roman"/>
                <a:cs typeface="Times New Roman"/>
                <a:sym typeface="Times New Roman"/>
              </a:rPr>
              <a:t>Class C gives </a:t>
            </a:r>
            <a:r>
              <a:rPr b="1" i="0" lang="en-US" sz="2200" u="none" cap="none" strike="noStrike">
                <a:solidFill>
                  <a:schemeClr val="dk1"/>
                </a:solidFill>
                <a:latin typeface="Times New Roman"/>
                <a:ea typeface="Times New Roman"/>
                <a:cs typeface="Times New Roman"/>
                <a:sym typeface="Times New Roman"/>
              </a:rPr>
              <a:t>2097152 (2</a:t>
            </a:r>
            <a:r>
              <a:rPr b="1" baseline="30000" i="0" lang="en-US" sz="2200" u="none" cap="none" strike="noStrike">
                <a:solidFill>
                  <a:schemeClr val="dk1"/>
                </a:solidFill>
                <a:latin typeface="Times New Roman"/>
                <a:ea typeface="Times New Roman"/>
                <a:cs typeface="Times New Roman"/>
                <a:sym typeface="Times New Roman"/>
              </a:rPr>
              <a:t>21</a:t>
            </a:r>
            <a:r>
              <a:rPr b="1" i="0" lang="en-US" sz="2200" u="none" cap="none" strike="noStrike">
                <a:solidFill>
                  <a:schemeClr val="dk1"/>
                </a:solidFill>
                <a:latin typeface="Times New Roman"/>
                <a:ea typeface="Times New Roman"/>
                <a:cs typeface="Times New Roman"/>
                <a:sym typeface="Times New Roman"/>
              </a:rPr>
              <a:t>) Network addresses </a:t>
            </a:r>
            <a:r>
              <a:rPr b="0" i="0" lang="en-US" sz="2200" u="none" cap="none" strike="noStrike">
                <a:solidFill>
                  <a:schemeClr val="dk1"/>
                </a:solidFill>
                <a:latin typeface="Times New Roman"/>
                <a:ea typeface="Times New Roman"/>
                <a:cs typeface="Times New Roman"/>
                <a:sym typeface="Times New Roman"/>
              </a:rPr>
              <a:t>and </a:t>
            </a:r>
            <a:r>
              <a:rPr b="1" i="0" lang="en-US" sz="2200" u="none" cap="none" strike="noStrike">
                <a:solidFill>
                  <a:srgbClr val="C00000"/>
                </a:solidFill>
                <a:latin typeface="Times New Roman"/>
                <a:ea typeface="Times New Roman"/>
                <a:cs typeface="Times New Roman"/>
                <a:sym typeface="Times New Roman"/>
              </a:rPr>
              <a:t>254 (2</a:t>
            </a:r>
            <a:r>
              <a:rPr b="1" baseline="30000" i="0" lang="en-US" sz="2200" u="none" cap="none" strike="noStrike">
                <a:solidFill>
                  <a:srgbClr val="C00000"/>
                </a:solidFill>
                <a:latin typeface="Times New Roman"/>
                <a:ea typeface="Times New Roman"/>
                <a:cs typeface="Times New Roman"/>
                <a:sym typeface="Times New Roman"/>
              </a:rPr>
              <a:t>8</a:t>
            </a:r>
            <a:r>
              <a:rPr b="1" i="0" lang="en-US" sz="2200" u="none" cap="none" strike="noStrike">
                <a:solidFill>
                  <a:srgbClr val="C00000"/>
                </a:solidFill>
                <a:latin typeface="Times New Roman"/>
                <a:ea typeface="Times New Roman"/>
                <a:cs typeface="Times New Roman"/>
                <a:sym typeface="Times New Roman"/>
              </a:rPr>
              <a:t>-2) Host addresses.</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200" u="none" cap="none" strike="noStrike">
                <a:solidFill>
                  <a:schemeClr val="dk1"/>
                </a:solidFill>
                <a:latin typeface="Times New Roman"/>
                <a:ea typeface="Times New Roman"/>
                <a:cs typeface="Times New Roman"/>
                <a:sym typeface="Times New Roman"/>
              </a:rPr>
              <a:t>Class C IP address format is thus:</a:t>
            </a:r>
            <a:endParaRPr/>
          </a:p>
          <a:p>
            <a:pPr indent="0" lvl="0" marL="914400" marR="0" rtl="0" algn="just">
              <a:lnSpc>
                <a:spcPct val="115000"/>
              </a:lnSpc>
              <a:spcBef>
                <a:spcPts val="500"/>
              </a:spcBef>
              <a:spcAft>
                <a:spcPts val="0"/>
              </a:spcAft>
              <a:buClr>
                <a:schemeClr val="accent1"/>
              </a:buClr>
              <a:buSzPts val="1500"/>
              <a:buFont typeface="Calibri"/>
              <a:buNone/>
            </a:pPr>
            <a:r>
              <a:rPr b="1" i="0" lang="en-US" sz="2400" u="none" cap="none" strike="noStrike">
                <a:solidFill>
                  <a:srgbClr val="FF0000"/>
                </a:solidFill>
                <a:latin typeface="Times New Roman"/>
                <a:ea typeface="Times New Roman"/>
                <a:cs typeface="Times New Roman"/>
                <a:sym typeface="Times New Roman"/>
              </a:rPr>
              <a:t>110</a:t>
            </a:r>
            <a:r>
              <a:rPr b="1" i="0" lang="en-US" sz="2400" u="none" cap="none" strike="noStrike">
                <a:solidFill>
                  <a:schemeClr val="dk1"/>
                </a:solidFill>
                <a:latin typeface="Times New Roman"/>
                <a:ea typeface="Times New Roman"/>
                <a:cs typeface="Times New Roman"/>
                <a:sym typeface="Times New Roman"/>
              </a:rPr>
              <a:t>NNNNN.NNNNNNNN.NNNNNNNN</a:t>
            </a:r>
            <a:r>
              <a:rPr b="0" i="0" lang="en-US" sz="2400" u="none" cap="none" strike="noStrike">
                <a:solidFill>
                  <a:schemeClr val="dk1"/>
                </a:solidFill>
                <a:latin typeface="Times New Roman"/>
                <a:ea typeface="Times New Roman"/>
                <a:cs typeface="Times New Roman"/>
                <a:sym typeface="Times New Roman"/>
              </a:rPr>
              <a:t>.</a:t>
            </a:r>
            <a:r>
              <a:rPr b="0" i="0" lang="en-US" sz="2400" u="none" cap="none" strike="noStrike">
                <a:solidFill>
                  <a:srgbClr val="002060"/>
                </a:solidFill>
                <a:latin typeface="Times New Roman"/>
                <a:ea typeface="Times New Roman"/>
                <a:cs typeface="Times New Roman"/>
                <a:sym typeface="Times New Roman"/>
              </a:rPr>
              <a:t>HHHHHHHH</a:t>
            </a:r>
            <a:endParaRPr b="0" i="0" sz="2400" u="none" cap="none" strike="noStrike">
              <a:solidFill>
                <a:srgbClr val="002060"/>
              </a:solidFill>
              <a:latin typeface="Times New Roman"/>
              <a:ea typeface="Times New Roman"/>
              <a:cs typeface="Times New Roman"/>
              <a:sym typeface="Times New Roman"/>
            </a:endParaRPr>
          </a:p>
        </p:txBody>
      </p:sp>
      <p:pic>
        <p:nvPicPr>
          <p:cNvPr id="909" name="Google Shape;909;p51"/>
          <p:cNvPicPr preferRelativeResize="0"/>
          <p:nvPr/>
        </p:nvPicPr>
        <p:blipFill rotWithShape="1">
          <a:blip r:embed="rId4">
            <a:alphaModFix/>
          </a:blip>
          <a:srcRect b="0" l="0" r="0" t="0"/>
          <a:stretch/>
        </p:blipFill>
        <p:spPr>
          <a:xfrm>
            <a:off x="4711128" y="749931"/>
            <a:ext cx="3676650" cy="895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917" name="Google Shape;917;p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918" name="Google Shape;918;p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919" name="Google Shape;919;p52"/>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920" name="Google Shape;920;p5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21" name="Google Shape;921;p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22" name="Google Shape;922;p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23" name="Google Shape;923;p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924" name="Google Shape;924;p52"/>
          <p:cNvSpPr txBox="1"/>
          <p:nvPr/>
        </p:nvSpPr>
        <p:spPr>
          <a:xfrm>
            <a:off x="639959" y="264538"/>
            <a:ext cx="8153400"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Internet Protocol: IPv4 - Classful Addressing </a:t>
            </a:r>
            <a:r>
              <a:rPr b="1" i="0" lang="en-US" sz="1800" u="none" cap="none" strike="noStrike">
                <a:solidFill>
                  <a:srgbClr val="002060"/>
                </a:solidFill>
                <a:latin typeface="Times New Roman"/>
                <a:ea typeface="Times New Roman"/>
                <a:cs typeface="Times New Roman"/>
                <a:sym typeface="Times New Roman"/>
              </a:rPr>
              <a:t>(Cntd.)</a:t>
            </a:r>
            <a:endParaRPr b="1" i="0" sz="1800" u="none" cap="none" strike="noStrike">
              <a:solidFill>
                <a:srgbClr val="002060"/>
              </a:solidFill>
              <a:latin typeface="Times New Roman"/>
              <a:ea typeface="Times New Roman"/>
              <a:cs typeface="Times New Roman"/>
              <a:sym typeface="Times New Roman"/>
            </a:endParaRPr>
          </a:p>
        </p:txBody>
      </p:sp>
      <p:sp>
        <p:nvSpPr>
          <p:cNvPr id="925" name="Google Shape;925;p52"/>
          <p:cNvSpPr txBox="1"/>
          <p:nvPr/>
        </p:nvSpPr>
        <p:spPr>
          <a:xfrm>
            <a:off x="536280" y="791489"/>
            <a:ext cx="8153594" cy="3975774"/>
          </a:xfrm>
          <a:prstGeom prst="rect">
            <a:avLst/>
          </a:prstGeom>
          <a:noFill/>
          <a:ln>
            <a:noFill/>
          </a:ln>
        </p:spPr>
        <p:txBody>
          <a:bodyPr anchorCtr="0" anchor="t" bIns="34275" lIns="0" spcFirstLastPara="1" rIns="0" wrap="square" tIns="34275">
            <a:noAutofit/>
          </a:bodyPr>
          <a:lstStyle/>
          <a:p>
            <a:pPr indent="-457200" lvl="0" marL="571500" marR="0" rtl="0" algn="just">
              <a:lnSpc>
                <a:spcPct val="115000"/>
              </a:lnSpc>
              <a:spcBef>
                <a:spcPts val="500"/>
              </a:spcBef>
              <a:spcAft>
                <a:spcPts val="0"/>
              </a:spcAft>
              <a:buClr>
                <a:schemeClr val="dk1"/>
              </a:buClr>
              <a:buSzPts val="1800"/>
              <a:buFont typeface="Calibri"/>
              <a:buAutoNum type="arabicPeriod" startAt="4"/>
            </a:pPr>
            <a:r>
              <a:rPr b="1" i="0" lang="en-US" sz="2400" u="none" cap="none" strike="noStrike">
                <a:solidFill>
                  <a:srgbClr val="C00000"/>
                </a:solidFill>
                <a:latin typeface="Times New Roman"/>
                <a:ea typeface="Times New Roman"/>
                <a:cs typeface="Times New Roman"/>
                <a:sym typeface="Times New Roman"/>
              </a:rPr>
              <a:t>“Class D” Address:</a:t>
            </a:r>
            <a:endParaRPr/>
          </a:p>
          <a:p>
            <a:pPr indent="-228600" lvl="1" marL="914400" marR="0" rtl="0" algn="just">
              <a:lnSpc>
                <a:spcPct val="115000"/>
              </a:lnSpc>
              <a:spcBef>
                <a:spcPts val="0"/>
              </a:spcBef>
              <a:spcAft>
                <a:spcPts val="0"/>
              </a:spcAft>
              <a:buClr>
                <a:schemeClr val="dk1"/>
              </a:buClr>
              <a:buSzPts val="1800"/>
              <a:buFont typeface="Noto Sans Symbols"/>
              <a:buNone/>
            </a:pPr>
            <a:r>
              <a:t/>
            </a:r>
            <a:endParaRPr b="0" i="0" sz="2100" u="none" cap="none" strike="noStrike">
              <a:solidFill>
                <a:schemeClr val="dk1"/>
              </a:solidFill>
              <a:latin typeface="Times New Roman"/>
              <a:ea typeface="Times New Roman"/>
              <a:cs typeface="Times New Roman"/>
              <a:sym typeface="Times New Roman"/>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100" u="none" cap="none" strike="noStrike">
                <a:solidFill>
                  <a:schemeClr val="dk1"/>
                </a:solidFill>
                <a:latin typeface="Times New Roman"/>
                <a:ea typeface="Times New Roman"/>
                <a:cs typeface="Times New Roman"/>
                <a:sym typeface="Times New Roman"/>
              </a:rPr>
              <a:t>Very first four bits of the first octet in Class D IP addresses are set to 1110. Giving range of   </a:t>
            </a:r>
            <a:r>
              <a:rPr b="1" i="0" lang="en-US" sz="2100" u="none" cap="none" strike="noStrike">
                <a:solidFill>
                  <a:srgbClr val="C00000"/>
                </a:solidFill>
                <a:latin typeface="Times New Roman"/>
                <a:ea typeface="Times New Roman"/>
                <a:cs typeface="Times New Roman"/>
                <a:sym typeface="Times New Roman"/>
              </a:rPr>
              <a:t>1110</a:t>
            </a:r>
            <a:r>
              <a:rPr b="0" i="0" lang="en-US" sz="2100" u="none" cap="none" strike="noStrike">
                <a:solidFill>
                  <a:schemeClr val="dk1"/>
                </a:solidFill>
                <a:latin typeface="Times New Roman"/>
                <a:ea typeface="Times New Roman"/>
                <a:cs typeface="Times New Roman"/>
                <a:sym typeface="Times New Roman"/>
              </a:rPr>
              <a:t>0000-</a:t>
            </a:r>
            <a:r>
              <a:rPr b="1" i="0" lang="en-US" sz="2100" u="none" cap="none" strike="noStrike">
                <a:solidFill>
                  <a:srgbClr val="C00000"/>
                </a:solidFill>
                <a:latin typeface="Times New Roman"/>
                <a:ea typeface="Times New Roman"/>
                <a:cs typeface="Times New Roman"/>
                <a:sym typeface="Times New Roman"/>
              </a:rPr>
              <a:t>1110</a:t>
            </a:r>
            <a:r>
              <a:rPr b="0" i="0" lang="en-US" sz="2100" u="none" cap="none" strike="noStrike">
                <a:solidFill>
                  <a:schemeClr val="dk1"/>
                </a:solidFill>
                <a:latin typeface="Times New Roman"/>
                <a:ea typeface="Times New Roman"/>
                <a:cs typeface="Times New Roman"/>
                <a:sym typeface="Times New Roman"/>
              </a:rPr>
              <a:t>1111               (224-239)</a:t>
            </a:r>
            <a:endParaRPr/>
          </a:p>
          <a:p>
            <a:pPr indent="-342900" lvl="1" marL="914400" marR="0" rtl="0" algn="just">
              <a:lnSpc>
                <a:spcPct val="115000"/>
              </a:lnSpc>
              <a:spcBef>
                <a:spcPts val="500"/>
              </a:spcBef>
              <a:spcAft>
                <a:spcPts val="0"/>
              </a:spcAft>
              <a:buClr>
                <a:schemeClr val="dk1"/>
              </a:buClr>
              <a:buSzPts val="1800"/>
              <a:buFont typeface="Noto Sans Symbols"/>
              <a:buChar char="⮚"/>
            </a:pPr>
            <a:r>
              <a:rPr b="0" i="0" lang="en-US" sz="2100" u="none" cap="none" strike="noStrike">
                <a:solidFill>
                  <a:schemeClr val="dk1"/>
                </a:solidFill>
                <a:latin typeface="Times New Roman"/>
                <a:ea typeface="Times New Roman"/>
                <a:cs typeface="Times New Roman"/>
                <a:sym typeface="Times New Roman"/>
              </a:rPr>
              <a:t>Class D has IP address rage from 224.0.0.0 to 239.255.255.255.</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100" u="none" cap="none" strike="noStrike">
                <a:solidFill>
                  <a:schemeClr val="dk1"/>
                </a:solidFill>
                <a:latin typeface="Times New Roman"/>
                <a:ea typeface="Times New Roman"/>
                <a:cs typeface="Times New Roman"/>
                <a:sym typeface="Times New Roman"/>
              </a:rPr>
              <a:t>Class D is reserved for </a:t>
            </a:r>
            <a:r>
              <a:rPr b="1" i="0" lang="en-US" sz="2100" u="none" cap="none" strike="noStrike">
                <a:solidFill>
                  <a:srgbClr val="C00000"/>
                </a:solidFill>
                <a:latin typeface="Times New Roman"/>
                <a:ea typeface="Times New Roman"/>
                <a:cs typeface="Times New Roman"/>
                <a:sym typeface="Times New Roman"/>
              </a:rPr>
              <a:t>Multicasting.</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100" u="none" cap="none" strike="noStrike">
                <a:solidFill>
                  <a:schemeClr val="dk1"/>
                </a:solidFill>
                <a:latin typeface="Times New Roman"/>
                <a:ea typeface="Times New Roman"/>
                <a:cs typeface="Times New Roman"/>
                <a:sym typeface="Times New Roman"/>
              </a:rPr>
              <a:t> In multicasting, data is not destined for a particular host, that is why there is no need to extract host address from the IP address.</a:t>
            </a:r>
            <a:endParaRPr/>
          </a:p>
          <a:p>
            <a:pPr indent="-342900" lvl="1" marL="914400" marR="0" rtl="0" algn="just">
              <a:lnSpc>
                <a:spcPct val="115000"/>
              </a:lnSpc>
              <a:spcBef>
                <a:spcPts val="0"/>
              </a:spcBef>
              <a:spcAft>
                <a:spcPts val="0"/>
              </a:spcAft>
              <a:buClr>
                <a:schemeClr val="dk1"/>
              </a:buClr>
              <a:buSzPts val="1800"/>
              <a:buFont typeface="Noto Sans Symbols"/>
              <a:buChar char="⮚"/>
            </a:pPr>
            <a:r>
              <a:rPr b="1" i="0" lang="en-US" sz="2100" u="none" cap="none" strike="noStrike">
                <a:solidFill>
                  <a:schemeClr val="dk1"/>
                </a:solidFill>
                <a:latin typeface="Times New Roman"/>
                <a:ea typeface="Times New Roman"/>
                <a:cs typeface="Times New Roman"/>
                <a:sym typeface="Times New Roman"/>
              </a:rPr>
              <a:t>Class D does not have any subnet mask.</a:t>
            </a:r>
            <a:endParaRPr b="1" i="0" sz="2100" u="none" cap="none" strike="noStrike">
              <a:solidFill>
                <a:schemeClr val="dk1"/>
              </a:solidFill>
              <a:latin typeface="Times New Roman"/>
              <a:ea typeface="Times New Roman"/>
              <a:cs typeface="Times New Roman"/>
              <a:sym typeface="Times New Roman"/>
            </a:endParaRPr>
          </a:p>
        </p:txBody>
      </p:sp>
      <p:pic>
        <p:nvPicPr>
          <p:cNvPr id="926" name="Google Shape;926;p52"/>
          <p:cNvPicPr preferRelativeResize="0"/>
          <p:nvPr/>
        </p:nvPicPr>
        <p:blipFill rotWithShape="1">
          <a:blip r:embed="rId4">
            <a:alphaModFix/>
          </a:blip>
          <a:srcRect b="0" l="0" r="0" t="0"/>
          <a:stretch/>
        </p:blipFill>
        <p:spPr>
          <a:xfrm>
            <a:off x="4361659" y="791489"/>
            <a:ext cx="3609975" cy="76188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934" name="Google Shape;934;p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935" name="Google Shape;935;p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936" name="Google Shape;936;p53"/>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937" name="Google Shape;937;p5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38" name="Google Shape;938;p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39" name="Google Shape;939;p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40" name="Google Shape;940;p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941" name="Google Shape;941;p53"/>
          <p:cNvSpPr txBox="1"/>
          <p:nvPr/>
        </p:nvSpPr>
        <p:spPr>
          <a:xfrm>
            <a:off x="639959" y="-567113"/>
            <a:ext cx="8496304" cy="1063377"/>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2800" u="none" cap="none" strike="noStrike">
                <a:solidFill>
                  <a:srgbClr val="002060"/>
                </a:solidFill>
                <a:latin typeface="Times New Roman"/>
                <a:ea typeface="Times New Roman"/>
                <a:cs typeface="Times New Roman"/>
                <a:sym typeface="Times New Roman"/>
              </a:rPr>
              <a:t>Internet Protocol: IPv4 - Classful Addressing (Cntd.)</a:t>
            </a:r>
            <a:endParaRPr b="1" i="0" sz="2800" u="none" cap="none" strike="noStrike">
              <a:solidFill>
                <a:srgbClr val="002060"/>
              </a:solidFill>
              <a:latin typeface="Times New Roman"/>
              <a:ea typeface="Times New Roman"/>
              <a:cs typeface="Times New Roman"/>
              <a:sym typeface="Times New Roman"/>
            </a:endParaRPr>
          </a:p>
        </p:txBody>
      </p:sp>
      <p:sp>
        <p:nvSpPr>
          <p:cNvPr id="942" name="Google Shape;942;p53"/>
          <p:cNvSpPr txBox="1"/>
          <p:nvPr/>
        </p:nvSpPr>
        <p:spPr>
          <a:xfrm>
            <a:off x="591145" y="734438"/>
            <a:ext cx="8350250" cy="3725594"/>
          </a:xfrm>
          <a:prstGeom prst="rect">
            <a:avLst/>
          </a:prstGeom>
          <a:noFill/>
          <a:ln>
            <a:noFill/>
          </a:ln>
        </p:spPr>
        <p:txBody>
          <a:bodyPr anchorCtr="0" anchor="t" bIns="34275" lIns="0" spcFirstLastPara="1" rIns="0" wrap="square" tIns="34275">
            <a:noAutofit/>
          </a:bodyPr>
          <a:lstStyle/>
          <a:p>
            <a:pPr indent="0" lvl="0" marL="114300" marR="0" rtl="0" algn="just">
              <a:lnSpc>
                <a:spcPct val="115000"/>
              </a:lnSpc>
              <a:spcBef>
                <a:spcPts val="500"/>
              </a:spcBef>
              <a:spcAft>
                <a:spcPts val="0"/>
              </a:spcAft>
              <a:buClr>
                <a:schemeClr val="dk1"/>
              </a:buClr>
              <a:buSzPts val="1800"/>
              <a:buFont typeface="Calibri"/>
              <a:buNone/>
            </a:pPr>
            <a:r>
              <a:rPr b="1" i="0" lang="en-US" sz="2800" u="none" cap="none" strike="noStrike">
                <a:solidFill>
                  <a:srgbClr val="C00000"/>
                </a:solidFill>
                <a:latin typeface="Times New Roman"/>
                <a:ea typeface="Times New Roman"/>
                <a:cs typeface="Times New Roman"/>
                <a:sym typeface="Times New Roman"/>
              </a:rPr>
              <a:t>5. “Class E” Address:</a:t>
            </a:r>
            <a:endParaRPr/>
          </a:p>
          <a:p>
            <a:pPr indent="-228600" lvl="1" marL="914400" marR="0" rtl="0" algn="just">
              <a:lnSpc>
                <a:spcPct val="115000"/>
              </a:lnSpc>
              <a:spcBef>
                <a:spcPts val="0"/>
              </a:spcBef>
              <a:spcAft>
                <a:spcPts val="0"/>
              </a:spcAft>
              <a:buClr>
                <a:schemeClr val="dk1"/>
              </a:buClr>
              <a:buSzPts val="18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a:p>
            <a:pPr indent="-114300" lvl="1" marL="0" marR="0" rtl="0" algn="just">
              <a:lnSpc>
                <a:spcPct val="100000"/>
              </a:lnSpc>
              <a:spcBef>
                <a:spcPts val="0"/>
              </a:spcBef>
              <a:spcAft>
                <a:spcPts val="0"/>
              </a:spcAft>
              <a:buClr>
                <a:schemeClr val="dk1"/>
              </a:buClr>
              <a:buSzPts val="1800"/>
              <a:buFont typeface="Noto Sans Symbols"/>
              <a:buChar char="⮚"/>
            </a:pPr>
            <a:r>
              <a:rPr b="0" i="0" lang="en-US" sz="2400" u="none" cap="none" strike="noStrike">
                <a:solidFill>
                  <a:schemeClr val="dk1"/>
                </a:solidFill>
                <a:latin typeface="Times New Roman"/>
                <a:ea typeface="Times New Roman"/>
                <a:cs typeface="Times New Roman"/>
                <a:sym typeface="Times New Roman"/>
              </a:rPr>
              <a:t>This IP Class is reserved for experimental purposes only for </a:t>
            </a:r>
            <a:r>
              <a:rPr b="1" i="0" lang="en-US" sz="2400" u="none" cap="none" strike="noStrike">
                <a:solidFill>
                  <a:srgbClr val="C00000"/>
                </a:solidFill>
                <a:latin typeface="Times New Roman"/>
                <a:ea typeface="Times New Roman"/>
                <a:cs typeface="Times New Roman"/>
                <a:sym typeface="Times New Roman"/>
              </a:rPr>
              <a:t>R&amp;D or Study.</a:t>
            </a:r>
            <a:endParaRPr/>
          </a:p>
          <a:p>
            <a:pPr indent="-95250" lvl="0" marL="0" marR="0" rtl="0" algn="ctr">
              <a:lnSpc>
                <a:spcPct val="100000"/>
              </a:lnSpc>
              <a:spcBef>
                <a:spcPts val="0"/>
              </a:spcBef>
              <a:spcAft>
                <a:spcPts val="0"/>
              </a:spcAft>
              <a:buClr>
                <a:schemeClr val="accent1"/>
              </a:buClr>
              <a:buSzPts val="1500"/>
              <a:buFont typeface="Noto Sans Symbols"/>
              <a:buChar char="⮚"/>
            </a:pPr>
            <a:r>
              <a:rPr b="0" i="0" lang="en-US" sz="2400" u="none" cap="none" strike="noStrike">
                <a:solidFill>
                  <a:schemeClr val="dk1"/>
                </a:solidFill>
                <a:latin typeface="Times New Roman"/>
                <a:ea typeface="Times New Roman"/>
                <a:cs typeface="Times New Roman"/>
                <a:sym typeface="Times New Roman"/>
              </a:rPr>
              <a:t>11110000-11111111</a:t>
            </a:r>
            <a:endParaRPr/>
          </a:p>
          <a:p>
            <a:pPr indent="-95250" lvl="0" marL="0" marR="0" rtl="0" algn="ctr">
              <a:lnSpc>
                <a:spcPct val="100000"/>
              </a:lnSpc>
              <a:spcBef>
                <a:spcPts val="0"/>
              </a:spcBef>
              <a:spcAft>
                <a:spcPts val="0"/>
              </a:spcAft>
              <a:buClr>
                <a:schemeClr val="accent1"/>
              </a:buClr>
              <a:buSzPts val="1500"/>
              <a:buFont typeface="Noto Sans Symbols"/>
              <a:buChar char="⮚"/>
            </a:pPr>
            <a:r>
              <a:rPr b="0" i="0" lang="en-US" sz="2400" u="none" cap="none" strike="noStrike">
                <a:solidFill>
                  <a:schemeClr val="dk1"/>
                </a:solidFill>
                <a:latin typeface="Times New Roman"/>
                <a:ea typeface="Times New Roman"/>
                <a:cs typeface="Times New Roman"/>
                <a:sym typeface="Times New Roman"/>
              </a:rPr>
              <a:t>240-255</a:t>
            </a:r>
            <a:endParaRPr/>
          </a:p>
          <a:p>
            <a:pPr indent="-114300" lvl="1" marL="0" marR="0" rtl="0" algn="just">
              <a:lnSpc>
                <a:spcPct val="100000"/>
              </a:lnSpc>
              <a:spcBef>
                <a:spcPts val="0"/>
              </a:spcBef>
              <a:spcAft>
                <a:spcPts val="0"/>
              </a:spcAft>
              <a:buClr>
                <a:schemeClr val="dk1"/>
              </a:buClr>
              <a:buSzPts val="1800"/>
              <a:buFont typeface="Noto Sans Symbols"/>
              <a:buChar char="⮚"/>
            </a:pPr>
            <a:r>
              <a:rPr b="0" i="0" lang="en-US" sz="2400" u="none" cap="none" strike="noStrike">
                <a:solidFill>
                  <a:schemeClr val="dk1"/>
                </a:solidFill>
                <a:latin typeface="Times New Roman"/>
                <a:ea typeface="Times New Roman"/>
                <a:cs typeface="Times New Roman"/>
                <a:sym typeface="Times New Roman"/>
              </a:rPr>
              <a:t>IP addresses in this class ranges from 240.0.0.0 to 255.255.255.254.</a:t>
            </a:r>
            <a:endParaRPr/>
          </a:p>
          <a:p>
            <a:pPr indent="-342900" lvl="1" marL="914400" marR="0" rtl="0" algn="just">
              <a:lnSpc>
                <a:spcPct val="115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Times New Roman"/>
                <a:ea typeface="Times New Roman"/>
                <a:cs typeface="Times New Roman"/>
                <a:sym typeface="Times New Roman"/>
              </a:rPr>
              <a:t>Like Class D, this class too is not equipped with any subnet mask.</a:t>
            </a:r>
            <a:endParaRPr b="0" i="0" sz="2000" u="none" cap="none" strike="noStrike">
              <a:solidFill>
                <a:schemeClr val="dk1"/>
              </a:solidFill>
              <a:latin typeface="Times New Roman"/>
              <a:ea typeface="Times New Roman"/>
              <a:cs typeface="Times New Roman"/>
              <a:sym typeface="Times New Roman"/>
            </a:endParaRPr>
          </a:p>
        </p:txBody>
      </p:sp>
      <p:pic>
        <p:nvPicPr>
          <p:cNvPr id="943" name="Google Shape;943;p53"/>
          <p:cNvPicPr preferRelativeResize="0"/>
          <p:nvPr/>
        </p:nvPicPr>
        <p:blipFill rotWithShape="1">
          <a:blip r:embed="rId4">
            <a:alphaModFix/>
          </a:blip>
          <a:srcRect b="0" l="0" r="0" t="0"/>
          <a:stretch/>
        </p:blipFill>
        <p:spPr>
          <a:xfrm>
            <a:off x="5056283" y="803237"/>
            <a:ext cx="3619500" cy="866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id="949" name="Google Shape;949;p54"/>
          <p:cNvSpPr txBox="1"/>
          <p:nvPr>
            <p:ph idx="4294967295" type="title"/>
          </p:nvPr>
        </p:nvSpPr>
        <p:spPr>
          <a:xfrm>
            <a:off x="976916" y="-217838"/>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Example 1</a:t>
            </a:r>
            <a:endParaRPr>
              <a:latin typeface="Times New Roman"/>
              <a:ea typeface="Times New Roman"/>
              <a:cs typeface="Times New Roman"/>
              <a:sym typeface="Times New Roman"/>
            </a:endParaRPr>
          </a:p>
        </p:txBody>
      </p:sp>
      <p:sp>
        <p:nvSpPr>
          <p:cNvPr id="950" name="Google Shape;950;p54"/>
          <p:cNvSpPr txBox="1"/>
          <p:nvPr>
            <p:ph idx="4294967295" type="body"/>
          </p:nvPr>
        </p:nvSpPr>
        <p:spPr>
          <a:xfrm>
            <a:off x="463154" y="639412"/>
            <a:ext cx="8557588" cy="3394075"/>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Given the network address 17.0.0.0, find the class, the block, and the range of the addresses.</a:t>
            </a:r>
            <a:endParaRPr/>
          </a:p>
          <a:p>
            <a:pPr indent="-323850" lvl="0" marL="457200" marR="0" rtl="0" algn="l">
              <a:lnSpc>
                <a:spcPct val="90000"/>
              </a:lnSpc>
              <a:spcBef>
                <a:spcPts val="900"/>
              </a:spcBef>
              <a:spcAft>
                <a:spcPts val="0"/>
              </a:spcAft>
              <a:buClr>
                <a:schemeClr val="accent1"/>
              </a:buClr>
              <a:buSzPts val="1500"/>
              <a:buFont typeface="Calibri"/>
              <a:buChar char=" "/>
            </a:pPr>
            <a:r>
              <a:rPr b="1" i="1" lang="en-US" sz="2800">
                <a:latin typeface="Times New Roman"/>
                <a:ea typeface="Times New Roman"/>
                <a:cs typeface="Times New Roman"/>
                <a:sym typeface="Times New Roman"/>
              </a:rPr>
              <a:t>Solution</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2800">
                <a:latin typeface="Times New Roman"/>
                <a:ea typeface="Times New Roman"/>
                <a:cs typeface="Times New Roman"/>
                <a:sym typeface="Times New Roman"/>
              </a:rPr>
              <a:t>The </a:t>
            </a:r>
            <a:r>
              <a:rPr b="1" lang="en-US" sz="2800">
                <a:solidFill>
                  <a:srgbClr val="C00000"/>
                </a:solidFill>
                <a:latin typeface="Times New Roman"/>
                <a:ea typeface="Times New Roman"/>
                <a:cs typeface="Times New Roman"/>
                <a:sym typeface="Times New Roman"/>
              </a:rPr>
              <a:t>class is A </a:t>
            </a:r>
            <a:r>
              <a:rPr b="1" lang="en-US" sz="1800">
                <a:latin typeface="Times New Roman"/>
                <a:ea typeface="Times New Roman"/>
                <a:cs typeface="Times New Roman"/>
                <a:sym typeface="Times New Roman"/>
              </a:rPr>
              <a:t>because the </a:t>
            </a:r>
            <a:r>
              <a:rPr b="1" lang="en-US" sz="2800">
                <a:latin typeface="Times New Roman"/>
                <a:ea typeface="Times New Roman"/>
                <a:cs typeface="Times New Roman"/>
                <a:sym typeface="Times New Roman"/>
              </a:rPr>
              <a:t>first byte is between 0 and 127. </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The block has a netid of 17. </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The addresses range from </a:t>
            </a:r>
            <a:r>
              <a:rPr b="1" lang="en-US" sz="2800">
                <a:latin typeface="Times New Roman"/>
                <a:ea typeface="Times New Roman"/>
                <a:cs typeface="Times New Roman"/>
                <a:sym typeface="Times New Roman"/>
              </a:rPr>
              <a:t>17.0.0.0 to 17.255.255.255.</a:t>
            </a:r>
            <a:endParaRPr sz="2800">
              <a:latin typeface="Times New Roman"/>
              <a:ea typeface="Times New Roman"/>
              <a:cs typeface="Times New Roman"/>
              <a:sym typeface="Times New Roman"/>
            </a:endParaRPr>
          </a:p>
        </p:txBody>
      </p:sp>
      <p:sp>
        <p:nvSpPr>
          <p:cNvPr id="951" name="Google Shape;951;p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952" name="Google Shape;952;p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953" name="Google Shape;953;p54"/>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954" name="Google Shape;954;p5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55" name="Google Shape;955;p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56" name="Google Shape;956;p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57" name="Google Shape;957;p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id="963" name="Google Shape;963;p55"/>
          <p:cNvSpPr txBox="1"/>
          <p:nvPr>
            <p:ph idx="4294967295" type="title"/>
          </p:nvPr>
        </p:nvSpPr>
        <p:spPr>
          <a:xfrm>
            <a:off x="1021642" y="-212339"/>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Example 2</a:t>
            </a:r>
            <a:endParaRPr>
              <a:latin typeface="Times New Roman"/>
              <a:ea typeface="Times New Roman"/>
              <a:cs typeface="Times New Roman"/>
              <a:sym typeface="Times New Roman"/>
            </a:endParaRPr>
          </a:p>
        </p:txBody>
      </p:sp>
      <p:sp>
        <p:nvSpPr>
          <p:cNvPr id="964" name="Google Shape;964;p55"/>
          <p:cNvSpPr txBox="1"/>
          <p:nvPr>
            <p:ph idx="4294967295" type="body"/>
          </p:nvPr>
        </p:nvSpPr>
        <p:spPr>
          <a:xfrm>
            <a:off x="311124" y="708157"/>
            <a:ext cx="8940117" cy="3394075"/>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Given the network address </a:t>
            </a:r>
            <a:r>
              <a:rPr lang="en-US" sz="2800">
                <a:solidFill>
                  <a:srgbClr val="C00000"/>
                </a:solidFill>
                <a:latin typeface="Times New Roman"/>
                <a:ea typeface="Times New Roman"/>
                <a:cs typeface="Times New Roman"/>
                <a:sym typeface="Times New Roman"/>
              </a:rPr>
              <a:t>132.21.0.0</a:t>
            </a:r>
            <a:r>
              <a:rPr lang="en-US" sz="2800">
                <a:latin typeface="Times New Roman"/>
                <a:ea typeface="Times New Roman"/>
                <a:cs typeface="Times New Roman"/>
                <a:sym typeface="Times New Roman"/>
              </a:rPr>
              <a:t>, find the class, the block, and the range of the addresses.</a:t>
            </a:r>
            <a:endParaRPr/>
          </a:p>
          <a:p>
            <a:pPr indent="-323850" lvl="0" marL="457200" marR="0" rtl="0" algn="l">
              <a:lnSpc>
                <a:spcPct val="90000"/>
              </a:lnSpc>
              <a:spcBef>
                <a:spcPts val="900"/>
              </a:spcBef>
              <a:spcAft>
                <a:spcPts val="0"/>
              </a:spcAft>
              <a:buClr>
                <a:schemeClr val="accent1"/>
              </a:buClr>
              <a:buSzPts val="1500"/>
              <a:buFont typeface="Calibri"/>
              <a:buChar char=" "/>
            </a:pPr>
            <a:r>
              <a:rPr b="1" i="1" lang="en-US" sz="2800">
                <a:latin typeface="Times New Roman"/>
                <a:ea typeface="Times New Roman"/>
                <a:cs typeface="Times New Roman"/>
                <a:sym typeface="Times New Roman"/>
              </a:rPr>
              <a:t>Solution</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2800">
                <a:latin typeface="Times New Roman"/>
                <a:ea typeface="Times New Roman"/>
                <a:cs typeface="Times New Roman"/>
                <a:sym typeface="Times New Roman"/>
              </a:rPr>
              <a:t>The </a:t>
            </a:r>
            <a:r>
              <a:rPr b="1" lang="en-US" sz="2800">
                <a:solidFill>
                  <a:srgbClr val="C00000"/>
                </a:solidFill>
                <a:latin typeface="Times New Roman"/>
                <a:ea typeface="Times New Roman"/>
                <a:cs typeface="Times New Roman"/>
                <a:sym typeface="Times New Roman"/>
              </a:rPr>
              <a:t>class is B </a:t>
            </a:r>
            <a:r>
              <a:rPr b="1" lang="en-US" sz="1800">
                <a:latin typeface="Times New Roman"/>
                <a:ea typeface="Times New Roman"/>
                <a:cs typeface="Times New Roman"/>
                <a:sym typeface="Times New Roman"/>
              </a:rPr>
              <a:t>because the</a:t>
            </a:r>
            <a:r>
              <a:rPr b="1" lang="en-US" sz="2800">
                <a:latin typeface="Times New Roman"/>
                <a:ea typeface="Times New Roman"/>
                <a:cs typeface="Times New Roman"/>
                <a:sym typeface="Times New Roman"/>
              </a:rPr>
              <a:t> first byte is between 128 and 191. </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The block has a netid of </a:t>
            </a:r>
            <a:r>
              <a:rPr b="1" lang="en-US" sz="2800">
                <a:latin typeface="Times New Roman"/>
                <a:ea typeface="Times New Roman"/>
                <a:cs typeface="Times New Roman"/>
                <a:sym typeface="Times New Roman"/>
              </a:rPr>
              <a:t>132.21</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2800">
                <a:latin typeface="Times New Roman"/>
                <a:ea typeface="Times New Roman"/>
                <a:cs typeface="Times New Roman"/>
                <a:sym typeface="Times New Roman"/>
              </a:rPr>
              <a:t>The addresses range from 132.21.0.0 to 132.21.255.255.</a:t>
            </a:r>
            <a:endParaRPr sz="2800">
              <a:latin typeface="Times New Roman"/>
              <a:ea typeface="Times New Roman"/>
              <a:cs typeface="Times New Roman"/>
              <a:sym typeface="Times New Roman"/>
            </a:endParaRPr>
          </a:p>
        </p:txBody>
      </p:sp>
      <p:sp>
        <p:nvSpPr>
          <p:cNvPr id="965" name="Google Shape;965;p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966" name="Google Shape;966;p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967" name="Google Shape;967;p55"/>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968" name="Google Shape;968;p5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69" name="Google Shape;969;p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70" name="Google Shape;970;p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71" name="Google Shape;971;p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id="977" name="Google Shape;977;p56"/>
          <p:cNvSpPr txBox="1"/>
          <p:nvPr>
            <p:ph idx="4294967295" type="title"/>
          </p:nvPr>
        </p:nvSpPr>
        <p:spPr>
          <a:xfrm>
            <a:off x="914400" y="-247575"/>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Example 3</a:t>
            </a:r>
            <a:endParaRPr/>
          </a:p>
        </p:txBody>
      </p:sp>
      <p:sp>
        <p:nvSpPr>
          <p:cNvPr id="978" name="Google Shape;978;p56"/>
          <p:cNvSpPr txBox="1"/>
          <p:nvPr>
            <p:ph idx="4294967295" type="body"/>
          </p:nvPr>
        </p:nvSpPr>
        <p:spPr>
          <a:xfrm>
            <a:off x="205382" y="756307"/>
            <a:ext cx="9070819" cy="3394075"/>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Given the network address </a:t>
            </a:r>
            <a:r>
              <a:rPr b="1" lang="en-US" sz="2800">
                <a:solidFill>
                  <a:srgbClr val="C00000"/>
                </a:solidFill>
                <a:latin typeface="Times New Roman"/>
                <a:ea typeface="Times New Roman"/>
                <a:cs typeface="Times New Roman"/>
                <a:sym typeface="Times New Roman"/>
              </a:rPr>
              <a:t>220.34.76.0</a:t>
            </a:r>
            <a:r>
              <a:rPr lang="en-US" sz="2800">
                <a:latin typeface="Times New Roman"/>
                <a:ea typeface="Times New Roman"/>
                <a:cs typeface="Times New Roman"/>
                <a:sym typeface="Times New Roman"/>
              </a:rPr>
              <a:t>,find the class, the block and the range of the addresses.</a:t>
            </a:r>
            <a:endParaRPr/>
          </a:p>
          <a:p>
            <a:pPr indent="-323850" lvl="0" marL="457200" marR="0" rtl="0" algn="l">
              <a:lnSpc>
                <a:spcPct val="90000"/>
              </a:lnSpc>
              <a:spcBef>
                <a:spcPts val="900"/>
              </a:spcBef>
              <a:spcAft>
                <a:spcPts val="0"/>
              </a:spcAft>
              <a:buClr>
                <a:schemeClr val="accent1"/>
              </a:buClr>
              <a:buSzPts val="1500"/>
              <a:buFont typeface="Calibri"/>
              <a:buChar char=" "/>
            </a:pPr>
            <a:r>
              <a:rPr b="1" i="1" lang="en-US" sz="2800">
                <a:latin typeface="Times New Roman"/>
                <a:ea typeface="Times New Roman"/>
                <a:cs typeface="Times New Roman"/>
                <a:sym typeface="Times New Roman"/>
              </a:rPr>
              <a:t>Solution</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2800">
                <a:latin typeface="Times New Roman"/>
                <a:ea typeface="Times New Roman"/>
                <a:cs typeface="Times New Roman"/>
                <a:sym typeface="Times New Roman"/>
              </a:rPr>
              <a:t>The class is C </a:t>
            </a:r>
            <a:r>
              <a:rPr b="1" lang="en-US" sz="2000">
                <a:latin typeface="Times New Roman"/>
                <a:ea typeface="Times New Roman"/>
                <a:cs typeface="Times New Roman"/>
                <a:sym typeface="Times New Roman"/>
              </a:rPr>
              <a:t>because the </a:t>
            </a:r>
            <a:r>
              <a:rPr b="1" lang="en-US" sz="2800">
                <a:latin typeface="Times New Roman"/>
                <a:ea typeface="Times New Roman"/>
                <a:cs typeface="Times New Roman"/>
                <a:sym typeface="Times New Roman"/>
              </a:rPr>
              <a:t>first byte is between 192 and 223. </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The block has a netid of </a:t>
            </a:r>
            <a:r>
              <a:rPr b="1" lang="en-US" sz="2800">
                <a:latin typeface="Times New Roman"/>
                <a:ea typeface="Times New Roman"/>
                <a:cs typeface="Times New Roman"/>
                <a:sym typeface="Times New Roman"/>
              </a:rPr>
              <a:t>220.34.76. 0</a:t>
            </a:r>
            <a:endParaRPr b="1" sz="2800">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lang="en-US" sz="2800">
                <a:latin typeface="Times New Roman"/>
                <a:ea typeface="Times New Roman"/>
                <a:cs typeface="Times New Roman"/>
                <a:sym typeface="Times New Roman"/>
              </a:rPr>
              <a:t>The addresses range from </a:t>
            </a:r>
            <a:r>
              <a:rPr b="1" lang="en-US" sz="2800">
                <a:solidFill>
                  <a:schemeClr val="dk1"/>
                </a:solidFill>
                <a:latin typeface="Times New Roman"/>
                <a:ea typeface="Times New Roman"/>
                <a:cs typeface="Times New Roman"/>
                <a:sym typeface="Times New Roman"/>
              </a:rPr>
              <a:t>220.34.76.0 to 220.34.76.255.</a:t>
            </a:r>
            <a:endParaRPr sz="2800">
              <a:solidFill>
                <a:schemeClr val="dk1"/>
              </a:solidFill>
              <a:latin typeface="Times New Roman"/>
              <a:ea typeface="Times New Roman"/>
              <a:cs typeface="Times New Roman"/>
              <a:sym typeface="Times New Roman"/>
            </a:endParaRPr>
          </a:p>
        </p:txBody>
      </p:sp>
      <p:sp>
        <p:nvSpPr>
          <p:cNvPr id="979" name="Google Shape;979;p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980" name="Google Shape;980;p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981" name="Google Shape;981;p56"/>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982" name="Google Shape;982;p5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83" name="Google Shape;983;p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84" name="Google Shape;984;p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85" name="Google Shape;985;p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a:solidFill>
                  <a:schemeClr val="dk1"/>
                </a:solidFill>
                <a:latin typeface="Times New Roman"/>
                <a:ea typeface="Times New Roman"/>
                <a:cs typeface="Times New Roman"/>
                <a:sym typeface="Times New Roman"/>
              </a:rPr>
              <a:t>11/21/2022</a:t>
            </a:r>
            <a:endParaRPr b="1">
              <a:solidFill>
                <a:schemeClr val="dk1"/>
              </a:solidFill>
              <a:latin typeface="Times New Roman"/>
              <a:ea typeface="Times New Roman"/>
              <a:cs typeface="Times New Roman"/>
              <a:sym typeface="Times New Roman"/>
            </a:endParaRPr>
          </a:p>
        </p:txBody>
      </p:sp>
      <p:sp>
        <p:nvSpPr>
          <p:cNvPr id="991" name="Google Shape;991;p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a:solidFill>
                  <a:schemeClr val="dk1"/>
                </a:solidFill>
                <a:latin typeface="Times New Roman"/>
                <a:ea typeface="Times New Roman"/>
                <a:cs typeface="Times New Roman"/>
                <a:sym typeface="Times New Roman"/>
              </a:rPr>
              <a:t>Computer Networks (CET2005B)       SY BTech    Semester-3               2022-23</a:t>
            </a:r>
            <a:endParaRPr b="1">
              <a:solidFill>
                <a:schemeClr val="dk1"/>
              </a:solidFill>
              <a:latin typeface="Times New Roman"/>
              <a:ea typeface="Times New Roman"/>
              <a:cs typeface="Times New Roman"/>
              <a:sym typeface="Times New Roman"/>
            </a:endParaRPr>
          </a:p>
        </p:txBody>
      </p:sp>
      <p:sp>
        <p:nvSpPr>
          <p:cNvPr id="992" name="Google Shape;992;p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b="1" lang="en-US">
                <a:solidFill>
                  <a:schemeClr val="dk1"/>
                </a:solidFill>
                <a:latin typeface="Times New Roman"/>
                <a:ea typeface="Times New Roman"/>
                <a:cs typeface="Times New Roman"/>
                <a:sym typeface="Times New Roman"/>
              </a:rPr>
              <a:t>‹#›</a:t>
            </a:fld>
            <a:endParaRPr b="1">
              <a:solidFill>
                <a:schemeClr val="dk1"/>
              </a:solidFill>
              <a:latin typeface="Times New Roman"/>
              <a:ea typeface="Times New Roman"/>
              <a:cs typeface="Times New Roman"/>
              <a:sym typeface="Times New Roman"/>
            </a:endParaRPr>
          </a:p>
        </p:txBody>
      </p:sp>
      <p:sp>
        <p:nvSpPr>
          <p:cNvPr id="993" name="Google Shape;993;p57"/>
          <p:cNvSpPr/>
          <p:nvPr/>
        </p:nvSpPr>
        <p:spPr>
          <a:xfrm>
            <a:off x="269914" y="225494"/>
            <a:ext cx="4026664" cy="1384995"/>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1"/>
                </a:solidFill>
                <a:latin typeface="Times New Roman"/>
                <a:ea typeface="Times New Roman"/>
                <a:cs typeface="Times New Roman"/>
                <a:sym typeface="Times New Roman"/>
              </a:rPr>
              <a:t>What is the purpose of an IP Address?</a:t>
            </a:r>
            <a:endParaRPr/>
          </a:p>
          <a:p>
            <a:pPr indent="0" lvl="1" marL="457200" marR="0" rtl="0" algn="l">
              <a:lnSpc>
                <a:spcPct val="100000"/>
              </a:lnSpc>
              <a:spcBef>
                <a:spcPts val="0"/>
              </a:spcBef>
              <a:spcAft>
                <a:spcPts val="0"/>
              </a:spcAft>
              <a:buNone/>
            </a:pPr>
            <a:r>
              <a:t/>
            </a:r>
            <a:endParaRPr b="1"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1"/>
                </a:solidFill>
                <a:latin typeface="Times New Roman"/>
                <a:ea typeface="Times New Roman"/>
                <a:cs typeface="Times New Roman"/>
                <a:sym typeface="Times New Roman"/>
              </a:rPr>
              <a:t>A unique identifier for a computer</a:t>
            </a:r>
            <a:endParaRPr b="1"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1"/>
                </a:solidFill>
                <a:latin typeface="Times New Roman"/>
                <a:ea typeface="Times New Roman"/>
                <a:cs typeface="Times New Roman"/>
                <a:sym typeface="Times New Roman"/>
              </a:rPr>
              <a:t>A unique location identifier </a:t>
            </a:r>
            <a:endParaRPr/>
          </a:p>
          <a:p>
            <a:pPr indent="-285750" lvl="1" marL="7429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1"/>
                </a:solidFill>
                <a:latin typeface="Times New Roman"/>
                <a:ea typeface="Times New Roman"/>
                <a:cs typeface="Times New Roman"/>
                <a:sym typeface="Times New Roman"/>
              </a:rPr>
              <a:t>A network location identifier</a:t>
            </a:r>
            <a:endParaRPr b="1"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1"/>
                </a:solidFill>
                <a:latin typeface="Times New Roman"/>
                <a:ea typeface="Times New Roman"/>
                <a:cs typeface="Times New Roman"/>
                <a:sym typeface="Times New Roman"/>
              </a:rPr>
              <a:t>None of the above</a:t>
            </a:r>
            <a:endParaRPr/>
          </a:p>
        </p:txBody>
      </p:sp>
      <p:sp>
        <p:nvSpPr>
          <p:cNvPr id="994" name="Google Shape;994;p57"/>
          <p:cNvSpPr/>
          <p:nvPr/>
        </p:nvSpPr>
        <p:spPr>
          <a:xfrm>
            <a:off x="149192" y="1610489"/>
            <a:ext cx="27783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There are ______ bits in an octet?</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5,6,7,8</a:t>
            </a:r>
            <a:endParaRPr b="1" i="0" sz="1400" u="none" cap="none" strike="noStrike">
              <a:solidFill>
                <a:schemeClr val="dk1"/>
              </a:solidFill>
              <a:latin typeface="Times New Roman"/>
              <a:ea typeface="Times New Roman"/>
              <a:cs typeface="Times New Roman"/>
              <a:sym typeface="Times New Roman"/>
            </a:endParaRPr>
          </a:p>
        </p:txBody>
      </p:sp>
      <p:sp>
        <p:nvSpPr>
          <p:cNvPr id="995" name="Google Shape;995;p57"/>
          <p:cNvSpPr/>
          <p:nvPr/>
        </p:nvSpPr>
        <p:spPr>
          <a:xfrm>
            <a:off x="149192" y="2181224"/>
            <a:ext cx="45720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What is the name of the type of notation an IP address is usually written?  </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Times New Roman"/>
              <a:ea typeface="Times New Roman"/>
              <a:cs typeface="Times New Roman"/>
              <a:sym typeface="Times New Roman"/>
            </a:endParaRPr>
          </a:p>
        </p:txBody>
      </p:sp>
      <p:sp>
        <p:nvSpPr>
          <p:cNvPr id="996" name="Google Shape;996;p57"/>
          <p:cNvSpPr/>
          <p:nvPr/>
        </p:nvSpPr>
        <p:spPr>
          <a:xfrm>
            <a:off x="149192" y="2854420"/>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Given the IP address 152.16.168.196/28, is the IP address 162.16.168.30 in the same network.</a:t>
            </a:r>
            <a:endParaRPr b="1" i="0" sz="1400" u="none" cap="none" strike="noStrike">
              <a:solidFill>
                <a:schemeClr val="dk1"/>
              </a:solidFill>
              <a:latin typeface="Times New Roman"/>
              <a:ea typeface="Times New Roman"/>
              <a:cs typeface="Times New Roman"/>
              <a:sym typeface="Times New Roman"/>
            </a:endParaRPr>
          </a:p>
        </p:txBody>
      </p:sp>
      <p:sp>
        <p:nvSpPr>
          <p:cNvPr id="997" name="Google Shape;997;p57"/>
          <p:cNvSpPr/>
          <p:nvPr/>
        </p:nvSpPr>
        <p:spPr>
          <a:xfrm>
            <a:off x="149192" y="3649574"/>
            <a:ext cx="35766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full form of IP in IP Address is ______.  </a:t>
            </a:r>
            <a:endParaRPr b="1" i="0" sz="1400" u="none" cap="none" strike="noStrike">
              <a:solidFill>
                <a:schemeClr val="dk1"/>
              </a:solidFill>
              <a:latin typeface="Times New Roman"/>
              <a:ea typeface="Times New Roman"/>
              <a:cs typeface="Times New Roman"/>
              <a:sym typeface="Times New Roman"/>
            </a:endParaRPr>
          </a:p>
        </p:txBody>
      </p:sp>
      <p:sp>
        <p:nvSpPr>
          <p:cNvPr id="998" name="Google Shape;998;p57"/>
          <p:cNvSpPr/>
          <p:nvPr/>
        </p:nvSpPr>
        <p:spPr>
          <a:xfrm>
            <a:off x="162016" y="4050836"/>
            <a:ext cx="250260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Convert 1000 0001 to decimal.</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 </a:t>
            </a:r>
            <a:endParaRPr/>
          </a:p>
        </p:txBody>
      </p:sp>
      <p:sp>
        <p:nvSpPr>
          <p:cNvPr id="999" name="Google Shape;999;p57"/>
          <p:cNvSpPr/>
          <p:nvPr/>
        </p:nvSpPr>
        <p:spPr>
          <a:xfrm>
            <a:off x="4817106" y="220485"/>
            <a:ext cx="28552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IP address 150.255.255.254 is?</a:t>
            </a:r>
            <a:endParaRPr b="1" i="0" sz="1400" u="none" cap="none" strike="noStrike">
              <a:solidFill>
                <a:schemeClr val="dk1"/>
              </a:solidFill>
              <a:latin typeface="Times New Roman"/>
              <a:ea typeface="Times New Roman"/>
              <a:cs typeface="Times New Roman"/>
              <a:sym typeface="Times New Roman"/>
            </a:endParaRPr>
          </a:p>
        </p:txBody>
      </p:sp>
      <p:sp>
        <p:nvSpPr>
          <p:cNvPr id="1000" name="Google Shape;1000;p57"/>
          <p:cNvSpPr/>
          <p:nvPr/>
        </p:nvSpPr>
        <p:spPr>
          <a:xfrm>
            <a:off x="4721192" y="671812"/>
            <a:ext cx="25106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 The IP address 126.12.3.5  is :</a:t>
            </a:r>
            <a:endParaRPr b="1" i="0" sz="1400" u="none" cap="none" strike="noStrike">
              <a:solidFill>
                <a:schemeClr val="dk1"/>
              </a:solidFill>
              <a:latin typeface="Times New Roman"/>
              <a:ea typeface="Times New Roman"/>
              <a:cs typeface="Times New Roman"/>
              <a:sym typeface="Times New Roman"/>
            </a:endParaRPr>
          </a:p>
        </p:txBody>
      </p:sp>
      <p:sp>
        <p:nvSpPr>
          <p:cNvPr id="1001" name="Google Shape;1001;p57"/>
          <p:cNvSpPr/>
          <p:nvPr/>
        </p:nvSpPr>
        <p:spPr>
          <a:xfrm>
            <a:off x="4930117" y="1342662"/>
            <a:ext cx="26452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IP address 223.120.50.1  is :</a:t>
            </a:r>
            <a:endParaRPr/>
          </a:p>
        </p:txBody>
      </p:sp>
      <p:sp>
        <p:nvSpPr>
          <p:cNvPr id="1002" name="Google Shape;1002;p57"/>
          <p:cNvSpPr/>
          <p:nvPr/>
        </p:nvSpPr>
        <p:spPr>
          <a:xfrm>
            <a:off x="4415010" y="1813043"/>
            <a:ext cx="4280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default subnet mask for the class A IP address is </a:t>
            </a:r>
            <a:endParaRPr/>
          </a:p>
        </p:txBody>
      </p:sp>
      <p:sp>
        <p:nvSpPr>
          <p:cNvPr id="1003" name="Google Shape;1003;p57"/>
          <p:cNvSpPr/>
          <p:nvPr/>
        </p:nvSpPr>
        <p:spPr>
          <a:xfrm>
            <a:off x="4415010" y="2472307"/>
            <a:ext cx="42707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default subnet mask for the class B IP address is </a:t>
            </a:r>
            <a:endParaRPr/>
          </a:p>
        </p:txBody>
      </p:sp>
      <p:sp>
        <p:nvSpPr>
          <p:cNvPr id="1004" name="Google Shape;1004;p57"/>
          <p:cNvSpPr/>
          <p:nvPr/>
        </p:nvSpPr>
        <p:spPr>
          <a:xfrm>
            <a:off x="4349460" y="3086660"/>
            <a:ext cx="4280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The default subnet mask for the class C IP address is </a:t>
            </a:r>
            <a:endParaRPr/>
          </a:p>
        </p:txBody>
      </p:sp>
      <p:sp>
        <p:nvSpPr>
          <p:cNvPr id="1005" name="Google Shape;1005;p57"/>
          <p:cNvSpPr/>
          <p:nvPr/>
        </p:nvSpPr>
        <p:spPr>
          <a:xfrm>
            <a:off x="4296578" y="3564024"/>
            <a:ext cx="364394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An IP address is divided into what two parts:</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Times New Roman"/>
              <a:ea typeface="Times New Roman"/>
              <a:cs typeface="Times New Roman"/>
              <a:sym typeface="Times New Roman"/>
            </a:endParaRPr>
          </a:p>
        </p:txBody>
      </p:sp>
      <p:sp>
        <p:nvSpPr>
          <p:cNvPr id="1006" name="Google Shape;1006;p57"/>
          <p:cNvSpPr/>
          <p:nvPr/>
        </p:nvSpPr>
        <p:spPr>
          <a:xfrm>
            <a:off x="4388018" y="3819802"/>
            <a:ext cx="45720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Physical and logical</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Network and subnet</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Network and host </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Physical and emotional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012" name="Google Shape;1012;p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013" name="Google Shape;1013;p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014" name="Google Shape;1014;p58"/>
          <p:cNvSpPr/>
          <p:nvPr/>
        </p:nvSpPr>
        <p:spPr>
          <a:xfrm>
            <a:off x="277583" y="280590"/>
            <a:ext cx="398378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22222"/>
                </a:solidFill>
                <a:latin typeface="Open Sans"/>
                <a:ea typeface="Open Sans"/>
                <a:cs typeface="Open Sans"/>
                <a:sym typeface="Open Sans"/>
              </a:rPr>
              <a:t>Which class has the largest number of hosts ?</a:t>
            </a:r>
            <a:endParaRPr/>
          </a:p>
        </p:txBody>
      </p:sp>
      <p:sp>
        <p:nvSpPr>
          <p:cNvPr id="1015" name="Google Shape;1015;p58"/>
          <p:cNvSpPr/>
          <p:nvPr/>
        </p:nvSpPr>
        <p:spPr>
          <a:xfrm>
            <a:off x="277583" y="853467"/>
            <a:ext cx="3958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22222"/>
                </a:solidFill>
                <a:latin typeface="Open Sans"/>
                <a:ea typeface="Open Sans"/>
                <a:cs typeface="Open Sans"/>
                <a:sym typeface="Open Sans"/>
              </a:rPr>
              <a:t> IPv4  addresses are ___ bits binary numbers. </a:t>
            </a:r>
            <a:endParaRPr/>
          </a:p>
        </p:txBody>
      </p:sp>
      <p:sp>
        <p:nvSpPr>
          <p:cNvPr id="1016" name="Google Shape;1016;p58"/>
          <p:cNvSpPr/>
          <p:nvPr/>
        </p:nvSpPr>
        <p:spPr>
          <a:xfrm>
            <a:off x="386546" y="1426344"/>
            <a:ext cx="272702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22222"/>
                </a:solidFill>
                <a:latin typeface="Open Sans"/>
                <a:ea typeface="Open Sans"/>
                <a:cs typeface="Open Sans"/>
                <a:sym typeface="Open Sans"/>
              </a:rPr>
              <a:t>Convert 00000100 to decimal.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024" name="Google Shape;1024;p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025" name="Google Shape;1025;p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26" name="Google Shape;1026;p59"/>
          <p:cNvSpPr txBox="1"/>
          <p:nvPr>
            <p:ph idx="4294967295" type="title"/>
          </p:nvPr>
        </p:nvSpPr>
        <p:spPr>
          <a:xfrm>
            <a:off x="990600" y="11430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Sample Examples</a:t>
            </a:r>
            <a:endParaRPr b="1" sz="3200">
              <a:solidFill>
                <a:srgbClr val="002060"/>
              </a:solidFill>
              <a:latin typeface="Times New Roman"/>
              <a:ea typeface="Times New Roman"/>
              <a:cs typeface="Times New Roman"/>
              <a:sym typeface="Times New Roman"/>
            </a:endParaRPr>
          </a:p>
        </p:txBody>
      </p:sp>
      <p:sp>
        <p:nvSpPr>
          <p:cNvPr id="1027" name="Google Shape;1027;p59"/>
          <p:cNvSpPr txBox="1"/>
          <p:nvPr>
            <p:ph idx="4294967295" type="body"/>
          </p:nvPr>
        </p:nvSpPr>
        <p:spPr>
          <a:xfrm>
            <a:off x="793750" y="760413"/>
            <a:ext cx="7968413" cy="3214687"/>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Question 1:</a:t>
            </a:r>
            <a:r>
              <a:rPr lang="en-US" sz="1800">
                <a:solidFill>
                  <a:schemeClr val="dk1"/>
                </a:solidFill>
                <a:latin typeface="Times New Roman"/>
                <a:ea typeface="Times New Roman"/>
                <a:cs typeface="Times New Roman"/>
                <a:sym typeface="Times New Roman"/>
              </a:rPr>
              <a:t> Given the network address 17.0.0.0, find the class, the block, and the range of the addresses.</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Solution:</a:t>
            </a:r>
            <a:endParaRPr/>
          </a:p>
          <a:p>
            <a:pPr indent="-228600" lvl="0" marL="457200" rtl="0" algn="just">
              <a:lnSpc>
                <a:spcPct val="115000"/>
              </a:lnSpc>
              <a:spcBef>
                <a:spcPts val="0"/>
              </a:spcBef>
              <a:spcAft>
                <a:spcPts val="0"/>
              </a:spcAft>
              <a:buClr>
                <a:schemeClr val="dk1"/>
              </a:buClr>
              <a:buSzPts val="1800"/>
              <a:buFont typeface="Times New Roman"/>
              <a:buNone/>
            </a:pPr>
            <a:r>
              <a:t/>
            </a:r>
            <a:endParaRPr b="1" sz="18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1800">
                <a:solidFill>
                  <a:srgbClr val="0000FF"/>
                </a:solidFill>
                <a:latin typeface="Times New Roman"/>
                <a:ea typeface="Times New Roman"/>
                <a:cs typeface="Times New Roman"/>
                <a:sym typeface="Times New Roman"/>
              </a:rPr>
              <a:t>The class is A</a:t>
            </a:r>
            <a:r>
              <a:rPr lang="en-US" sz="1800">
                <a:solidFill>
                  <a:schemeClr val="dk1"/>
                </a:solidFill>
                <a:latin typeface="Times New Roman"/>
                <a:ea typeface="Times New Roman"/>
                <a:cs typeface="Times New Roman"/>
                <a:sym typeface="Times New Roman"/>
              </a:rPr>
              <a:t> because the first byte is between 0 and 127.</a:t>
            </a:r>
            <a:endParaRPr sz="18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block has a netid of </a:t>
            </a:r>
            <a:r>
              <a:rPr lang="en-US" sz="1800">
                <a:solidFill>
                  <a:srgbClr val="0000FF"/>
                </a:solidFill>
                <a:latin typeface="Times New Roman"/>
                <a:ea typeface="Times New Roman"/>
                <a:cs typeface="Times New Roman"/>
                <a:sym typeface="Times New Roman"/>
              </a:rPr>
              <a:t>17</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addresses range from </a:t>
            </a:r>
            <a:r>
              <a:rPr lang="en-US" sz="1800">
                <a:solidFill>
                  <a:srgbClr val="0000FF"/>
                </a:solidFill>
                <a:latin typeface="Times New Roman"/>
                <a:ea typeface="Times New Roman"/>
                <a:cs typeface="Times New Roman"/>
                <a:sym typeface="Times New Roman"/>
              </a:rPr>
              <a:t>17.0.0.0  to  17.255.255.255</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1028" name="Google Shape;1028;p59"/>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29" name="Google Shape;1029;p59"/>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030" name="Google Shape;1030;p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31" name="Google Shape;1031;p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32" name="Google Shape;1032;p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175" name="Google Shape;175;p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76" name="Google Shape;176;p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77" name="Google Shape;177;p6"/>
          <p:cNvSpPr txBox="1"/>
          <p:nvPr>
            <p:ph idx="4294967295" type="title"/>
          </p:nvPr>
        </p:nvSpPr>
        <p:spPr>
          <a:xfrm>
            <a:off x="0" y="387350"/>
            <a:ext cx="8269288" cy="587375"/>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SzPts val="3600"/>
              <a:buNone/>
            </a:pPr>
            <a:r>
              <a:rPr lang="en-US" sz="3200">
                <a:latin typeface="Times New Roman"/>
                <a:ea typeface="Times New Roman"/>
                <a:cs typeface="Times New Roman"/>
                <a:sym typeface="Times New Roman"/>
              </a:rPr>
              <a:t>Syllabus Module 2: </a:t>
            </a:r>
            <a:r>
              <a:rPr b="1" lang="en-US" sz="3200">
                <a:latin typeface="Times New Roman"/>
                <a:ea typeface="Times New Roman"/>
                <a:cs typeface="Times New Roman"/>
                <a:sym typeface="Times New Roman"/>
              </a:rPr>
              <a:t>Data Link Layer: </a:t>
            </a:r>
            <a:br>
              <a:rPr lang="en-US" sz="3200">
                <a:latin typeface="Times New Roman"/>
                <a:ea typeface="Times New Roman"/>
                <a:cs typeface="Times New Roman"/>
                <a:sym typeface="Times New Roman"/>
              </a:rPr>
            </a:br>
            <a:endParaRPr sz="3200">
              <a:solidFill>
                <a:srgbClr val="C00000"/>
              </a:solidFill>
              <a:latin typeface="Times New Roman"/>
              <a:ea typeface="Times New Roman"/>
              <a:cs typeface="Times New Roman"/>
              <a:sym typeface="Times New Roman"/>
            </a:endParaRPr>
          </a:p>
        </p:txBody>
      </p:sp>
      <p:sp>
        <p:nvSpPr>
          <p:cNvPr id="178" name="Google Shape;178;p6"/>
          <p:cNvSpPr/>
          <p:nvPr/>
        </p:nvSpPr>
        <p:spPr>
          <a:xfrm>
            <a:off x="80962" y="9798"/>
            <a:ext cx="490538" cy="5878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79" name="Google Shape;179;p6"/>
          <p:cNvCxnSpPr/>
          <p:nvPr/>
        </p:nvCxnSpPr>
        <p:spPr>
          <a:xfrm flipH="1" rot="10800000">
            <a:off x="0" y="639387"/>
            <a:ext cx="9144000" cy="20782"/>
          </a:xfrm>
          <a:prstGeom prst="straightConnector1">
            <a:avLst/>
          </a:prstGeom>
          <a:noFill/>
          <a:ln cap="flat" cmpd="sng" w="9525">
            <a:solidFill>
              <a:srgbClr val="00B050"/>
            </a:solidFill>
            <a:prstDash val="solid"/>
            <a:round/>
            <a:headEnd len="sm" w="sm" type="none"/>
            <a:tailEnd len="sm" w="sm" type="none"/>
          </a:ln>
        </p:spPr>
      </p:cxnSp>
      <p:sp>
        <p:nvSpPr>
          <p:cNvPr id="180" name="Google Shape;180;p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81" name="Google Shape;181;p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2" name="Google Shape;182;p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83" name="Google Shape;183;p6"/>
          <p:cNvSpPr/>
          <p:nvPr/>
        </p:nvSpPr>
        <p:spPr>
          <a:xfrm>
            <a:off x="626542" y="649778"/>
            <a:ext cx="8557142" cy="33547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Data Link Layer </a:t>
            </a:r>
            <a:r>
              <a:rPr b="0" i="0" lang="en-US" sz="2400" u="none" cap="none" strike="noStrike">
                <a:solidFill>
                  <a:srgbClr val="000000"/>
                </a:solidFill>
                <a:latin typeface="Times New Roman"/>
                <a:ea typeface="Times New Roman"/>
                <a:cs typeface="Times New Roman"/>
                <a:sym typeface="Times New Roman"/>
              </a:rPr>
              <a:t>Services.</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Types of errors.</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Block coding.</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Error Control: </a:t>
            </a:r>
            <a:r>
              <a:rPr b="1" i="0" lang="en-US" sz="2400" u="none" cap="none" strike="noStrike">
                <a:solidFill>
                  <a:srgbClr val="C00000"/>
                </a:solidFill>
                <a:latin typeface="Times New Roman"/>
                <a:ea typeface="Times New Roman"/>
                <a:cs typeface="Times New Roman"/>
                <a:sym typeface="Times New Roman"/>
              </a:rPr>
              <a:t>Cyclic Redundancy Check (CRC) Code, Hamming Code, Checksum. </a:t>
            </a:r>
            <a:endParaRPr/>
          </a:p>
          <a:p>
            <a:pPr indent="-342900" lvl="0" marL="342900" marR="0" rtl="0" algn="l">
              <a:lnSpc>
                <a:spcPct val="100000"/>
              </a:lnSpc>
              <a:spcBef>
                <a:spcPts val="0"/>
              </a:spcBef>
              <a:spcAft>
                <a:spcPts val="0"/>
              </a:spcAft>
              <a:buClr>
                <a:srgbClr val="000000"/>
              </a:buClr>
              <a:buSzPts val="2100"/>
              <a:buFont typeface="Noto Sans Symbols"/>
              <a:buChar char="⮚"/>
            </a:pPr>
            <a:r>
              <a:rPr b="0" i="0" lang="en-US" sz="2100" u="none" cap="none" strike="noStrike">
                <a:solidFill>
                  <a:srgbClr val="000000"/>
                </a:solidFill>
                <a:latin typeface="Times New Roman"/>
                <a:ea typeface="Times New Roman"/>
                <a:cs typeface="Times New Roman"/>
                <a:sym typeface="Times New Roman"/>
              </a:rPr>
              <a:t>Sliding window Protocols: </a:t>
            </a:r>
            <a:r>
              <a:rPr b="1" i="0" lang="en-US" sz="2100" u="none" cap="none" strike="noStrike">
                <a:solidFill>
                  <a:srgbClr val="C00000"/>
                </a:solidFill>
                <a:latin typeface="Times New Roman"/>
                <a:ea typeface="Times New Roman"/>
                <a:cs typeface="Times New Roman"/>
                <a:sym typeface="Times New Roman"/>
              </a:rPr>
              <a:t>Selective Repeat (SR) &amp; Go Back N (GBN)</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Channel allocation, Multiple Access Protocols: </a:t>
            </a:r>
            <a:r>
              <a:rPr b="1" i="0" lang="en-US" sz="2400" u="none" cap="none" strike="noStrike">
                <a:solidFill>
                  <a:srgbClr val="C00000"/>
                </a:solidFill>
                <a:latin typeface="Times New Roman"/>
                <a:ea typeface="Times New Roman"/>
                <a:cs typeface="Times New Roman"/>
                <a:sym typeface="Times New Roman"/>
              </a:rPr>
              <a:t>ALOHA, CSMA/CD, CSMA/CA</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Ethernet Frame format.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040" name="Google Shape;1040;p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041" name="Google Shape;1041;p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42" name="Google Shape;1042;p60"/>
          <p:cNvSpPr txBox="1"/>
          <p:nvPr>
            <p:ph idx="4294967295" type="title"/>
          </p:nvPr>
        </p:nvSpPr>
        <p:spPr>
          <a:xfrm>
            <a:off x="990600" y="190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Sample Examples</a:t>
            </a:r>
            <a:endParaRPr b="1" sz="3200">
              <a:solidFill>
                <a:srgbClr val="002060"/>
              </a:solidFill>
              <a:latin typeface="Times New Roman"/>
              <a:ea typeface="Times New Roman"/>
              <a:cs typeface="Times New Roman"/>
              <a:sym typeface="Times New Roman"/>
            </a:endParaRPr>
          </a:p>
        </p:txBody>
      </p:sp>
      <p:sp>
        <p:nvSpPr>
          <p:cNvPr id="1043" name="Google Shape;1043;p60"/>
          <p:cNvSpPr txBox="1"/>
          <p:nvPr>
            <p:ph idx="4294967295" type="body"/>
          </p:nvPr>
        </p:nvSpPr>
        <p:spPr>
          <a:xfrm>
            <a:off x="793750" y="879475"/>
            <a:ext cx="7807639" cy="3214688"/>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b="1" lang="en-US" sz="2400">
                <a:solidFill>
                  <a:schemeClr val="dk1"/>
                </a:solidFill>
                <a:latin typeface="Times New Roman"/>
                <a:ea typeface="Times New Roman"/>
                <a:cs typeface="Times New Roman"/>
                <a:sym typeface="Times New Roman"/>
              </a:rPr>
              <a:t>Question 2:</a:t>
            </a:r>
            <a:r>
              <a:rPr lang="en-US" sz="2400">
                <a:solidFill>
                  <a:schemeClr val="dk1"/>
                </a:solidFill>
                <a:latin typeface="Times New Roman"/>
                <a:ea typeface="Times New Roman"/>
                <a:cs typeface="Times New Roman"/>
                <a:sym typeface="Times New Roman"/>
              </a:rPr>
              <a:t> Given the network address 132.21.0.0, find the class, the block, and the range of the addresses.</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b="1" lang="en-US" sz="2400">
                <a:solidFill>
                  <a:schemeClr val="dk1"/>
                </a:solidFill>
                <a:latin typeface="Times New Roman"/>
                <a:ea typeface="Times New Roman"/>
                <a:cs typeface="Times New Roman"/>
                <a:sym typeface="Times New Roman"/>
              </a:rPr>
              <a:t>Solution:</a:t>
            </a:r>
            <a:endParaRPr b="1"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rgbClr val="0000FF"/>
                </a:solidFill>
                <a:latin typeface="Times New Roman"/>
                <a:ea typeface="Times New Roman"/>
                <a:cs typeface="Times New Roman"/>
                <a:sym typeface="Times New Roman"/>
              </a:rPr>
              <a:t>The class is B</a:t>
            </a:r>
            <a:r>
              <a:rPr lang="en-US" sz="2400">
                <a:solidFill>
                  <a:schemeClr val="dk1"/>
                </a:solidFill>
                <a:latin typeface="Times New Roman"/>
                <a:ea typeface="Times New Roman"/>
                <a:cs typeface="Times New Roman"/>
                <a:sym typeface="Times New Roman"/>
              </a:rPr>
              <a:t> because the first byte is between 128 and 191.</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The block has a netid of </a:t>
            </a:r>
            <a:r>
              <a:rPr lang="en-US" sz="2400">
                <a:solidFill>
                  <a:srgbClr val="0000FF"/>
                </a:solidFill>
                <a:latin typeface="Times New Roman"/>
                <a:ea typeface="Times New Roman"/>
                <a:cs typeface="Times New Roman"/>
                <a:sym typeface="Times New Roman"/>
              </a:rPr>
              <a:t>132.21</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The addresses range from </a:t>
            </a:r>
            <a:r>
              <a:rPr lang="en-US" sz="2400">
                <a:solidFill>
                  <a:srgbClr val="0000FF"/>
                </a:solidFill>
                <a:latin typeface="Times New Roman"/>
                <a:ea typeface="Times New Roman"/>
                <a:cs typeface="Times New Roman"/>
                <a:sym typeface="Times New Roman"/>
              </a:rPr>
              <a:t>132.21.0.0 to 132.21.255.255</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1044" name="Google Shape;1044;p60"/>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45" name="Google Shape;1045;p60"/>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046" name="Google Shape;1046;p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47" name="Google Shape;1047;p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48" name="Google Shape;1048;p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056" name="Google Shape;1056;p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057" name="Google Shape;1057;p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58" name="Google Shape;1058;p61"/>
          <p:cNvSpPr txBox="1"/>
          <p:nvPr>
            <p:ph idx="4294967295" type="title"/>
          </p:nvPr>
        </p:nvSpPr>
        <p:spPr>
          <a:xfrm>
            <a:off x="990600" y="1714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Sample Examples</a:t>
            </a:r>
            <a:endParaRPr b="1" sz="3200">
              <a:solidFill>
                <a:srgbClr val="002060"/>
              </a:solidFill>
              <a:latin typeface="Times New Roman"/>
              <a:ea typeface="Times New Roman"/>
              <a:cs typeface="Times New Roman"/>
              <a:sym typeface="Times New Roman"/>
            </a:endParaRPr>
          </a:p>
        </p:txBody>
      </p:sp>
      <p:sp>
        <p:nvSpPr>
          <p:cNvPr id="1059" name="Google Shape;1059;p61"/>
          <p:cNvSpPr txBox="1"/>
          <p:nvPr>
            <p:ph idx="4294967295" type="body"/>
          </p:nvPr>
        </p:nvSpPr>
        <p:spPr>
          <a:xfrm>
            <a:off x="715963" y="896938"/>
            <a:ext cx="8428037" cy="3214687"/>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Times New Roman"/>
              <a:buChar char="●"/>
            </a:pPr>
            <a:r>
              <a:rPr b="1" lang="en-US" sz="2400">
                <a:solidFill>
                  <a:schemeClr val="dk1"/>
                </a:solidFill>
                <a:latin typeface="Times New Roman"/>
                <a:ea typeface="Times New Roman"/>
                <a:cs typeface="Times New Roman"/>
                <a:sym typeface="Times New Roman"/>
              </a:rPr>
              <a:t>Question 3:</a:t>
            </a:r>
            <a:r>
              <a:rPr lang="en-US" sz="2400">
                <a:solidFill>
                  <a:schemeClr val="dk1"/>
                </a:solidFill>
                <a:latin typeface="Times New Roman"/>
                <a:ea typeface="Times New Roman"/>
                <a:cs typeface="Times New Roman"/>
                <a:sym typeface="Times New Roman"/>
              </a:rPr>
              <a:t> Given the network address 220.34.76.0,find the class,the block,and the range of the addresses.</a:t>
            </a:r>
            <a:endParaRPr sz="2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b="1" lang="en-US" sz="2400">
                <a:solidFill>
                  <a:schemeClr val="dk1"/>
                </a:solidFill>
                <a:latin typeface="Times New Roman"/>
                <a:ea typeface="Times New Roman"/>
                <a:cs typeface="Times New Roman"/>
                <a:sym typeface="Times New Roman"/>
              </a:rPr>
              <a:t>Solution:</a:t>
            </a:r>
            <a:endParaRPr b="1"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rgbClr val="0000FF"/>
                </a:solidFill>
                <a:latin typeface="Times New Roman"/>
                <a:ea typeface="Times New Roman"/>
                <a:cs typeface="Times New Roman"/>
                <a:sym typeface="Times New Roman"/>
              </a:rPr>
              <a:t>The class is C</a:t>
            </a:r>
            <a:r>
              <a:rPr lang="en-US" sz="2400">
                <a:solidFill>
                  <a:schemeClr val="dk1"/>
                </a:solidFill>
                <a:latin typeface="Times New Roman"/>
                <a:ea typeface="Times New Roman"/>
                <a:cs typeface="Times New Roman"/>
                <a:sym typeface="Times New Roman"/>
              </a:rPr>
              <a:t> because the first byte is between 192 and 223.</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The block has a netid of </a:t>
            </a:r>
            <a:r>
              <a:rPr lang="en-US" sz="2400">
                <a:solidFill>
                  <a:srgbClr val="0000FF"/>
                </a:solidFill>
                <a:latin typeface="Times New Roman"/>
                <a:ea typeface="Times New Roman"/>
                <a:cs typeface="Times New Roman"/>
                <a:sym typeface="Times New Roman"/>
              </a:rPr>
              <a:t>220.34.76</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Times New Roman"/>
              <a:buChar char="○"/>
            </a:pPr>
            <a:r>
              <a:rPr lang="en-US" sz="2400">
                <a:solidFill>
                  <a:schemeClr val="dk1"/>
                </a:solidFill>
                <a:latin typeface="Times New Roman"/>
                <a:ea typeface="Times New Roman"/>
                <a:cs typeface="Times New Roman"/>
                <a:sym typeface="Times New Roman"/>
              </a:rPr>
              <a:t>The addresses range from </a:t>
            </a:r>
            <a:r>
              <a:rPr lang="en-US" sz="2400">
                <a:solidFill>
                  <a:srgbClr val="0000FF"/>
                </a:solidFill>
                <a:latin typeface="Times New Roman"/>
                <a:ea typeface="Times New Roman"/>
                <a:cs typeface="Times New Roman"/>
                <a:sym typeface="Times New Roman"/>
              </a:rPr>
              <a:t>220.34.76.0 to 220.34.76.255</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1060" name="Google Shape;1060;p61"/>
          <p:cNvSpPr/>
          <p:nvPr/>
        </p:nvSpPr>
        <p:spPr>
          <a:xfrm>
            <a:off x="41075" y="55125"/>
            <a:ext cx="490500" cy="58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61" name="Google Shape;1061;p61"/>
          <p:cNvCxnSpPr/>
          <p:nvPr/>
        </p:nvCxnSpPr>
        <p:spPr>
          <a:xfrm flipH="1" rot="10800000">
            <a:off x="-7737" y="713913"/>
            <a:ext cx="9144000" cy="20782"/>
          </a:xfrm>
          <a:prstGeom prst="straightConnector1">
            <a:avLst/>
          </a:prstGeom>
          <a:noFill/>
          <a:ln cap="flat" cmpd="sng" w="9525">
            <a:solidFill>
              <a:srgbClr val="00B050"/>
            </a:solidFill>
            <a:prstDash val="solid"/>
            <a:round/>
            <a:headEnd len="sm" w="sm" type="none"/>
            <a:tailEnd len="sm" w="sm" type="none"/>
          </a:ln>
        </p:spPr>
      </p:cxnSp>
      <p:sp>
        <p:nvSpPr>
          <p:cNvPr id="1062" name="Google Shape;1062;p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63" name="Google Shape;1063;p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64" name="Google Shape;1064;p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071" name="Google Shape;1071;p62"/>
          <p:cNvSpPr txBox="1"/>
          <p:nvPr>
            <p:ph idx="4294967295" type="title"/>
          </p:nvPr>
        </p:nvSpPr>
        <p:spPr>
          <a:xfrm>
            <a:off x="906663" y="-217838"/>
            <a:ext cx="8229600"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Special IP Addresses</a:t>
            </a:r>
            <a:endParaRPr/>
          </a:p>
        </p:txBody>
      </p:sp>
      <p:pic>
        <p:nvPicPr>
          <p:cNvPr descr="5-56" id="1072" name="Google Shape;1072;p62"/>
          <p:cNvPicPr preferRelativeResize="0"/>
          <p:nvPr/>
        </p:nvPicPr>
        <p:blipFill rotWithShape="1">
          <a:blip r:embed="rId3">
            <a:alphaModFix/>
          </a:blip>
          <a:srcRect b="0" l="0" r="0" t="0"/>
          <a:stretch/>
        </p:blipFill>
        <p:spPr>
          <a:xfrm>
            <a:off x="820937" y="881070"/>
            <a:ext cx="7486651" cy="3452813"/>
          </a:xfrm>
          <a:prstGeom prst="rect">
            <a:avLst/>
          </a:prstGeom>
          <a:noFill/>
          <a:ln>
            <a:noFill/>
          </a:ln>
        </p:spPr>
      </p:pic>
      <p:sp>
        <p:nvSpPr>
          <p:cNvPr id="1073" name="Google Shape;1073;p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074" name="Google Shape;1074;p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75" name="Google Shape;1075;p62"/>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076" name="Google Shape;1076;p6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77" name="Google Shape;1077;p6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78" name="Google Shape;1078;p6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79" name="Google Shape;1079;p6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63"/>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800" u="none" cap="none" strike="noStrike">
              <a:solidFill>
                <a:srgbClr val="7030A0"/>
              </a:solidFill>
              <a:latin typeface="Times New Roman"/>
              <a:ea typeface="Times New Roman"/>
              <a:cs typeface="Times New Roman"/>
              <a:sym typeface="Times New Roman"/>
            </a:endParaRPr>
          </a:p>
        </p:txBody>
      </p:sp>
      <p:pic>
        <p:nvPicPr>
          <p:cNvPr id="1087" name="Google Shape;1087;p63"/>
          <p:cNvPicPr preferRelativeResize="0"/>
          <p:nvPr/>
        </p:nvPicPr>
        <p:blipFill rotWithShape="1">
          <a:blip r:embed="rId3">
            <a:alphaModFix/>
          </a:blip>
          <a:srcRect b="0" l="0" r="0" t="0"/>
          <a:stretch/>
        </p:blipFill>
        <p:spPr>
          <a:xfrm>
            <a:off x="41822" y="47020"/>
            <a:ext cx="609982" cy="528333"/>
          </a:xfrm>
          <a:prstGeom prst="rect">
            <a:avLst/>
          </a:prstGeom>
          <a:noFill/>
          <a:ln>
            <a:noFill/>
          </a:ln>
        </p:spPr>
      </p:pic>
      <p:sp>
        <p:nvSpPr>
          <p:cNvPr id="1088" name="Google Shape;1088;p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089" name="Google Shape;1089;p63"/>
          <p:cNvSpPr/>
          <p:nvPr/>
        </p:nvSpPr>
        <p:spPr>
          <a:xfrm>
            <a:off x="784679" y="0"/>
            <a:ext cx="8267522"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Times New Roman"/>
                <a:ea typeface="Times New Roman"/>
                <a:cs typeface="Times New Roman"/>
                <a:sym typeface="Times New Roman"/>
              </a:rPr>
              <a:t>Example 1</a:t>
            </a:r>
            <a:r>
              <a:rPr b="0" i="0" lang="en-US" sz="2000" u="none" cap="none" strike="noStrike">
                <a:solidFill>
                  <a:schemeClr val="dk1"/>
                </a:solidFill>
                <a:latin typeface="Times New Roman"/>
                <a:ea typeface="Times New Roman"/>
                <a:cs typeface="Times New Roman"/>
                <a:sym typeface="Times New Roman"/>
              </a:rPr>
              <a:t>: An IP packet has arrived with the first 8 bits as shown:               </a:t>
            </a:r>
            <a:r>
              <a:rPr b="0" i="0" lang="en-US" sz="2000" u="none" cap="none" strike="noStrike">
                <a:solidFill>
                  <a:srgbClr val="FF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2000" u="none" cap="none" strike="noStrike">
                <a:solidFill>
                  <a:srgbClr val="FF0000"/>
                </a:solidFill>
                <a:latin typeface="Times New Roman"/>
                <a:ea typeface="Times New Roman"/>
                <a:cs typeface="Times New Roman"/>
                <a:sym typeface="Times New Roman"/>
              </a:rPr>
              <a:t>                         01000010      </a:t>
            </a:r>
            <a:r>
              <a:rPr b="0" i="0" lang="en-US" sz="2000" u="none" cap="none" strike="noStrike">
                <a:solidFill>
                  <a:schemeClr val="dk1"/>
                </a:solidFill>
                <a:latin typeface="Times New Roman"/>
                <a:ea typeface="Times New Roman"/>
                <a:cs typeface="Times New Roman"/>
                <a:sym typeface="Times New Roman"/>
              </a:rPr>
              <a:t> The receiver discards the packet. Why?</a:t>
            </a:r>
            <a:endParaRPr/>
          </a:p>
          <a:p>
            <a:pPr indent="0" lvl="0" marL="0" marR="0" rtl="0" algn="l">
              <a:lnSpc>
                <a:spcPct val="100000"/>
              </a:lnSpc>
              <a:spcBef>
                <a:spcPts val="0"/>
              </a:spcBef>
              <a:spcAft>
                <a:spcPts val="0"/>
              </a:spcAft>
              <a:buNone/>
            </a:pPr>
            <a:r>
              <a:rPr b="0" i="0" lang="en-US" sz="2800" u="none" cap="none" strike="noStrike">
                <a:solidFill>
                  <a:srgbClr val="FF0000"/>
                </a:solidFill>
                <a:latin typeface="Times New Roman"/>
                <a:ea typeface="Times New Roman"/>
                <a:cs typeface="Times New Roman"/>
                <a:sym typeface="Times New Roman"/>
              </a:rPr>
              <a:t>Solution</a:t>
            </a:r>
            <a:br>
              <a:rPr b="0" i="0" lang="en-US" sz="2800" u="none" cap="none" strike="noStrike">
                <a:solidFill>
                  <a:schemeClr val="dk1"/>
                </a:solidFill>
                <a:latin typeface="Times New Roman"/>
                <a:ea typeface="Times New Roman"/>
                <a:cs typeface="Times New Roman"/>
                <a:sym typeface="Times New Roman"/>
              </a:rPr>
            </a:br>
            <a:r>
              <a:rPr b="0" i="0" lang="en-US" sz="2000" u="none" cap="none" strike="noStrike">
                <a:solidFill>
                  <a:schemeClr val="dk1"/>
                </a:solidFill>
                <a:latin typeface="Times New Roman"/>
                <a:ea typeface="Times New Roman"/>
                <a:cs typeface="Times New Roman"/>
                <a:sym typeface="Times New Roman"/>
              </a:rPr>
              <a:t>There is an error in this packet. The 4 left-most bits (0100) show the version, which is correct.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The next 4 bits (0010) show the header length; which means (2 × 4 = 8), which is wrong. The minimum number of bytes in the header must be 20. The packet has been corrupted in transmission.</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FF0000"/>
                </a:solidFill>
                <a:latin typeface="Times New Roman"/>
                <a:ea typeface="Times New Roman"/>
                <a:cs typeface="Times New Roman"/>
                <a:sym typeface="Times New Roman"/>
              </a:rPr>
              <a:t>Example 2</a:t>
            </a:r>
            <a:r>
              <a:rPr b="0" i="0" lang="en-US" sz="2000" u="none" cap="none" strike="noStrike">
                <a:solidFill>
                  <a:schemeClr val="dk1"/>
                </a:solidFill>
                <a:latin typeface="Times New Roman"/>
                <a:ea typeface="Times New Roman"/>
                <a:cs typeface="Times New Roman"/>
                <a:sym typeface="Times New Roman"/>
              </a:rPr>
              <a:t>: In an IP packet, the value of HLEN is 1000 in binary. How many bytes of options are being carried by this packet?</a:t>
            </a:r>
            <a:endParaRPr/>
          </a:p>
          <a:p>
            <a:pPr indent="0" lvl="0" marL="0" marR="0" rtl="0" algn="l">
              <a:lnSpc>
                <a:spcPct val="100000"/>
              </a:lnSpc>
              <a:spcBef>
                <a:spcPts val="0"/>
              </a:spcBef>
              <a:spcAft>
                <a:spcPts val="0"/>
              </a:spcAft>
              <a:buNone/>
            </a:pPr>
            <a:r>
              <a:rPr b="0" i="0" lang="en-US" sz="2400" u="none" cap="none" strike="noStrike">
                <a:solidFill>
                  <a:srgbClr val="FF0000"/>
                </a:solidFill>
                <a:latin typeface="Times New Roman"/>
                <a:ea typeface="Times New Roman"/>
                <a:cs typeface="Times New Roman"/>
                <a:sym typeface="Times New Roman"/>
              </a:rPr>
              <a:t>Solution</a:t>
            </a:r>
            <a:br>
              <a:rPr b="0" i="0" lang="en-US" sz="24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The HLEN value is 8, which means the total number of bytes in the header is 8 × 4 or 32 bytes. </a:t>
            </a:r>
            <a:r>
              <a:rPr b="1" i="0" lang="en-US" sz="1800" u="none" cap="none" strike="noStrike">
                <a:solidFill>
                  <a:schemeClr val="dk1"/>
                </a:solidFill>
                <a:latin typeface="Times New Roman"/>
                <a:ea typeface="Times New Roman"/>
                <a:cs typeface="Times New Roman"/>
                <a:sym typeface="Times New Roman"/>
              </a:rPr>
              <a:t>The first 20 bytes are the base header, the next 12 bytes are the options.</a:t>
            </a:r>
            <a:endParaRPr b="1" i="0" sz="2800" u="none" cap="none" strike="noStrike">
              <a:solidFill>
                <a:srgbClr val="0070C0"/>
              </a:solidFill>
              <a:latin typeface="Times New Roman"/>
              <a:ea typeface="Times New Roman"/>
              <a:cs typeface="Times New Roman"/>
              <a:sym typeface="Times New Roman"/>
            </a:endParaRPr>
          </a:p>
        </p:txBody>
      </p:sp>
      <p:sp>
        <p:nvSpPr>
          <p:cNvPr id="1090" name="Google Shape;1090;p63"/>
          <p:cNvSpPr/>
          <p:nvPr/>
        </p:nvSpPr>
        <p:spPr>
          <a:xfrm>
            <a:off x="461070" y="3590942"/>
            <a:ext cx="805252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70C0"/>
              </a:solidFill>
              <a:latin typeface="Times New Roman"/>
              <a:ea typeface="Times New Roman"/>
              <a:cs typeface="Times New Roman"/>
              <a:sym typeface="Times New Roman"/>
            </a:endParaRPr>
          </a:p>
        </p:txBody>
      </p:sp>
      <p:sp>
        <p:nvSpPr>
          <p:cNvPr id="1091" name="Google Shape;1091;p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092" name="Google Shape;1092;p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093" name="Google Shape;1093;p6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94" name="Google Shape;1094;p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95" name="Google Shape;1095;p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96" name="Google Shape;1096;p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1104" name="Google Shape;1104;p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105" name="Google Shape;1105;p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106" name="Google Shape;1106;p64"/>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107" name="Google Shape;1107;p64"/>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108" name="Google Shape;1108;p6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09" name="Google Shape;1109;p6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10" name="Google Shape;1110;p6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11" name="Google Shape;1111;p64"/>
          <p:cNvPicPr preferRelativeResize="0"/>
          <p:nvPr/>
        </p:nvPicPr>
        <p:blipFill rotWithShape="1">
          <a:blip r:embed="rId4">
            <a:alphaModFix/>
          </a:blip>
          <a:srcRect b="0" l="0" r="0" t="0"/>
          <a:stretch/>
        </p:blipFill>
        <p:spPr>
          <a:xfrm>
            <a:off x="708420" y="141654"/>
            <a:ext cx="8331671" cy="479923"/>
          </a:xfrm>
          <a:prstGeom prst="rect">
            <a:avLst/>
          </a:prstGeom>
          <a:noFill/>
          <a:ln>
            <a:noFill/>
          </a:ln>
        </p:spPr>
      </p:pic>
      <p:pic>
        <p:nvPicPr>
          <p:cNvPr id="1112" name="Google Shape;1112;p64"/>
          <p:cNvPicPr preferRelativeResize="0"/>
          <p:nvPr/>
        </p:nvPicPr>
        <p:blipFill rotWithShape="1">
          <a:blip r:embed="rId5">
            <a:alphaModFix/>
          </a:blip>
          <a:srcRect b="0" l="0" r="0" t="0"/>
          <a:stretch/>
        </p:blipFill>
        <p:spPr>
          <a:xfrm>
            <a:off x="904126" y="752283"/>
            <a:ext cx="7685069" cy="35847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1120" name="Google Shape;1120;p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121" name="Google Shape;1121;p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122" name="Google Shape;1122;p65"/>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123" name="Google Shape;1123;p65"/>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124" name="Google Shape;1124;p6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25" name="Google Shape;1125;p6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26" name="Google Shape;1126;p6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127" name="Google Shape;1127;p65"/>
          <p:cNvSpPr/>
          <p:nvPr/>
        </p:nvSpPr>
        <p:spPr>
          <a:xfrm>
            <a:off x="1261688" y="39149"/>
            <a:ext cx="738354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IPv4: Header                                       </a:t>
            </a:r>
            <a:r>
              <a:rPr b="1" i="0" lang="en-US" sz="2000" u="none" cap="none" strike="noStrike">
                <a:solidFill>
                  <a:srgbClr val="002060"/>
                </a:solidFill>
                <a:latin typeface="Times New Roman"/>
                <a:ea typeface="Times New Roman"/>
                <a:cs typeface="Times New Roman"/>
                <a:sym typeface="Times New Roman"/>
              </a:rPr>
              <a:t>439 PP</a:t>
            </a:r>
            <a:endParaRPr b="0" i="0" sz="2000" u="none" cap="none" strike="noStrike">
              <a:solidFill>
                <a:srgbClr val="000000"/>
              </a:solidFill>
              <a:latin typeface="Arial"/>
              <a:ea typeface="Arial"/>
              <a:cs typeface="Arial"/>
              <a:sym typeface="Arial"/>
            </a:endParaRPr>
          </a:p>
        </p:txBody>
      </p:sp>
      <p:pic>
        <p:nvPicPr>
          <p:cNvPr id="1128" name="Google Shape;1128;p65"/>
          <p:cNvPicPr preferRelativeResize="0"/>
          <p:nvPr/>
        </p:nvPicPr>
        <p:blipFill rotWithShape="1">
          <a:blip r:embed="rId4">
            <a:alphaModFix/>
          </a:blip>
          <a:srcRect b="0" l="0" r="0" t="0"/>
          <a:stretch/>
        </p:blipFill>
        <p:spPr>
          <a:xfrm>
            <a:off x="708420" y="740596"/>
            <a:ext cx="8103070" cy="3810978"/>
          </a:xfrm>
          <a:prstGeom prst="rect">
            <a:avLst/>
          </a:prstGeom>
          <a:noFill/>
          <a:ln>
            <a:noFill/>
          </a:ln>
        </p:spPr>
      </p:pic>
      <p:sp>
        <p:nvSpPr>
          <p:cNvPr id="1129" name="Google Shape;1129;p65"/>
          <p:cNvSpPr/>
          <p:nvPr/>
        </p:nvSpPr>
        <p:spPr>
          <a:xfrm>
            <a:off x="777056" y="2269475"/>
            <a:ext cx="484632" cy="1509182"/>
          </a:xfrm>
          <a:prstGeom prst="upDownArrow">
            <a:avLst>
              <a:gd fmla="val 50000" name="adj1"/>
              <a:gd fmla="val 50000" name="adj2"/>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0" name="Google Shape;1130;p65"/>
          <p:cNvSpPr/>
          <p:nvPr/>
        </p:nvSpPr>
        <p:spPr>
          <a:xfrm>
            <a:off x="777056" y="3815477"/>
            <a:ext cx="484632" cy="578837"/>
          </a:xfrm>
          <a:prstGeom prst="upDownArrow">
            <a:avLst>
              <a:gd fmla="val 50000" name="adj1"/>
              <a:gd fmla="val 50000" name="adj2"/>
            </a:avLst>
          </a:prstGeom>
          <a:solidFill>
            <a:srgbClr val="FF000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1" name="Google Shape;1131;p65"/>
          <p:cNvSpPr/>
          <p:nvPr/>
        </p:nvSpPr>
        <p:spPr>
          <a:xfrm>
            <a:off x="7312362" y="1713204"/>
            <a:ext cx="149912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D-Do not Fragment</a:t>
            </a:r>
            <a:endParaRPr/>
          </a:p>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M-More Fragment</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1139" name="Google Shape;1139;p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140" name="Google Shape;1140;p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141" name="Google Shape;1141;p66"/>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142" name="Google Shape;1142;p66"/>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143" name="Google Shape;1143;p6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44" name="Google Shape;1144;p6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45" name="Google Shape;1145;p6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146" name="Google Shape;1146;p66"/>
          <p:cNvSpPr/>
          <p:nvPr/>
        </p:nvSpPr>
        <p:spPr>
          <a:xfrm>
            <a:off x="1261688" y="39149"/>
            <a:ext cx="738354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IPv4</a:t>
            </a:r>
            <a:endParaRPr b="0" i="0" sz="2000" u="none" cap="none" strike="noStrike">
              <a:solidFill>
                <a:srgbClr val="000000"/>
              </a:solidFill>
              <a:latin typeface="Arial"/>
              <a:ea typeface="Arial"/>
              <a:cs typeface="Arial"/>
              <a:sym typeface="Arial"/>
            </a:endParaRPr>
          </a:p>
        </p:txBody>
      </p:sp>
      <p:sp>
        <p:nvSpPr>
          <p:cNvPr id="1147" name="Google Shape;1147;p66"/>
          <p:cNvSpPr/>
          <p:nvPr/>
        </p:nvSpPr>
        <p:spPr>
          <a:xfrm>
            <a:off x="531614" y="702458"/>
            <a:ext cx="8685121" cy="1594283"/>
          </a:xfrm>
          <a:prstGeom prst="rect">
            <a:avLst/>
          </a:prstGeom>
          <a:noFill/>
          <a:ln>
            <a:noFill/>
          </a:ln>
        </p:spPr>
        <p:txBody>
          <a:bodyPr anchorCtr="0" anchor="t" bIns="45700" lIns="91425" spcFirstLastPara="1" rIns="91425" wrap="square" tIns="45700">
            <a:spAutoFit/>
          </a:bodyPr>
          <a:lstStyle/>
          <a:p>
            <a:pPr indent="-285750" lvl="0" marL="400050" marR="0" rtl="0" algn="l">
              <a:lnSpc>
                <a:spcPct val="115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Times New Roman"/>
                <a:ea typeface="Times New Roman"/>
                <a:cs typeface="Times New Roman"/>
                <a:sym typeface="Times New Roman"/>
              </a:rPr>
              <a:t>Connectionless Protocol i.e. </a:t>
            </a:r>
            <a:r>
              <a:rPr b="1" i="0" lang="en-US" sz="2000" u="none" cap="none" strike="noStrike">
                <a:solidFill>
                  <a:srgbClr val="C00000"/>
                </a:solidFill>
                <a:latin typeface="Times New Roman"/>
                <a:ea typeface="Times New Roman"/>
                <a:cs typeface="Times New Roman"/>
                <a:sym typeface="Times New Roman"/>
              </a:rPr>
              <a:t>Datagram service</a:t>
            </a:r>
            <a:endParaRPr/>
          </a:p>
          <a:p>
            <a:pPr indent="-285750" lvl="0" marL="400050" marR="0" rtl="0" algn="l">
              <a:lnSpc>
                <a:spcPct val="115000"/>
              </a:lnSpc>
              <a:spcBef>
                <a:spcPts val="50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Header size Minimum length =</a:t>
            </a:r>
            <a:r>
              <a:rPr b="1" i="0" lang="en-US" sz="1800" u="none" cap="none" strike="noStrike">
                <a:solidFill>
                  <a:schemeClr val="dk1"/>
                </a:solidFill>
                <a:latin typeface="Times New Roman"/>
                <a:ea typeface="Times New Roman"/>
                <a:cs typeface="Times New Roman"/>
                <a:sym typeface="Times New Roman"/>
              </a:rPr>
              <a:t>20 bytes </a:t>
            </a:r>
            <a:r>
              <a:rPr b="0" i="0" lang="en-US" sz="1800" u="none" cap="none" strike="noStrike">
                <a:solidFill>
                  <a:schemeClr val="dk1"/>
                </a:solidFill>
                <a:latin typeface="Times New Roman"/>
                <a:ea typeface="Times New Roman"/>
                <a:cs typeface="Times New Roman"/>
                <a:sym typeface="Times New Roman"/>
              </a:rPr>
              <a:t>and </a:t>
            </a:r>
            <a:r>
              <a:rPr b="1" i="0" lang="en-US" sz="1800" u="none" cap="none" strike="noStrike">
                <a:solidFill>
                  <a:schemeClr val="dk1"/>
                </a:solidFill>
                <a:latin typeface="Times New Roman"/>
                <a:ea typeface="Times New Roman"/>
                <a:cs typeface="Times New Roman"/>
                <a:sym typeface="Times New Roman"/>
              </a:rPr>
              <a:t>Max=60 bytes</a:t>
            </a:r>
            <a:endParaRPr/>
          </a:p>
          <a:p>
            <a:pPr indent="-285750" lvl="0" marL="400050" marR="0" rtl="0" algn="l">
              <a:lnSpc>
                <a:spcPct val="115000"/>
              </a:lnSpc>
              <a:spcBef>
                <a:spcPts val="50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Payload = Data (received from Transport Layer) = </a:t>
            </a:r>
            <a:r>
              <a:rPr b="1" i="0" lang="en-US" sz="1800" u="none" cap="none" strike="noStrike">
                <a:solidFill>
                  <a:schemeClr val="dk1"/>
                </a:solidFill>
                <a:latin typeface="Times New Roman"/>
                <a:ea typeface="Times New Roman"/>
                <a:cs typeface="Times New Roman"/>
                <a:sym typeface="Times New Roman"/>
              </a:rPr>
              <a:t>0 to 65515 bytes</a:t>
            </a:r>
            <a:endParaRPr/>
          </a:p>
          <a:p>
            <a:pPr indent="-285750" lvl="0" marL="400050" marR="0" rtl="0" algn="l">
              <a:lnSpc>
                <a:spcPct val="115000"/>
              </a:lnSpc>
              <a:spcBef>
                <a:spcPts val="50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So Datagram size= Header+ Payload =</a:t>
            </a:r>
            <a:r>
              <a:rPr b="1" i="0" lang="en-US" sz="1800" u="none" cap="none" strike="noStrike">
                <a:solidFill>
                  <a:srgbClr val="C00000"/>
                </a:solidFill>
                <a:latin typeface="Times New Roman"/>
                <a:ea typeface="Times New Roman"/>
                <a:cs typeface="Times New Roman"/>
                <a:sym typeface="Times New Roman"/>
              </a:rPr>
              <a:t>2^16 = (65,536)</a:t>
            </a:r>
            <a:endParaRPr/>
          </a:p>
        </p:txBody>
      </p:sp>
      <p:pic>
        <p:nvPicPr>
          <p:cNvPr id="1148" name="Google Shape;1148;p66"/>
          <p:cNvPicPr preferRelativeResize="0"/>
          <p:nvPr/>
        </p:nvPicPr>
        <p:blipFill rotWithShape="1">
          <a:blip r:embed="rId4">
            <a:alphaModFix/>
          </a:blip>
          <a:srcRect b="0" l="0" r="0" t="0"/>
          <a:stretch/>
        </p:blipFill>
        <p:spPr>
          <a:xfrm>
            <a:off x="822959" y="2382458"/>
            <a:ext cx="7988531" cy="21677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11/21/2022</a:t>
            </a:r>
            <a:endParaRPr b="1" sz="788">
              <a:solidFill>
                <a:srgbClr val="000000"/>
              </a:solidFill>
              <a:latin typeface="Times New Roman"/>
              <a:ea typeface="Times New Roman"/>
              <a:cs typeface="Times New Roman"/>
              <a:sym typeface="Times New Roman"/>
            </a:endParaRPr>
          </a:p>
        </p:txBody>
      </p:sp>
      <p:sp>
        <p:nvSpPr>
          <p:cNvPr id="1156" name="Google Shape;1156;p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Computer Networks (CET2005B)       SY BTech    Semester-3               2022-23</a:t>
            </a:r>
            <a:endParaRPr>
              <a:latin typeface="Times New Roman"/>
              <a:ea typeface="Times New Roman"/>
              <a:cs typeface="Times New Roman"/>
              <a:sym typeface="Times New Roman"/>
            </a:endParaRPr>
          </a:p>
        </p:txBody>
      </p:sp>
      <p:sp>
        <p:nvSpPr>
          <p:cNvPr id="1157" name="Google Shape;1157;p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58" name="Google Shape;1158;p67"/>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159" name="Google Shape;1159;p67"/>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160" name="Google Shape;1160;p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61" name="Google Shape;1161;p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62" name="Google Shape;1162;p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163" name="Google Shape;1163;p67"/>
          <p:cNvSpPr/>
          <p:nvPr/>
        </p:nvSpPr>
        <p:spPr>
          <a:xfrm>
            <a:off x="5564860" y="670221"/>
            <a:ext cx="3449461" cy="1859292"/>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Version=4 bits=0100 means IPv4</a:t>
            </a:r>
            <a:endParaRPr/>
          </a:p>
          <a:p>
            <a:pPr indent="0" lvl="0" marL="114300" marR="0" rtl="0" algn="l">
              <a:lnSpc>
                <a:spcPct val="100000"/>
              </a:lnSpc>
              <a:spcBef>
                <a:spcPts val="500"/>
              </a:spcBef>
              <a:spcAft>
                <a:spcPts val="0"/>
              </a:spcAft>
              <a:buNone/>
            </a:pPr>
            <a:r>
              <a:rPr b="0" i="0" lang="en-US" sz="1800" u="none" cap="none" strike="noStrike">
                <a:solidFill>
                  <a:schemeClr val="dk1"/>
                </a:solidFill>
                <a:latin typeface="Times New Roman"/>
                <a:ea typeface="Times New Roman"/>
                <a:cs typeface="Times New Roman"/>
                <a:sym typeface="Times New Roman"/>
              </a:rPr>
              <a:t>Header length=4 Bit</a:t>
            </a:r>
            <a:endParaRPr/>
          </a:p>
          <a:p>
            <a:pPr indent="0" lvl="0" marL="114300" marR="0" rtl="0" algn="l">
              <a:lnSpc>
                <a:spcPct val="100000"/>
              </a:lnSpc>
              <a:spcBef>
                <a:spcPts val="500"/>
              </a:spcBef>
              <a:spcAft>
                <a:spcPts val="0"/>
              </a:spcAft>
              <a:buNone/>
            </a:pPr>
            <a:r>
              <a:rPr b="0" i="0" lang="en-US" sz="1800" u="none" cap="none" strike="noStrike">
                <a:solidFill>
                  <a:schemeClr val="dk1"/>
                </a:solidFill>
                <a:latin typeface="Times New Roman"/>
                <a:ea typeface="Times New Roman"/>
                <a:cs typeface="Times New Roman"/>
                <a:sym typeface="Times New Roman"/>
              </a:rPr>
              <a:t>Service type=8 bits=</a:t>
            </a:r>
            <a:endParaRPr/>
          </a:p>
          <a:p>
            <a:pPr indent="0" lvl="0" marL="114300" marR="0" rtl="0" algn="l">
              <a:lnSpc>
                <a:spcPct val="115000"/>
              </a:lnSpc>
              <a:spcBef>
                <a:spcPts val="50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0" lvl="0" marL="114300" marR="0" rtl="0" algn="l">
              <a:lnSpc>
                <a:spcPct val="115000"/>
              </a:lnSpc>
              <a:spcBef>
                <a:spcPts val="50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64" name="Google Shape;1164;p67"/>
          <p:cNvSpPr txBox="1"/>
          <p:nvPr/>
        </p:nvSpPr>
        <p:spPr>
          <a:xfrm>
            <a:off x="897758" y="106663"/>
            <a:ext cx="7847012"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rgbClr val="002060"/>
                </a:solidFill>
                <a:latin typeface="Times New Roman"/>
                <a:ea typeface="Times New Roman"/>
                <a:cs typeface="Times New Roman"/>
                <a:sym typeface="Times New Roman"/>
              </a:rPr>
              <a:t>Internet Protocol: IPv4</a:t>
            </a:r>
            <a:endParaRPr b="1" i="0" sz="3200" u="none" cap="none" strike="noStrike">
              <a:solidFill>
                <a:srgbClr val="002060"/>
              </a:solidFill>
              <a:latin typeface="Times New Roman"/>
              <a:ea typeface="Times New Roman"/>
              <a:cs typeface="Times New Roman"/>
              <a:sym typeface="Times New Roman"/>
            </a:endParaRPr>
          </a:p>
        </p:txBody>
      </p:sp>
      <p:pic>
        <p:nvPicPr>
          <p:cNvPr id="1165" name="Google Shape;1165;p67"/>
          <p:cNvPicPr preferRelativeResize="0"/>
          <p:nvPr/>
        </p:nvPicPr>
        <p:blipFill rotWithShape="1">
          <a:blip r:embed="rId4">
            <a:alphaModFix/>
          </a:blip>
          <a:srcRect b="0" l="0" r="0" t="0"/>
          <a:stretch/>
        </p:blipFill>
        <p:spPr>
          <a:xfrm>
            <a:off x="591145" y="771183"/>
            <a:ext cx="4967489" cy="2526821"/>
          </a:xfrm>
          <a:prstGeom prst="rect">
            <a:avLst/>
          </a:prstGeom>
          <a:noFill/>
          <a:ln>
            <a:noFill/>
          </a:ln>
        </p:spPr>
      </p:pic>
      <p:pic>
        <p:nvPicPr>
          <p:cNvPr id="1166" name="Google Shape;1166;p67"/>
          <p:cNvPicPr preferRelativeResize="0"/>
          <p:nvPr/>
        </p:nvPicPr>
        <p:blipFill rotWithShape="1">
          <a:blip r:embed="rId5">
            <a:alphaModFix/>
          </a:blip>
          <a:srcRect b="0" l="0" r="0" t="0"/>
          <a:stretch/>
        </p:blipFill>
        <p:spPr>
          <a:xfrm>
            <a:off x="5837044" y="1743579"/>
            <a:ext cx="1857375" cy="582359"/>
          </a:xfrm>
          <a:prstGeom prst="rect">
            <a:avLst/>
          </a:prstGeom>
          <a:noFill/>
          <a:ln>
            <a:noFill/>
          </a:ln>
        </p:spPr>
      </p:pic>
      <p:sp>
        <p:nvSpPr>
          <p:cNvPr id="1167" name="Google Shape;1167;p67"/>
          <p:cNvSpPr/>
          <p:nvPr/>
        </p:nvSpPr>
        <p:spPr>
          <a:xfrm>
            <a:off x="5604703" y="2302498"/>
            <a:ext cx="3409618" cy="2416046"/>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P-Priority (packet)</a:t>
            </a:r>
            <a:endParaRPr/>
          </a:p>
          <a:p>
            <a:pPr indent="0" lvl="0" marL="114300" marR="0" rtl="0" algn="l">
              <a:lnSpc>
                <a:spcPct val="100000"/>
              </a:lnSpc>
              <a:spcBef>
                <a:spcPts val="500"/>
              </a:spcBef>
              <a:spcAft>
                <a:spcPts val="0"/>
              </a:spcAft>
              <a:buNone/>
            </a:pPr>
            <a:r>
              <a:rPr b="1" i="0" lang="en-US" sz="1400" u="none" cap="none" strike="noStrike">
                <a:solidFill>
                  <a:schemeClr val="dk1"/>
                </a:solidFill>
                <a:latin typeface="Times New Roman"/>
                <a:ea typeface="Times New Roman"/>
                <a:cs typeface="Times New Roman"/>
                <a:sym typeface="Times New Roman"/>
              </a:rPr>
              <a:t>D-Delay - </a:t>
            </a:r>
            <a:r>
              <a:rPr b="1" i="0" lang="en-US" sz="1400" u="none" cap="none" strike="noStrike">
                <a:solidFill>
                  <a:srgbClr val="C00000"/>
                </a:solidFill>
                <a:latin typeface="Times New Roman"/>
                <a:ea typeface="Times New Roman"/>
                <a:cs typeface="Times New Roman"/>
                <a:sym typeface="Times New Roman"/>
              </a:rPr>
              <a:t>Ex.</a:t>
            </a:r>
            <a:r>
              <a:rPr b="1" i="0" lang="en-US" sz="1400" u="none" cap="none" strike="noStrike">
                <a:solidFill>
                  <a:schemeClr val="dk1"/>
                </a:solidFill>
                <a:latin typeface="Times New Roman"/>
                <a:ea typeface="Times New Roman"/>
                <a:cs typeface="Times New Roman"/>
                <a:sym typeface="Times New Roman"/>
              </a:rPr>
              <a:t> VoIP (WhatsApp calling)</a:t>
            </a:r>
            <a:endParaRPr/>
          </a:p>
          <a:p>
            <a:pPr indent="0" lvl="0" marL="114300" marR="0" rtl="0" algn="l">
              <a:lnSpc>
                <a:spcPct val="100000"/>
              </a:lnSpc>
              <a:spcBef>
                <a:spcPts val="500"/>
              </a:spcBef>
              <a:spcAft>
                <a:spcPts val="0"/>
              </a:spcAft>
              <a:buNone/>
            </a:pPr>
            <a:r>
              <a:rPr b="0" i="0" lang="en-US" sz="1400" u="none" cap="none" strike="noStrike">
                <a:solidFill>
                  <a:schemeClr val="dk1"/>
                </a:solidFill>
                <a:latin typeface="Times New Roman"/>
                <a:ea typeface="Times New Roman"/>
                <a:cs typeface="Times New Roman"/>
                <a:sym typeface="Times New Roman"/>
              </a:rPr>
              <a:t>(D=0 delay not an issue)</a:t>
            </a:r>
            <a:endParaRPr/>
          </a:p>
          <a:p>
            <a:pPr indent="0" lvl="0" marL="114300" marR="0" rtl="0" algn="l">
              <a:lnSpc>
                <a:spcPct val="100000"/>
              </a:lnSpc>
              <a:spcBef>
                <a:spcPts val="500"/>
              </a:spcBef>
              <a:spcAft>
                <a:spcPts val="0"/>
              </a:spcAft>
              <a:buNone/>
            </a:pPr>
            <a:r>
              <a:rPr b="1" i="0" lang="en-US" sz="1400" u="none" cap="none" strike="noStrike">
                <a:solidFill>
                  <a:srgbClr val="C00000"/>
                </a:solidFill>
                <a:latin typeface="Times New Roman"/>
                <a:ea typeface="Times New Roman"/>
                <a:cs typeface="Times New Roman"/>
                <a:sym typeface="Times New Roman"/>
              </a:rPr>
              <a:t>T-Throughput (T=1 means Rate of Transfer is more)</a:t>
            </a:r>
            <a:endParaRPr/>
          </a:p>
          <a:p>
            <a:pPr indent="0" lvl="0" marL="114300" marR="0" rtl="0" algn="l">
              <a:lnSpc>
                <a:spcPct val="100000"/>
              </a:lnSpc>
              <a:spcBef>
                <a:spcPts val="500"/>
              </a:spcBef>
              <a:spcAft>
                <a:spcPts val="0"/>
              </a:spcAft>
              <a:buNone/>
            </a:pPr>
            <a:r>
              <a:rPr b="1" i="0" lang="en-US" sz="1400" u="none" cap="none" strike="noStrike">
                <a:solidFill>
                  <a:schemeClr val="dk1"/>
                </a:solidFill>
                <a:latin typeface="Times New Roman"/>
                <a:ea typeface="Times New Roman"/>
                <a:cs typeface="Times New Roman"/>
                <a:sym typeface="Times New Roman"/>
              </a:rPr>
              <a:t>R-Reliability (Without dropping packet)</a:t>
            </a:r>
            <a:endParaRPr/>
          </a:p>
          <a:p>
            <a:pPr indent="0" lvl="0" marL="114300" marR="0" rtl="0" algn="l">
              <a:lnSpc>
                <a:spcPct val="100000"/>
              </a:lnSpc>
              <a:spcBef>
                <a:spcPts val="500"/>
              </a:spcBef>
              <a:spcAft>
                <a:spcPts val="0"/>
              </a:spcAft>
              <a:buNone/>
            </a:pPr>
            <a:r>
              <a:rPr b="1" i="0" lang="en-US" sz="1400" u="none" cap="none" strike="noStrike">
                <a:solidFill>
                  <a:srgbClr val="C00000"/>
                </a:solidFill>
                <a:latin typeface="Times New Roman"/>
                <a:ea typeface="Times New Roman"/>
                <a:cs typeface="Times New Roman"/>
                <a:sym typeface="Times New Roman"/>
              </a:rPr>
              <a:t>C-Congestion Control-Cost-Follow shortest path</a:t>
            </a:r>
            <a:endParaRPr/>
          </a:p>
          <a:p>
            <a:pPr indent="0" lvl="0" marL="114300" marR="0" rtl="0" algn="l">
              <a:lnSpc>
                <a:spcPct val="100000"/>
              </a:lnSpc>
              <a:spcBef>
                <a:spcPts val="500"/>
              </a:spcBef>
              <a:spcAft>
                <a:spcPts val="0"/>
              </a:spcAft>
              <a:buNone/>
            </a:pPr>
            <a:r>
              <a:rPr b="1" i="0" lang="en-US" sz="1400" u="none" cap="none" strike="noStrike">
                <a:solidFill>
                  <a:schemeClr val="dk1"/>
                </a:solidFill>
                <a:latin typeface="Times New Roman"/>
                <a:ea typeface="Times New Roman"/>
                <a:cs typeface="Times New Roman"/>
                <a:sym typeface="Times New Roman"/>
              </a:rPr>
              <a:t>0-Zero-Reserve for future purpose</a:t>
            </a:r>
            <a:endParaRPr b="0" i="0" sz="1400" u="none" cap="none" strike="noStrike">
              <a:solidFill>
                <a:schemeClr val="dk1"/>
              </a:solidFill>
              <a:latin typeface="Times New Roman"/>
              <a:ea typeface="Times New Roman"/>
              <a:cs typeface="Times New Roman"/>
              <a:sym typeface="Times New Roman"/>
            </a:endParaRPr>
          </a:p>
        </p:txBody>
      </p:sp>
      <p:sp>
        <p:nvSpPr>
          <p:cNvPr id="1168" name="Google Shape;1168;p67"/>
          <p:cNvSpPr/>
          <p:nvPr/>
        </p:nvSpPr>
        <p:spPr>
          <a:xfrm>
            <a:off x="463154" y="3367060"/>
            <a:ext cx="3379451" cy="340093"/>
          </a:xfrm>
          <a:prstGeom prst="rect">
            <a:avLst/>
          </a:prstGeom>
          <a:noFill/>
          <a:ln>
            <a:noFill/>
          </a:ln>
        </p:spPr>
        <p:txBody>
          <a:bodyPr anchorCtr="0" anchor="t" bIns="45700" lIns="91425" spcFirstLastPara="1" rIns="91425" wrap="square" tIns="45700">
            <a:spAutoFit/>
          </a:bodyPr>
          <a:lstStyle/>
          <a:p>
            <a:pPr indent="0" lvl="0" marL="114300" marR="0" rtl="0" algn="l">
              <a:lnSpc>
                <a:spcPct val="115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 Total length=16 Bits =65535=Datagram</a:t>
            </a:r>
            <a:endParaRPr/>
          </a:p>
        </p:txBody>
      </p:sp>
      <p:sp>
        <p:nvSpPr>
          <p:cNvPr id="1169" name="Google Shape;1169;p67"/>
          <p:cNvSpPr/>
          <p:nvPr/>
        </p:nvSpPr>
        <p:spPr>
          <a:xfrm>
            <a:off x="527150" y="3660108"/>
            <a:ext cx="5008890" cy="587853"/>
          </a:xfrm>
          <a:prstGeom prst="rect">
            <a:avLst/>
          </a:prstGeom>
          <a:noFill/>
          <a:ln>
            <a:noFill/>
          </a:ln>
        </p:spPr>
        <p:txBody>
          <a:bodyPr anchorCtr="0" anchor="t" bIns="45700" lIns="91425" spcFirstLastPara="1" rIns="91425" wrap="square" tIns="45700">
            <a:spAutoFit/>
          </a:bodyPr>
          <a:lstStyle/>
          <a:p>
            <a:pPr indent="0" lvl="0" marL="114300" marR="0" rtl="0" algn="l">
              <a:lnSpc>
                <a:spcPct val="115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TTL-Time to Live-2^8=255-Single packet move across 255 nodes and then drop Once packet value is zero.</a:t>
            </a:r>
            <a:endParaRPr b="1" i="0" sz="1400" u="none" cap="none" strike="noStrike">
              <a:solidFill>
                <a:schemeClr val="dk1"/>
              </a:solidFill>
              <a:latin typeface="Times New Roman"/>
              <a:ea typeface="Times New Roman"/>
              <a:cs typeface="Times New Roman"/>
              <a:sym typeface="Times New Roman"/>
            </a:endParaRPr>
          </a:p>
        </p:txBody>
      </p:sp>
      <p:sp>
        <p:nvSpPr>
          <p:cNvPr id="1170" name="Google Shape;1170;p67"/>
          <p:cNvSpPr/>
          <p:nvPr/>
        </p:nvSpPr>
        <p:spPr>
          <a:xfrm>
            <a:off x="527150" y="4130988"/>
            <a:ext cx="5309894" cy="587853"/>
          </a:xfrm>
          <a:prstGeom prst="rect">
            <a:avLst/>
          </a:prstGeom>
          <a:noFill/>
          <a:ln>
            <a:noFill/>
          </a:ln>
        </p:spPr>
        <p:txBody>
          <a:bodyPr anchorCtr="0" anchor="t" bIns="45700" lIns="91425" spcFirstLastPara="1" rIns="91425" wrap="square" tIns="45700">
            <a:spAutoFit/>
          </a:bodyPr>
          <a:lstStyle/>
          <a:p>
            <a:pPr indent="0" lvl="0" marL="114300" marR="0" rtl="0" algn="l">
              <a:lnSpc>
                <a:spcPct val="115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Protocol- Facility of Transport layer protocol is used in network layer i.e. TCP,UDP,ICMP (used in this field)</a:t>
            </a:r>
            <a:endParaRPr b="1" i="0" sz="140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8"/>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Type of Service (ToS)</a:t>
            </a:r>
            <a:endParaRPr/>
          </a:p>
        </p:txBody>
      </p:sp>
      <p:pic>
        <p:nvPicPr>
          <p:cNvPr id="1178" name="Google Shape;1178;p68"/>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179" name="Google Shape;1179;p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id="1180" name="Google Shape;1180;p68"/>
          <p:cNvPicPr preferRelativeResize="0"/>
          <p:nvPr/>
        </p:nvPicPr>
        <p:blipFill rotWithShape="1">
          <a:blip r:embed="rId4">
            <a:alphaModFix/>
          </a:blip>
          <a:srcRect b="0" l="0" r="50968" t="0"/>
          <a:stretch/>
        </p:blipFill>
        <p:spPr>
          <a:xfrm>
            <a:off x="656040" y="915284"/>
            <a:ext cx="4830360" cy="1204673"/>
          </a:xfrm>
          <a:prstGeom prst="rect">
            <a:avLst/>
          </a:prstGeom>
          <a:noFill/>
          <a:ln>
            <a:noFill/>
          </a:ln>
        </p:spPr>
      </p:pic>
      <p:pic>
        <p:nvPicPr>
          <p:cNvPr id="1181" name="Google Shape;1181;p68"/>
          <p:cNvPicPr preferRelativeResize="0"/>
          <p:nvPr/>
        </p:nvPicPr>
        <p:blipFill rotWithShape="1">
          <a:blip r:embed="rId5">
            <a:alphaModFix/>
          </a:blip>
          <a:srcRect b="0" l="0" r="0" t="0"/>
          <a:stretch/>
        </p:blipFill>
        <p:spPr>
          <a:xfrm>
            <a:off x="5818698" y="808682"/>
            <a:ext cx="3096837" cy="3631116"/>
          </a:xfrm>
          <a:prstGeom prst="rect">
            <a:avLst/>
          </a:prstGeom>
          <a:noFill/>
          <a:ln>
            <a:noFill/>
          </a:ln>
        </p:spPr>
      </p:pic>
      <p:pic>
        <p:nvPicPr>
          <p:cNvPr id="1182" name="Google Shape;1182;p68"/>
          <p:cNvPicPr preferRelativeResize="0"/>
          <p:nvPr/>
        </p:nvPicPr>
        <p:blipFill rotWithShape="1">
          <a:blip r:embed="rId6">
            <a:alphaModFix/>
          </a:blip>
          <a:srcRect b="0" l="0" r="0" t="0"/>
          <a:stretch/>
        </p:blipFill>
        <p:spPr>
          <a:xfrm>
            <a:off x="970156" y="2226559"/>
            <a:ext cx="4001894" cy="2511677"/>
          </a:xfrm>
          <a:prstGeom prst="rect">
            <a:avLst/>
          </a:prstGeom>
          <a:noFill/>
          <a:ln>
            <a:noFill/>
          </a:ln>
        </p:spPr>
      </p:pic>
      <p:sp>
        <p:nvSpPr>
          <p:cNvPr id="1183" name="Google Shape;1183;p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184" name="Google Shape;1184;p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185" name="Google Shape;1185;p6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86" name="Google Shape;1186;p6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87" name="Google Shape;1187;p6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88" name="Google Shape;1188;p6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189" name="Google Shape;1189;p68"/>
          <p:cNvSpPr/>
          <p:nvPr/>
        </p:nvSpPr>
        <p:spPr>
          <a:xfrm>
            <a:off x="907559" y="1286787"/>
            <a:ext cx="54350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P</a:t>
            </a:r>
            <a:endParaRPr b="0" i="0" sz="2400" u="none" cap="none" strike="noStrike">
              <a:solidFill>
                <a:schemeClr val="dk1"/>
              </a:solidFill>
              <a:latin typeface="Arial"/>
              <a:ea typeface="Arial"/>
              <a:cs typeface="Arial"/>
              <a:sym typeface="Arial"/>
            </a:endParaRPr>
          </a:p>
        </p:txBody>
      </p:sp>
      <p:sp>
        <p:nvSpPr>
          <p:cNvPr id="1190" name="Google Shape;1190;p68"/>
          <p:cNvSpPr/>
          <p:nvPr/>
        </p:nvSpPr>
        <p:spPr>
          <a:xfrm>
            <a:off x="1382781" y="1269808"/>
            <a:ext cx="54350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P</a:t>
            </a:r>
            <a:endParaRPr b="0" i="0" sz="2400" u="none" cap="none" strike="noStrike">
              <a:solidFill>
                <a:schemeClr val="dk1"/>
              </a:solidFill>
              <a:latin typeface="Arial"/>
              <a:ea typeface="Arial"/>
              <a:cs typeface="Arial"/>
              <a:sym typeface="Arial"/>
            </a:endParaRPr>
          </a:p>
        </p:txBody>
      </p:sp>
      <p:sp>
        <p:nvSpPr>
          <p:cNvPr id="1191" name="Google Shape;1191;p68"/>
          <p:cNvSpPr/>
          <p:nvPr/>
        </p:nvSpPr>
        <p:spPr>
          <a:xfrm>
            <a:off x="1958732" y="1282296"/>
            <a:ext cx="54350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P</a:t>
            </a:r>
            <a:endParaRPr b="0" i="0" sz="2400" u="none" cap="none" strike="noStrike">
              <a:solidFill>
                <a:schemeClr val="dk1"/>
              </a:solidFill>
              <a:latin typeface="Arial"/>
              <a:ea typeface="Arial"/>
              <a:cs typeface="Arial"/>
              <a:sym typeface="Arial"/>
            </a:endParaRPr>
          </a:p>
        </p:txBody>
      </p:sp>
      <p:sp>
        <p:nvSpPr>
          <p:cNvPr id="1192" name="Google Shape;1192;p68"/>
          <p:cNvSpPr/>
          <p:nvPr/>
        </p:nvSpPr>
        <p:spPr>
          <a:xfrm>
            <a:off x="5994070" y="1559295"/>
            <a:ext cx="68454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PPP</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9"/>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IPv4 Header Format</a:t>
            </a:r>
            <a:endParaRPr/>
          </a:p>
        </p:txBody>
      </p:sp>
      <p:pic>
        <p:nvPicPr>
          <p:cNvPr id="1200" name="Google Shape;1200;p69"/>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01" name="Google Shape;1201;p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id="1202" name="Google Shape;1202;p69"/>
          <p:cNvPicPr preferRelativeResize="0"/>
          <p:nvPr/>
        </p:nvPicPr>
        <p:blipFill rotWithShape="1">
          <a:blip r:embed="rId4">
            <a:alphaModFix/>
          </a:blip>
          <a:srcRect b="0" l="0" r="0" t="0"/>
          <a:stretch/>
        </p:blipFill>
        <p:spPr>
          <a:xfrm>
            <a:off x="11149" y="786100"/>
            <a:ext cx="6568070" cy="3873116"/>
          </a:xfrm>
          <a:prstGeom prst="rect">
            <a:avLst/>
          </a:prstGeom>
          <a:noFill/>
          <a:ln>
            <a:noFill/>
          </a:ln>
        </p:spPr>
      </p:pic>
      <p:sp>
        <p:nvSpPr>
          <p:cNvPr id="1203" name="Google Shape;1203;p69"/>
          <p:cNvSpPr/>
          <p:nvPr/>
        </p:nvSpPr>
        <p:spPr>
          <a:xfrm>
            <a:off x="6381742" y="786100"/>
            <a:ext cx="320166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IP is an unreliable and connectionless best-effort delivery service protocol. </a:t>
            </a:r>
            <a:endParaRPr b="0" i="0" sz="2000" u="none" cap="none" strike="noStrike">
              <a:solidFill>
                <a:srgbClr val="0070C0"/>
              </a:solidFill>
              <a:latin typeface="Times New Roman"/>
              <a:ea typeface="Times New Roman"/>
              <a:cs typeface="Times New Roman"/>
              <a:sym typeface="Times New Roman"/>
            </a:endParaRPr>
          </a:p>
        </p:txBody>
      </p:sp>
      <p:pic>
        <p:nvPicPr>
          <p:cNvPr id="1204" name="Google Shape;1204;p69"/>
          <p:cNvPicPr preferRelativeResize="0"/>
          <p:nvPr/>
        </p:nvPicPr>
        <p:blipFill rotWithShape="1">
          <a:blip r:embed="rId5">
            <a:alphaModFix/>
          </a:blip>
          <a:srcRect b="0" l="0" r="0" t="0"/>
          <a:stretch/>
        </p:blipFill>
        <p:spPr>
          <a:xfrm>
            <a:off x="6623823" y="2085269"/>
            <a:ext cx="2410008" cy="838200"/>
          </a:xfrm>
          <a:prstGeom prst="rect">
            <a:avLst/>
          </a:prstGeom>
          <a:noFill/>
          <a:ln>
            <a:noFill/>
          </a:ln>
        </p:spPr>
      </p:pic>
      <p:sp>
        <p:nvSpPr>
          <p:cNvPr id="1205" name="Google Shape;1205;p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06" name="Google Shape;1206;p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07" name="Google Shape;1207;p6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08" name="Google Shape;1208;p6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09" name="Google Shape;1209;p6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10" name="Google Shape;1210;p6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89" name="Google Shape;189;p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90" name="Google Shape;190;p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91" name="Google Shape;191;p7"/>
          <p:cNvSpPr/>
          <p:nvPr/>
        </p:nvSpPr>
        <p:spPr>
          <a:xfrm>
            <a:off x="398103" y="335674"/>
            <a:ext cx="346761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333333"/>
                </a:solidFill>
                <a:latin typeface="Roboto"/>
                <a:ea typeface="Roboto"/>
                <a:cs typeface="Roboto"/>
                <a:sym typeface="Roboto"/>
              </a:rPr>
              <a:t>1. Data transmitted in Data link layer is in: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398103" y="643451"/>
            <a:ext cx="8665361" cy="5324535"/>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33333"/>
                </a:solidFill>
                <a:latin typeface="Arial"/>
                <a:ea typeface="Arial"/>
                <a:cs typeface="Arial"/>
                <a:sym typeface="Arial"/>
              </a:rPr>
              <a:t>Packets</a:t>
            </a:r>
            <a:endParaRPr b="0" i="0" sz="2000" u="none" cap="none" strike="noStrike">
              <a:solidFill>
                <a:srgbClr val="333333"/>
              </a:solidFill>
              <a:latin typeface="Roboto"/>
              <a:ea typeface="Roboto"/>
              <a:cs typeface="Roboto"/>
              <a:sym typeface="Roboto"/>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33333"/>
                </a:solidFill>
                <a:latin typeface="Arial"/>
                <a:ea typeface="Arial"/>
                <a:cs typeface="Arial"/>
                <a:sym typeface="Arial"/>
              </a:rPr>
              <a:t>Frames</a:t>
            </a:r>
            <a:endParaRPr b="0" i="0" sz="2000" u="none" cap="none" strike="noStrike">
              <a:solidFill>
                <a:srgbClr val="333333"/>
              </a:solidFill>
              <a:latin typeface="Roboto"/>
              <a:ea typeface="Roboto"/>
              <a:cs typeface="Roboto"/>
              <a:sym typeface="Roboto"/>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33333"/>
                </a:solidFill>
                <a:latin typeface="Arial"/>
                <a:ea typeface="Arial"/>
                <a:cs typeface="Arial"/>
                <a:sym typeface="Arial"/>
              </a:rPr>
              <a:t>Segments</a:t>
            </a:r>
            <a:endParaRPr b="0" i="0" sz="2000" u="none" cap="none" strike="noStrike">
              <a:solidFill>
                <a:srgbClr val="333333"/>
              </a:solidFill>
              <a:latin typeface="Roboto"/>
              <a:ea typeface="Roboto"/>
              <a:cs typeface="Roboto"/>
              <a:sym typeface="Roboto"/>
            </a:endParaRPr>
          </a:p>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33333"/>
                </a:solidFill>
                <a:latin typeface="Arial"/>
                <a:ea typeface="Arial"/>
                <a:cs typeface="Arial"/>
                <a:sym typeface="Arial"/>
              </a:rPr>
              <a:t>Electromagnetic signals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333333"/>
                </a:solidFill>
                <a:latin typeface="Arial"/>
                <a:ea typeface="Arial"/>
                <a:cs typeface="Arial"/>
                <a:sym typeface="Arial"/>
              </a:rPr>
              <a:t>Frames</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333333"/>
                </a:solidFill>
                <a:latin typeface="Arial"/>
                <a:ea typeface="Arial"/>
                <a:cs typeface="Arial"/>
                <a:sym typeface="Arial"/>
              </a:rPr>
              <a:t>2. </a:t>
            </a:r>
            <a:r>
              <a:rPr b="1" i="0" lang="en-US" sz="2000" u="none" cap="none" strike="noStrike">
                <a:solidFill>
                  <a:srgbClr val="000000"/>
                </a:solidFill>
                <a:latin typeface="Arial"/>
                <a:ea typeface="Arial"/>
                <a:cs typeface="Arial"/>
                <a:sym typeface="Arial"/>
              </a:rPr>
              <a:t>Which of the following are the services of Data link layer?</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Encapsulation of packets into frames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Error control</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QoS control</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Flow control</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All of the above</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All of the above</a:t>
            </a:r>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0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3333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0"/>
          <p:cNvSpPr/>
          <p:nvPr/>
        </p:nvSpPr>
        <p:spPr>
          <a:xfrm>
            <a:off x="895102" y="68770"/>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Fragmentation and Re-assembly</a:t>
            </a:r>
            <a:endParaRPr/>
          </a:p>
        </p:txBody>
      </p:sp>
      <p:pic>
        <p:nvPicPr>
          <p:cNvPr id="1218" name="Google Shape;1218;p70"/>
          <p:cNvPicPr preferRelativeResize="0"/>
          <p:nvPr/>
        </p:nvPicPr>
        <p:blipFill rotWithShape="1">
          <a:blip r:embed="rId3">
            <a:alphaModFix/>
          </a:blip>
          <a:srcRect b="0" l="0" r="0" t="0"/>
          <a:stretch/>
        </p:blipFill>
        <p:spPr>
          <a:xfrm>
            <a:off x="41822" y="47020"/>
            <a:ext cx="549324" cy="528333"/>
          </a:xfrm>
          <a:prstGeom prst="rect">
            <a:avLst/>
          </a:prstGeom>
          <a:noFill/>
          <a:ln>
            <a:noFill/>
          </a:ln>
        </p:spPr>
      </p:pic>
      <p:sp>
        <p:nvSpPr>
          <p:cNvPr id="1219" name="Google Shape;1219;p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220" name="Google Shape;1220;p70"/>
          <p:cNvSpPr/>
          <p:nvPr/>
        </p:nvSpPr>
        <p:spPr>
          <a:xfrm>
            <a:off x="41821" y="580082"/>
            <a:ext cx="9322500" cy="3954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IP Fragmentation is a process of </a:t>
            </a:r>
            <a:r>
              <a:rPr b="1" i="0" lang="en-US" sz="1400" u="none" cap="none" strike="noStrike">
                <a:solidFill>
                  <a:srgbClr val="C00000"/>
                </a:solidFill>
                <a:latin typeface="Times New Roman"/>
                <a:ea typeface="Times New Roman"/>
                <a:cs typeface="Times New Roman"/>
                <a:sym typeface="Times New Roman"/>
              </a:rPr>
              <a:t>dividing the datagram into fragments  </a:t>
            </a:r>
            <a:r>
              <a:rPr b="0" i="0" lang="en-US" sz="1400" u="none" cap="none" strike="noStrike">
                <a:solidFill>
                  <a:schemeClr val="dk1"/>
                </a:solidFill>
                <a:latin typeface="Times New Roman"/>
                <a:ea typeface="Times New Roman"/>
                <a:cs typeface="Times New Roman"/>
                <a:sym typeface="Times New Roman"/>
              </a:rPr>
              <a:t>during its transmission.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is done by intermediary devices such as router.</a:t>
            </a:r>
            <a:endParaRPr/>
          </a:p>
          <a:p>
            <a:pPr indent="-285750" lvl="0" marL="285750" marR="0" rtl="0" algn="l">
              <a:lnSpc>
                <a:spcPct val="100000"/>
              </a:lnSpc>
              <a:spcBef>
                <a:spcPts val="0"/>
              </a:spcBef>
              <a:spcAft>
                <a:spcPts val="0"/>
              </a:spcAft>
              <a:buClr>
                <a:srgbClr val="000000"/>
              </a:buClr>
              <a:buSzPts val="2100"/>
              <a:buFont typeface="Arial"/>
              <a:buChar char="•"/>
            </a:pPr>
            <a:r>
              <a:rPr b="1" i="0" lang="en-US" sz="1400" u="none" cap="none" strike="noStrike">
                <a:solidFill>
                  <a:srgbClr val="FF0000"/>
                </a:solidFill>
                <a:latin typeface="Times New Roman"/>
                <a:ea typeface="Times New Roman"/>
                <a:cs typeface="Times New Roman"/>
                <a:sym typeface="Times New Roman"/>
              </a:rPr>
              <a:t>Need: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Each network has its </a:t>
            </a:r>
            <a:r>
              <a:rPr b="1" i="0" lang="en-US" sz="1400" u="none" cap="none" strike="noStrike">
                <a:solidFill>
                  <a:srgbClr val="C00000"/>
                </a:solidFill>
                <a:latin typeface="Times New Roman"/>
                <a:ea typeface="Times New Roman"/>
                <a:cs typeface="Times New Roman"/>
                <a:sym typeface="Times New Roman"/>
              </a:rPr>
              <a:t>maximum transmission unit (MTU). </a:t>
            </a:r>
            <a:r>
              <a:rPr b="0" i="0" lang="en-US" sz="1400" u="none" cap="none" strike="noStrike">
                <a:solidFill>
                  <a:schemeClr val="dk1"/>
                </a:solidFill>
                <a:latin typeface="Times New Roman"/>
                <a:ea typeface="Times New Roman"/>
                <a:cs typeface="Times New Roman"/>
                <a:sym typeface="Times New Roman"/>
              </a:rPr>
              <a:t>Ethernet- 1500 bytes </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It dictates the maximum size of the packet that can be transmitted through it.</a:t>
            </a:r>
            <a:endParaRPr/>
          </a:p>
          <a:p>
            <a:pPr indent="-285750" lvl="0" marL="285750" marR="0" rtl="0" algn="l">
              <a:lnSpc>
                <a:spcPct val="100000"/>
              </a:lnSpc>
              <a:spcBef>
                <a:spcPts val="0"/>
              </a:spcBef>
              <a:spcAft>
                <a:spcPts val="0"/>
              </a:spcAft>
              <a:buClr>
                <a:srgbClr val="000000"/>
              </a:buClr>
              <a:buSzPts val="2100"/>
              <a:buFont typeface="Arial"/>
              <a:buChar char="•"/>
            </a:pPr>
            <a:r>
              <a:rPr b="0" i="0" lang="en-US" sz="1400" u="none" cap="none" strike="noStrike">
                <a:solidFill>
                  <a:schemeClr val="dk1"/>
                </a:solidFill>
                <a:latin typeface="Times New Roman"/>
                <a:ea typeface="Times New Roman"/>
                <a:cs typeface="Times New Roman"/>
                <a:sym typeface="Times New Roman"/>
              </a:rPr>
              <a:t>Data packets of size greater than MTU can not be transmitted through the network.</a:t>
            </a:r>
            <a:r>
              <a:rPr b="1" i="0" lang="en-US" sz="1400" u="none" cap="none" strike="noStrike">
                <a:solidFill>
                  <a:srgbClr val="C00000"/>
                </a:solidFill>
                <a:latin typeface="Times New Roman"/>
                <a:ea typeface="Times New Roman"/>
                <a:cs typeface="Times New Roman"/>
                <a:sym typeface="Times New Roman"/>
              </a:rPr>
              <a:t> </a:t>
            </a:r>
            <a:r>
              <a:rPr b="0" i="0" lang="en-US" sz="1400" u="none" cap="none" strike="noStrike">
                <a:solidFill>
                  <a:schemeClr val="dk1"/>
                </a:solidFill>
                <a:latin typeface="Times New Roman"/>
                <a:ea typeface="Times New Roman"/>
                <a:cs typeface="Times New Roman"/>
                <a:sym typeface="Times New Roman"/>
              </a:rPr>
              <a:t>So, datagrams are divided into fragments of size less than or equal to MTU</a:t>
            </a:r>
            <a:endParaRPr/>
          </a:p>
          <a:p>
            <a:pPr indent="0" lvl="0" marL="0" marR="0" rtl="0" algn="l">
              <a:lnSpc>
                <a:spcPct val="100000"/>
              </a:lnSpc>
              <a:spcBef>
                <a:spcPts val="600"/>
              </a:spcBef>
              <a:spcAft>
                <a:spcPts val="0"/>
              </a:spcAft>
              <a:buNone/>
            </a:pPr>
            <a:r>
              <a:rPr b="0" i="0" lang="en-US" sz="1400" u="none" cap="none" strike="noStrike">
                <a:solidFill>
                  <a:srgbClr val="FF0000"/>
                </a:solidFill>
                <a:latin typeface="Times New Roman"/>
                <a:ea typeface="Times New Roman"/>
                <a:cs typeface="Times New Roman"/>
                <a:sym typeface="Times New Roman"/>
              </a:rPr>
              <a:t>1) </a:t>
            </a:r>
            <a:r>
              <a:rPr b="0" i="0" lang="en-US" sz="1400" u="none" cap="none" strike="noStrike">
                <a:solidFill>
                  <a:schemeClr val="dk1"/>
                </a:solidFill>
                <a:latin typeface="Times New Roman"/>
                <a:ea typeface="Times New Roman"/>
                <a:cs typeface="Times New Roman"/>
                <a:sym typeface="Times New Roman"/>
              </a:rPr>
              <a:t>Size of the </a:t>
            </a:r>
            <a:r>
              <a:rPr b="1" i="0" lang="en-US" sz="1400" u="none" cap="none" strike="noStrike">
                <a:solidFill>
                  <a:schemeClr val="dk1"/>
                </a:solidFill>
                <a:latin typeface="Times New Roman"/>
                <a:ea typeface="Times New Roman"/>
                <a:cs typeface="Times New Roman"/>
                <a:sym typeface="Times New Roman"/>
              </a:rPr>
              <a:t>datagram is found to be smaller than or equal to MTU, </a:t>
            </a:r>
            <a:r>
              <a:rPr b="0" i="0" lang="en-US" sz="1400" u="none" cap="none" strike="noStrike">
                <a:solidFill>
                  <a:schemeClr val="dk1"/>
                </a:solidFill>
                <a:latin typeface="Times New Roman"/>
                <a:ea typeface="Times New Roman"/>
                <a:cs typeface="Times New Roman"/>
                <a:sym typeface="Times New Roman"/>
              </a:rPr>
              <a:t>Router transmits the datagram without any fragmentation.</a:t>
            </a:r>
            <a:endParaRPr/>
          </a:p>
          <a:p>
            <a:pPr indent="0" lvl="0" marL="0" marR="0" rtl="0" algn="l">
              <a:lnSpc>
                <a:spcPct val="100000"/>
              </a:lnSpc>
              <a:spcBef>
                <a:spcPts val="600"/>
              </a:spcBef>
              <a:spcAft>
                <a:spcPts val="0"/>
              </a:spcAft>
              <a:buNone/>
            </a:pPr>
            <a:r>
              <a:rPr b="0" i="0" lang="en-US" sz="1400" u="none" cap="none" strike="noStrike">
                <a:solidFill>
                  <a:srgbClr val="FF0000"/>
                </a:solidFill>
                <a:latin typeface="Times New Roman"/>
                <a:ea typeface="Times New Roman"/>
                <a:cs typeface="Times New Roman"/>
                <a:sym typeface="Times New Roman"/>
              </a:rPr>
              <a:t>2) </a:t>
            </a:r>
            <a:r>
              <a:rPr b="0" i="0" lang="en-US" sz="1400" u="none" cap="none" strike="noStrike">
                <a:solidFill>
                  <a:schemeClr val="dk1"/>
                </a:solidFill>
                <a:latin typeface="Times New Roman"/>
                <a:ea typeface="Times New Roman"/>
                <a:cs typeface="Times New Roman"/>
                <a:sym typeface="Times New Roman"/>
              </a:rPr>
              <a:t>Size of the datagram is found to be greater than MTU and DF bit set to 1. In this case, router discards the datagram.</a:t>
            </a:r>
            <a:endParaRPr/>
          </a:p>
          <a:p>
            <a:pPr indent="0" lvl="0" marL="0" marR="0" rtl="0" algn="l">
              <a:lnSpc>
                <a:spcPct val="100000"/>
              </a:lnSpc>
              <a:spcBef>
                <a:spcPts val="600"/>
              </a:spcBef>
              <a:spcAft>
                <a:spcPts val="0"/>
              </a:spcAft>
              <a:buNone/>
            </a:pPr>
            <a:r>
              <a:rPr b="0" i="0" lang="en-US" sz="1400" u="none" cap="none" strike="noStrike">
                <a:solidFill>
                  <a:srgbClr val="FF0000"/>
                </a:solidFill>
                <a:latin typeface="Times New Roman"/>
                <a:ea typeface="Times New Roman"/>
                <a:cs typeface="Times New Roman"/>
                <a:sym typeface="Times New Roman"/>
              </a:rPr>
              <a:t>3) </a:t>
            </a:r>
            <a:r>
              <a:rPr b="0" i="0" lang="en-US" sz="1400" u="none" cap="none" strike="noStrike">
                <a:solidFill>
                  <a:schemeClr val="dk1"/>
                </a:solidFill>
                <a:latin typeface="Times New Roman"/>
                <a:ea typeface="Times New Roman"/>
                <a:cs typeface="Times New Roman"/>
                <a:sym typeface="Times New Roman"/>
              </a:rPr>
              <a:t>Size of the datagram is found to be greater than MTU and DF bit set to 0.</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 Router divides the datagram into fragments of size less than or equal to MTU.</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 Router attaches an IP header with each fragment with necessary changes.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 transmits all the fragments of the datagram.</a:t>
            </a:r>
            <a:endParaRPr b="1" i="0" sz="1400" u="none" cap="none" strike="noStrike">
              <a:solidFill>
                <a:srgbClr val="000000"/>
              </a:solidFill>
              <a:latin typeface="Times New Roman"/>
              <a:ea typeface="Times New Roman"/>
              <a:cs typeface="Times New Roman"/>
              <a:sym typeface="Times New Roman"/>
            </a:endParaRPr>
          </a:p>
        </p:txBody>
      </p:sp>
      <p:pic>
        <p:nvPicPr>
          <p:cNvPr descr="Fig 6" id="1221" name="Google Shape;1221;p70"/>
          <p:cNvPicPr preferRelativeResize="0"/>
          <p:nvPr/>
        </p:nvPicPr>
        <p:blipFill rotWithShape="1">
          <a:blip r:embed="rId4">
            <a:alphaModFix/>
          </a:blip>
          <a:srcRect b="0" l="0" r="0" t="0"/>
          <a:stretch/>
        </p:blipFill>
        <p:spPr>
          <a:xfrm>
            <a:off x="6381750" y="997675"/>
            <a:ext cx="2597951" cy="1149700"/>
          </a:xfrm>
          <a:prstGeom prst="rect">
            <a:avLst/>
          </a:prstGeom>
          <a:noFill/>
          <a:ln>
            <a:noFill/>
          </a:ln>
        </p:spPr>
      </p:pic>
      <p:sp>
        <p:nvSpPr>
          <p:cNvPr id="1222" name="Google Shape;1222;p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23" name="Google Shape;1223;p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24" name="Google Shape;1224;p7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25" name="Google Shape;1225;p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26" name="Google Shape;1226;p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27" name="Google Shape;1227;p70"/>
          <p:cNvPicPr preferRelativeResize="0"/>
          <p:nvPr/>
        </p:nvPicPr>
        <p:blipFill rotWithShape="1">
          <a:blip r:embed="rId5">
            <a:alphaModFix/>
          </a:blip>
          <a:srcRect b="0" l="0" r="0" t="0"/>
          <a:stretch/>
        </p:blipFill>
        <p:spPr>
          <a:xfrm>
            <a:off x="6633631" y="3616614"/>
            <a:ext cx="2410008" cy="838200"/>
          </a:xfrm>
          <a:prstGeom prst="rect">
            <a:avLst/>
          </a:prstGeom>
          <a:noFill/>
          <a:ln>
            <a:noFill/>
          </a:ln>
        </p:spPr>
      </p:pic>
      <p:sp>
        <p:nvSpPr>
          <p:cNvPr id="1228" name="Google Shape;1228;p70"/>
          <p:cNvSpPr/>
          <p:nvPr/>
        </p:nvSpPr>
        <p:spPr>
          <a:xfrm>
            <a:off x="4727345" y="1122128"/>
            <a:ext cx="19062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C00000"/>
                </a:solidFill>
                <a:latin typeface="Times New Roman"/>
                <a:ea typeface="Times New Roman"/>
                <a:cs typeface="Times New Roman"/>
                <a:sym typeface="Times New Roman"/>
              </a:rPr>
              <a:t>maximum transmission unit </a:t>
            </a:r>
            <a:endParaRPr b="0" i="0" sz="105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1"/>
          <p:cNvSpPr/>
          <p:nvPr/>
        </p:nvSpPr>
        <p:spPr>
          <a:xfrm>
            <a:off x="1353615" y="185434"/>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3: Fragmentation example</a:t>
            </a:r>
            <a:endParaRPr/>
          </a:p>
        </p:txBody>
      </p:sp>
      <p:pic>
        <p:nvPicPr>
          <p:cNvPr id="1236" name="Google Shape;1236;p71"/>
          <p:cNvPicPr preferRelativeResize="0"/>
          <p:nvPr/>
        </p:nvPicPr>
        <p:blipFill rotWithShape="1">
          <a:blip r:embed="rId3">
            <a:alphaModFix/>
          </a:blip>
          <a:srcRect b="0" l="0" r="0" t="0"/>
          <a:stretch/>
        </p:blipFill>
        <p:spPr>
          <a:xfrm>
            <a:off x="41821" y="47020"/>
            <a:ext cx="739015" cy="528333"/>
          </a:xfrm>
          <a:prstGeom prst="rect">
            <a:avLst/>
          </a:prstGeom>
          <a:noFill/>
          <a:ln>
            <a:noFill/>
          </a:ln>
        </p:spPr>
      </p:pic>
      <p:sp>
        <p:nvSpPr>
          <p:cNvPr id="1237" name="Google Shape;1237;p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id="1238" name="Google Shape;1238;p71"/>
          <p:cNvPicPr preferRelativeResize="0"/>
          <p:nvPr/>
        </p:nvPicPr>
        <p:blipFill rotWithShape="1">
          <a:blip r:embed="rId4">
            <a:alphaModFix/>
          </a:blip>
          <a:srcRect b="0" l="0" r="0" t="0"/>
          <a:stretch/>
        </p:blipFill>
        <p:spPr>
          <a:xfrm>
            <a:off x="862132" y="2571750"/>
            <a:ext cx="6988327" cy="2195031"/>
          </a:xfrm>
          <a:prstGeom prst="rect">
            <a:avLst/>
          </a:prstGeom>
          <a:noFill/>
          <a:ln>
            <a:noFill/>
          </a:ln>
        </p:spPr>
      </p:pic>
      <p:sp>
        <p:nvSpPr>
          <p:cNvPr id="1239" name="Google Shape;1239;p71"/>
          <p:cNvSpPr/>
          <p:nvPr/>
        </p:nvSpPr>
        <p:spPr>
          <a:xfrm>
            <a:off x="178421" y="694313"/>
            <a:ext cx="8764858"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Times New Roman"/>
                <a:ea typeface="Times New Roman"/>
                <a:cs typeface="Times New Roman"/>
                <a:sym typeface="Times New Roman"/>
              </a:rPr>
              <a:t>Fragmentation offset </a:t>
            </a:r>
            <a:r>
              <a:rPr b="0" i="0" lang="en-US" sz="1600" u="none" cap="none" strike="noStrike">
                <a:solidFill>
                  <a:srgbClr val="000000"/>
                </a:solidFill>
                <a:latin typeface="Times New Roman"/>
                <a:ea typeface="Times New Roman"/>
                <a:cs typeface="Times New Roman"/>
                <a:sym typeface="Times New Roman"/>
              </a:rPr>
              <a:t>This </a:t>
            </a:r>
            <a:r>
              <a:rPr b="1" i="0" lang="en-US" sz="1600" u="none" cap="none" strike="noStrike">
                <a:solidFill>
                  <a:schemeClr val="dk1"/>
                </a:solidFill>
                <a:latin typeface="Times New Roman"/>
                <a:ea typeface="Times New Roman"/>
                <a:cs typeface="Times New Roman"/>
                <a:sym typeface="Times New Roman"/>
              </a:rPr>
              <a:t>13-bit field </a:t>
            </a:r>
            <a:r>
              <a:rPr b="0" i="0" lang="en-US" sz="1600" u="none" cap="none" strike="noStrike">
                <a:solidFill>
                  <a:srgbClr val="000000"/>
                </a:solidFill>
                <a:latin typeface="Times New Roman"/>
                <a:ea typeface="Times New Roman"/>
                <a:cs typeface="Times New Roman"/>
                <a:sym typeface="Times New Roman"/>
              </a:rPr>
              <a:t>shows the relative position of this fragment with respect to the whole datagram. It is the offset of the data in the original datagram measured in units of 8 bytes. Figure  shows a </a:t>
            </a:r>
            <a:r>
              <a:rPr b="1" i="0" lang="en-US" sz="1600" u="none" cap="none" strike="noStrike">
                <a:solidFill>
                  <a:srgbClr val="000000"/>
                </a:solidFill>
                <a:latin typeface="Times New Roman"/>
                <a:ea typeface="Times New Roman"/>
                <a:cs typeface="Times New Roman"/>
                <a:sym typeface="Times New Roman"/>
              </a:rPr>
              <a:t>datagram with a data size of 4000 bytes </a:t>
            </a:r>
            <a:r>
              <a:rPr b="0" i="0" lang="en-US" sz="1600" u="none" cap="none" strike="noStrike">
                <a:solidFill>
                  <a:srgbClr val="000000"/>
                </a:solidFill>
                <a:latin typeface="Times New Roman"/>
                <a:ea typeface="Times New Roman"/>
                <a:cs typeface="Times New Roman"/>
                <a:sym typeface="Times New Roman"/>
              </a:rPr>
              <a:t>fragmented into </a:t>
            </a:r>
            <a:r>
              <a:rPr b="1" i="0" lang="en-US" sz="1600" u="none" cap="none" strike="noStrike">
                <a:solidFill>
                  <a:srgbClr val="C00000"/>
                </a:solidFill>
                <a:latin typeface="Times New Roman"/>
                <a:ea typeface="Times New Roman"/>
                <a:cs typeface="Times New Roman"/>
                <a:sym typeface="Times New Roman"/>
              </a:rPr>
              <a:t>three fragments</a:t>
            </a:r>
            <a:r>
              <a:rPr b="0" i="0" lang="en-US" sz="1600" u="none" cap="none" strike="noStrike">
                <a:solidFill>
                  <a:srgbClr val="000000"/>
                </a:solidFill>
                <a:latin typeface="Times New Roman"/>
                <a:ea typeface="Times New Roman"/>
                <a:cs typeface="Times New Roman"/>
                <a:sym typeface="Times New Roman"/>
              </a:rPr>
              <a:t>. The bytes in the original datagram are numbered 0 to 3999. The </a:t>
            </a:r>
            <a:r>
              <a:rPr b="1" i="0" lang="en-US" sz="1600" u="none" cap="none" strike="noStrike">
                <a:solidFill>
                  <a:srgbClr val="C00000"/>
                </a:solidFill>
                <a:latin typeface="Times New Roman"/>
                <a:ea typeface="Times New Roman"/>
                <a:cs typeface="Times New Roman"/>
                <a:sym typeface="Times New Roman"/>
              </a:rPr>
              <a:t>first fragment </a:t>
            </a:r>
            <a:r>
              <a:rPr b="0" i="0" lang="en-US" sz="1600" u="none" cap="none" strike="noStrike">
                <a:solidFill>
                  <a:srgbClr val="000000"/>
                </a:solidFill>
                <a:latin typeface="Times New Roman"/>
                <a:ea typeface="Times New Roman"/>
                <a:cs typeface="Times New Roman"/>
                <a:sym typeface="Times New Roman"/>
              </a:rPr>
              <a:t>carries bytes 0 to 1399. The offset for this datagram is 0/8 = 0. The </a:t>
            </a:r>
            <a:r>
              <a:rPr b="1" i="0" lang="en-US" sz="1600" u="none" cap="none" strike="noStrike">
                <a:solidFill>
                  <a:srgbClr val="C00000"/>
                </a:solidFill>
                <a:latin typeface="Times New Roman"/>
                <a:ea typeface="Times New Roman"/>
                <a:cs typeface="Times New Roman"/>
                <a:sym typeface="Times New Roman"/>
              </a:rPr>
              <a:t>second fragment </a:t>
            </a:r>
            <a:r>
              <a:rPr b="0" i="0" lang="en-US" sz="1600" u="none" cap="none" strike="noStrike">
                <a:solidFill>
                  <a:srgbClr val="000000"/>
                </a:solidFill>
                <a:latin typeface="Times New Roman"/>
                <a:ea typeface="Times New Roman"/>
                <a:cs typeface="Times New Roman"/>
                <a:sym typeface="Times New Roman"/>
              </a:rPr>
              <a:t>carries bytes 1400 to 2799; the offset value for this fragment is 1400/8 = 175. Finally, the </a:t>
            </a:r>
            <a:r>
              <a:rPr b="1" i="0" lang="en-US" sz="1600" u="none" cap="none" strike="noStrike">
                <a:solidFill>
                  <a:srgbClr val="C00000"/>
                </a:solidFill>
                <a:latin typeface="Times New Roman"/>
                <a:ea typeface="Times New Roman"/>
                <a:cs typeface="Times New Roman"/>
                <a:sym typeface="Times New Roman"/>
              </a:rPr>
              <a:t>third fragment </a:t>
            </a:r>
            <a:r>
              <a:rPr b="0" i="0" lang="en-US" sz="1600" u="none" cap="none" strike="noStrike">
                <a:solidFill>
                  <a:srgbClr val="000000"/>
                </a:solidFill>
                <a:latin typeface="Times New Roman"/>
                <a:ea typeface="Times New Roman"/>
                <a:cs typeface="Times New Roman"/>
                <a:sym typeface="Times New Roman"/>
              </a:rPr>
              <a:t>carries bytes 2800 to 3999. The offset value for this fragment is 2800/8 = 350. </a:t>
            </a:r>
            <a:r>
              <a:rPr b="1" i="0" lang="en-US" sz="1600" u="none" cap="none" strike="noStrike">
                <a:solidFill>
                  <a:srgbClr val="000000"/>
                </a:solidFill>
                <a:latin typeface="Times New Roman"/>
                <a:ea typeface="Times New Roman"/>
                <a:cs typeface="Times New Roman"/>
                <a:sym typeface="Times New Roman"/>
              </a:rPr>
              <a:t>Value of the offset is measured in units of 8 bytes. </a:t>
            </a:r>
            <a:endParaRPr/>
          </a:p>
        </p:txBody>
      </p:sp>
      <p:sp>
        <p:nvSpPr>
          <p:cNvPr id="1240" name="Google Shape;1240;p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41" name="Google Shape;1241;p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42" name="Google Shape;1242;p7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43" name="Google Shape;1243;p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44" name="Google Shape;1244;p71"/>
          <p:cNvCxnSpPr/>
          <p:nvPr/>
        </p:nvCxnSpPr>
        <p:spPr>
          <a:xfrm>
            <a:off x="0" y="4766781"/>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2"/>
          <p:cNvSpPr/>
          <p:nvPr/>
        </p:nvSpPr>
        <p:spPr>
          <a:xfrm>
            <a:off x="822960" y="-1130"/>
            <a:ext cx="7338322"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2800" u="none" cap="none" strike="noStrike">
                <a:solidFill>
                  <a:srgbClr val="7030A0"/>
                </a:solidFill>
                <a:latin typeface="Times New Roman"/>
                <a:ea typeface="Times New Roman"/>
                <a:cs typeface="Times New Roman"/>
                <a:sym typeface="Times New Roman"/>
              </a:rPr>
              <a:t>Example 3: Fragmentation example</a:t>
            </a:r>
            <a:endParaRPr/>
          </a:p>
        </p:txBody>
      </p:sp>
      <p:pic>
        <p:nvPicPr>
          <p:cNvPr id="1252" name="Google Shape;1252;p72"/>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sp>
        <p:nvSpPr>
          <p:cNvPr id="1253" name="Google Shape;1253;p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pic>
        <p:nvPicPr>
          <p:cNvPr id="1254" name="Google Shape;1254;p72"/>
          <p:cNvPicPr preferRelativeResize="0"/>
          <p:nvPr/>
        </p:nvPicPr>
        <p:blipFill rotWithShape="1">
          <a:blip r:embed="rId4">
            <a:alphaModFix/>
          </a:blip>
          <a:srcRect b="0" l="0" r="0" t="0"/>
          <a:stretch/>
        </p:blipFill>
        <p:spPr>
          <a:xfrm>
            <a:off x="591145" y="761142"/>
            <a:ext cx="5626990" cy="3910360"/>
          </a:xfrm>
          <a:prstGeom prst="rect">
            <a:avLst/>
          </a:prstGeom>
          <a:noFill/>
          <a:ln>
            <a:noFill/>
          </a:ln>
        </p:spPr>
      </p:pic>
      <p:sp>
        <p:nvSpPr>
          <p:cNvPr id="1255" name="Google Shape;1255;p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56" name="Google Shape;1256;p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57" name="Google Shape;1257;p7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58" name="Google Shape;1258;p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59" name="Google Shape;1259;p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60" name="Google Shape;1260;p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61" name="Google Shape;1261;p72"/>
          <p:cNvPicPr preferRelativeResize="0"/>
          <p:nvPr/>
        </p:nvPicPr>
        <p:blipFill rotWithShape="1">
          <a:blip r:embed="rId5">
            <a:alphaModFix/>
          </a:blip>
          <a:srcRect b="0" l="0" r="0" t="0"/>
          <a:stretch/>
        </p:blipFill>
        <p:spPr>
          <a:xfrm>
            <a:off x="6391401" y="1262660"/>
            <a:ext cx="2601873" cy="2195031"/>
          </a:xfrm>
          <a:prstGeom prst="rect">
            <a:avLst/>
          </a:prstGeom>
          <a:noFill/>
          <a:ln>
            <a:noFill/>
          </a:ln>
        </p:spPr>
      </p:pic>
      <p:pic>
        <p:nvPicPr>
          <p:cNvPr id="1262" name="Google Shape;1262;p72"/>
          <p:cNvPicPr preferRelativeResize="0"/>
          <p:nvPr/>
        </p:nvPicPr>
        <p:blipFill rotWithShape="1">
          <a:blip r:embed="rId6">
            <a:alphaModFix/>
          </a:blip>
          <a:srcRect b="0" l="0" r="0" t="0"/>
          <a:stretch/>
        </p:blipFill>
        <p:spPr>
          <a:xfrm>
            <a:off x="5225143" y="3813581"/>
            <a:ext cx="3537132" cy="857921"/>
          </a:xfrm>
          <a:prstGeom prst="rect">
            <a:avLst/>
          </a:prstGeom>
          <a:noFill/>
          <a:ln>
            <a:noFill/>
          </a:ln>
        </p:spPr>
      </p:pic>
      <p:pic>
        <p:nvPicPr>
          <p:cNvPr id="1263" name="Google Shape;1263;p72"/>
          <p:cNvPicPr preferRelativeResize="0"/>
          <p:nvPr/>
        </p:nvPicPr>
        <p:blipFill rotWithShape="1">
          <a:blip r:embed="rId7">
            <a:alphaModFix/>
          </a:blip>
          <a:srcRect b="0" l="0" r="0" t="0"/>
          <a:stretch/>
        </p:blipFill>
        <p:spPr>
          <a:xfrm>
            <a:off x="6583266" y="138315"/>
            <a:ext cx="2410008" cy="838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269" name="Google Shape;1269;p73"/>
          <p:cNvSpPr/>
          <p:nvPr/>
        </p:nvSpPr>
        <p:spPr>
          <a:xfrm>
            <a:off x="926263" y="162336"/>
            <a:ext cx="545547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7030A0"/>
                </a:solidFill>
                <a:latin typeface="Times New Roman"/>
                <a:ea typeface="Times New Roman"/>
                <a:cs typeface="Times New Roman"/>
                <a:sym typeface="Times New Roman"/>
              </a:rPr>
              <a:t>Fragmentation Problems</a:t>
            </a:r>
            <a:endParaRPr b="0" i="0" sz="3600" u="none" cap="none" strike="noStrike">
              <a:solidFill>
                <a:srgbClr val="7030A0"/>
              </a:solidFill>
              <a:latin typeface="Times New Roman"/>
              <a:ea typeface="Times New Roman"/>
              <a:cs typeface="Times New Roman"/>
              <a:sym typeface="Times New Roman"/>
            </a:endParaRPr>
          </a:p>
        </p:txBody>
      </p:sp>
      <p:sp>
        <p:nvSpPr>
          <p:cNvPr id="1270" name="Google Shape;1270;p73"/>
          <p:cNvSpPr/>
          <p:nvPr/>
        </p:nvSpPr>
        <p:spPr>
          <a:xfrm>
            <a:off x="591145" y="741744"/>
            <a:ext cx="8629650" cy="71558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100" u="none" cap="none" strike="noStrike">
                <a:solidFill>
                  <a:srgbClr val="C00000"/>
                </a:solidFill>
                <a:latin typeface="Times New Roman"/>
                <a:ea typeface="Times New Roman"/>
                <a:cs typeface="Times New Roman"/>
                <a:sym typeface="Times New Roman"/>
              </a:rPr>
              <a:t>4.  </a:t>
            </a:r>
            <a:r>
              <a:rPr b="0" i="0" lang="en-US" sz="1950" u="none" cap="none" strike="noStrike">
                <a:solidFill>
                  <a:srgbClr val="000000"/>
                </a:solidFill>
                <a:latin typeface="Times New Roman"/>
                <a:ea typeface="Times New Roman"/>
                <a:cs typeface="Times New Roman"/>
                <a:sym typeface="Times New Roman"/>
              </a:rPr>
              <a:t>A packet has arrived with an </a:t>
            </a:r>
            <a:r>
              <a:rPr b="1" i="0" lang="en-US" sz="1950" u="none" cap="none" strike="noStrike">
                <a:solidFill>
                  <a:srgbClr val="C00000"/>
                </a:solidFill>
                <a:latin typeface="Times New Roman"/>
                <a:ea typeface="Times New Roman"/>
                <a:cs typeface="Times New Roman"/>
                <a:sym typeface="Times New Roman"/>
              </a:rPr>
              <a:t>M bit of 0</a:t>
            </a:r>
            <a:r>
              <a:rPr b="0" i="0" lang="en-US" sz="1950" u="none" cap="none" strike="noStrike">
                <a:solidFill>
                  <a:srgbClr val="000000"/>
                </a:solidFill>
                <a:latin typeface="Times New Roman"/>
                <a:ea typeface="Times New Roman"/>
                <a:cs typeface="Times New Roman"/>
                <a:sym typeface="Times New Roman"/>
              </a:rPr>
              <a:t>. Is this the first fragment, the last fragment, or a middle fragment? Do we know if the packet was fragmented?</a:t>
            </a:r>
            <a:endParaRPr/>
          </a:p>
        </p:txBody>
      </p:sp>
      <p:sp>
        <p:nvSpPr>
          <p:cNvPr id="1271" name="Google Shape;1271;p73"/>
          <p:cNvSpPr/>
          <p:nvPr/>
        </p:nvSpPr>
        <p:spPr>
          <a:xfrm>
            <a:off x="591145" y="1444117"/>
            <a:ext cx="8572500" cy="110799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50" u="none" cap="none" strike="noStrike">
                <a:solidFill>
                  <a:srgbClr val="000000"/>
                </a:solidFill>
                <a:latin typeface="Times New Roman"/>
                <a:ea typeface="Times New Roman"/>
                <a:cs typeface="Times New Roman"/>
                <a:sym typeface="Times New Roman"/>
              </a:rPr>
              <a:t>Solution: </a:t>
            </a:r>
            <a:r>
              <a:rPr b="0" i="0" lang="en-US" sz="1650" u="none" cap="none" strike="noStrike">
                <a:solidFill>
                  <a:srgbClr val="000000"/>
                </a:solidFill>
                <a:latin typeface="Times New Roman"/>
                <a:ea typeface="Times New Roman"/>
                <a:cs typeface="Times New Roman"/>
                <a:sym typeface="Times New Roman"/>
              </a:rPr>
              <a:t>If the M bit is 0, it means that there are no more fragmentations; the </a:t>
            </a:r>
            <a:r>
              <a:rPr b="1" i="0" lang="en-US" sz="1650" u="none" cap="none" strike="noStrike">
                <a:solidFill>
                  <a:srgbClr val="0070C0"/>
                </a:solidFill>
                <a:latin typeface="Times New Roman"/>
                <a:ea typeface="Times New Roman"/>
                <a:cs typeface="Times New Roman"/>
                <a:sym typeface="Times New Roman"/>
              </a:rPr>
              <a:t>fragment is the last one</a:t>
            </a:r>
            <a:r>
              <a:rPr b="0" i="0" lang="en-US" sz="1650" u="none" cap="none" strike="noStrike">
                <a:solidFill>
                  <a:srgbClr val="000000"/>
                </a:solidFill>
                <a:latin typeface="Times New Roman"/>
                <a:ea typeface="Times New Roman"/>
                <a:cs typeface="Times New Roman"/>
                <a:sym typeface="Times New Roman"/>
              </a:rPr>
              <a:t>. </a:t>
            </a:r>
            <a:endParaRPr/>
          </a:p>
          <a:p>
            <a:pPr indent="0" lvl="0" marL="0" marR="0" rtl="0" algn="just">
              <a:lnSpc>
                <a:spcPct val="10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However we cannot say if the original packet was fragmented or not. </a:t>
            </a:r>
            <a:endParaRPr/>
          </a:p>
          <a:p>
            <a:pPr indent="0" lvl="0" marL="0" marR="0" rtl="0" algn="just">
              <a:lnSpc>
                <a:spcPct val="10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A non-fragmented packet is considered the last fragment. </a:t>
            </a:r>
            <a:endParaRPr b="0" i="0" sz="1650" u="none" cap="none" strike="noStrike">
              <a:solidFill>
                <a:srgbClr val="000000"/>
              </a:solidFill>
              <a:latin typeface="Times New Roman"/>
              <a:ea typeface="Times New Roman"/>
              <a:cs typeface="Times New Roman"/>
              <a:sym typeface="Times New Roman"/>
            </a:endParaRPr>
          </a:p>
        </p:txBody>
      </p:sp>
      <p:sp>
        <p:nvSpPr>
          <p:cNvPr id="1272" name="Google Shape;1272;p73"/>
          <p:cNvSpPr/>
          <p:nvPr/>
        </p:nvSpPr>
        <p:spPr>
          <a:xfrm>
            <a:off x="580429" y="2728224"/>
            <a:ext cx="8515350" cy="71558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100" u="none" cap="none" strike="noStrike">
                <a:solidFill>
                  <a:srgbClr val="C00000"/>
                </a:solidFill>
                <a:latin typeface="Times New Roman"/>
                <a:ea typeface="Times New Roman"/>
                <a:cs typeface="Times New Roman"/>
                <a:sym typeface="Times New Roman"/>
              </a:rPr>
              <a:t>5.  </a:t>
            </a:r>
            <a:r>
              <a:rPr b="0" i="0" lang="en-US" sz="1950" u="none" cap="none" strike="noStrike">
                <a:solidFill>
                  <a:srgbClr val="000000"/>
                </a:solidFill>
                <a:latin typeface="Times New Roman"/>
                <a:ea typeface="Times New Roman"/>
                <a:cs typeface="Times New Roman"/>
                <a:sym typeface="Times New Roman"/>
              </a:rPr>
              <a:t>A packet has arrived with an </a:t>
            </a:r>
            <a:r>
              <a:rPr b="1" i="0" lang="en-US" sz="1950" u="none" cap="none" strike="noStrike">
                <a:solidFill>
                  <a:srgbClr val="C00000"/>
                </a:solidFill>
                <a:latin typeface="Times New Roman"/>
                <a:ea typeface="Times New Roman"/>
                <a:cs typeface="Times New Roman"/>
                <a:sym typeface="Times New Roman"/>
              </a:rPr>
              <a:t>M bit of 1. </a:t>
            </a:r>
            <a:r>
              <a:rPr b="0" i="0" lang="en-US" sz="1950" u="none" cap="none" strike="noStrike">
                <a:solidFill>
                  <a:srgbClr val="000000"/>
                </a:solidFill>
                <a:latin typeface="Times New Roman"/>
                <a:ea typeface="Times New Roman"/>
                <a:cs typeface="Times New Roman"/>
                <a:sym typeface="Times New Roman"/>
              </a:rPr>
              <a:t>Is this the first fragment, the last fragment, or a middle fragment? Do we know if the packet was fragmented?</a:t>
            </a:r>
            <a:endParaRPr/>
          </a:p>
        </p:txBody>
      </p:sp>
      <p:sp>
        <p:nvSpPr>
          <p:cNvPr id="1273" name="Google Shape;1273;p73"/>
          <p:cNvSpPr/>
          <p:nvPr/>
        </p:nvSpPr>
        <p:spPr>
          <a:xfrm>
            <a:off x="564183" y="3550560"/>
            <a:ext cx="8515350" cy="110799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50" u="none" cap="none" strike="noStrike">
                <a:solidFill>
                  <a:srgbClr val="000000"/>
                </a:solidFill>
                <a:latin typeface="Times New Roman"/>
                <a:ea typeface="Times New Roman"/>
                <a:cs typeface="Times New Roman"/>
                <a:sym typeface="Times New Roman"/>
              </a:rPr>
              <a:t>Solution: </a:t>
            </a:r>
            <a:r>
              <a:rPr b="0" i="0" lang="en-US" sz="1650" u="none" cap="none" strike="noStrike">
                <a:solidFill>
                  <a:srgbClr val="000000"/>
                </a:solidFill>
                <a:latin typeface="Times New Roman"/>
                <a:ea typeface="Times New Roman"/>
                <a:cs typeface="Times New Roman"/>
                <a:sym typeface="Times New Roman"/>
              </a:rPr>
              <a:t>If M bit is 1, it means that there is at least one more fragment. This fragment can be the </a:t>
            </a:r>
            <a:r>
              <a:rPr b="1" i="0" lang="en-US" sz="1650" u="none" cap="none" strike="noStrike">
                <a:solidFill>
                  <a:srgbClr val="0070C0"/>
                </a:solidFill>
                <a:latin typeface="Times New Roman"/>
                <a:ea typeface="Times New Roman"/>
                <a:cs typeface="Times New Roman"/>
                <a:sym typeface="Times New Roman"/>
              </a:rPr>
              <a:t>first one </a:t>
            </a:r>
            <a:r>
              <a:rPr b="1" i="0" lang="en-US" sz="1650" u="none" cap="none" strike="noStrike">
                <a:solidFill>
                  <a:srgbClr val="C00000"/>
                </a:solidFill>
                <a:latin typeface="Times New Roman"/>
                <a:ea typeface="Times New Roman"/>
                <a:cs typeface="Times New Roman"/>
                <a:sym typeface="Times New Roman"/>
              </a:rPr>
              <a:t>or</a:t>
            </a:r>
            <a:r>
              <a:rPr b="1" i="0" lang="en-US" sz="1650" u="none" cap="none" strike="noStrike">
                <a:solidFill>
                  <a:srgbClr val="0070C0"/>
                </a:solidFill>
                <a:latin typeface="Times New Roman"/>
                <a:ea typeface="Times New Roman"/>
                <a:cs typeface="Times New Roman"/>
                <a:sym typeface="Times New Roman"/>
              </a:rPr>
              <a:t> the middle one</a:t>
            </a:r>
            <a:r>
              <a:rPr b="0" i="0" lang="en-US" sz="1650" u="none" cap="none" strike="noStrike">
                <a:solidFill>
                  <a:srgbClr val="000000"/>
                </a:solidFill>
                <a:latin typeface="Times New Roman"/>
                <a:ea typeface="Times New Roman"/>
                <a:cs typeface="Times New Roman"/>
                <a:sym typeface="Times New Roman"/>
              </a:rPr>
              <a:t>, </a:t>
            </a:r>
            <a:r>
              <a:rPr b="1" i="0" lang="en-US" sz="1650" u="none" cap="none" strike="noStrike">
                <a:solidFill>
                  <a:srgbClr val="000000"/>
                </a:solidFill>
                <a:latin typeface="Times New Roman"/>
                <a:ea typeface="Times New Roman"/>
                <a:cs typeface="Times New Roman"/>
                <a:sym typeface="Times New Roman"/>
              </a:rPr>
              <a:t>but not the last one. </a:t>
            </a:r>
            <a:endParaRPr/>
          </a:p>
          <a:p>
            <a:pPr indent="0" lvl="0" marL="0" marR="0" rtl="0" algn="just">
              <a:lnSpc>
                <a:spcPct val="100000"/>
              </a:lnSpc>
              <a:spcBef>
                <a:spcPts val="0"/>
              </a:spcBef>
              <a:spcAft>
                <a:spcPts val="0"/>
              </a:spcAft>
              <a:buNone/>
            </a:pPr>
            <a:r>
              <a:rPr b="0" i="0" lang="en-US" sz="1650" u="none" cap="none" strike="noStrike">
                <a:solidFill>
                  <a:srgbClr val="000000"/>
                </a:solidFill>
                <a:latin typeface="Times New Roman"/>
                <a:ea typeface="Times New Roman"/>
                <a:cs typeface="Times New Roman"/>
                <a:sym typeface="Times New Roman"/>
              </a:rPr>
              <a:t>More information is needed to say whether it is the first or middle one but we can say that the original packet was fragmented because the M bit vale is 1.</a:t>
            </a:r>
            <a:endParaRPr b="0" i="0" sz="1650" u="none" cap="none" strike="noStrike">
              <a:solidFill>
                <a:srgbClr val="000000"/>
              </a:solidFill>
              <a:latin typeface="Times New Roman"/>
              <a:ea typeface="Times New Roman"/>
              <a:cs typeface="Times New Roman"/>
              <a:sym typeface="Times New Roman"/>
            </a:endParaRPr>
          </a:p>
        </p:txBody>
      </p:sp>
      <p:sp>
        <p:nvSpPr>
          <p:cNvPr id="1274" name="Google Shape;1274;p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75" name="Google Shape;1275;p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76" name="Google Shape;1276;p7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77" name="Google Shape;1277;p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78" name="Google Shape;1278;p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79" name="Google Shape;1279;p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80" name="Google Shape;1280;p73"/>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pic>
        <p:nvPicPr>
          <p:cNvPr id="1281" name="Google Shape;1281;p73"/>
          <p:cNvPicPr preferRelativeResize="0"/>
          <p:nvPr/>
        </p:nvPicPr>
        <p:blipFill rotWithShape="1">
          <a:blip r:embed="rId4">
            <a:alphaModFix/>
          </a:blip>
          <a:srcRect b="0" l="0" r="0" t="0"/>
          <a:stretch/>
        </p:blipFill>
        <p:spPr>
          <a:xfrm>
            <a:off x="6583266" y="138315"/>
            <a:ext cx="2410008" cy="6034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1"/>
                                        </p:tgtEl>
                                        <p:attrNameLst>
                                          <p:attrName>style.visibility</p:attrName>
                                        </p:attrNameLst>
                                      </p:cBhvr>
                                      <p:to>
                                        <p:strVal val="visible"/>
                                      </p:to>
                                    </p:set>
                                    <p:anim calcmode="lin" valueType="num">
                                      <p:cBhvr additive="base">
                                        <p:cTn dur="500"/>
                                        <p:tgtEl>
                                          <p:spTgt spid="12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2"/>
                                        </p:tgtEl>
                                        <p:attrNameLst>
                                          <p:attrName>style.visibility</p:attrName>
                                        </p:attrNameLst>
                                      </p:cBhvr>
                                      <p:to>
                                        <p:strVal val="visible"/>
                                      </p:to>
                                    </p:set>
                                    <p:anim calcmode="lin" valueType="num">
                                      <p:cBhvr additive="base">
                                        <p:cTn dur="500"/>
                                        <p:tgtEl>
                                          <p:spTgt spid="12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500"/>
                                        <p:tgtEl>
                                          <p:spTgt spid="12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287" name="Google Shape;1287;p74"/>
          <p:cNvSpPr/>
          <p:nvPr/>
        </p:nvSpPr>
        <p:spPr>
          <a:xfrm>
            <a:off x="628650" y="733949"/>
            <a:ext cx="8515350" cy="692497"/>
          </a:xfrm>
          <a:prstGeom prst="rect">
            <a:avLst/>
          </a:prstGeom>
          <a:noFill/>
          <a:ln>
            <a:noFill/>
          </a:ln>
        </p:spPr>
        <p:txBody>
          <a:bodyPr anchorCtr="0" anchor="t" bIns="45700" lIns="91425" spcFirstLastPara="1" rIns="91425" wrap="square" tIns="45700">
            <a:spAutoFit/>
          </a:bodyPr>
          <a:lstStyle/>
          <a:p>
            <a:pPr indent="-257175" lvl="0" marL="257175" marR="0" rtl="0" algn="just">
              <a:lnSpc>
                <a:spcPct val="100000"/>
              </a:lnSpc>
              <a:spcBef>
                <a:spcPts val="0"/>
              </a:spcBef>
              <a:spcAft>
                <a:spcPts val="0"/>
              </a:spcAft>
              <a:buNone/>
            </a:pPr>
            <a:r>
              <a:rPr b="0" i="0" lang="en-US" sz="1950" u="none" cap="none" strike="noStrike">
                <a:solidFill>
                  <a:srgbClr val="C00000"/>
                </a:solidFill>
                <a:latin typeface="Times New Roman"/>
                <a:ea typeface="Times New Roman"/>
                <a:cs typeface="Times New Roman"/>
                <a:sym typeface="Times New Roman"/>
              </a:rPr>
              <a:t>6.  </a:t>
            </a:r>
            <a:r>
              <a:rPr b="0" i="0" lang="en-US" sz="1950" u="none" cap="none" strike="noStrike">
                <a:solidFill>
                  <a:srgbClr val="000000"/>
                </a:solidFill>
                <a:latin typeface="Times New Roman"/>
                <a:ea typeface="Times New Roman"/>
                <a:cs typeface="Times New Roman"/>
                <a:sym typeface="Times New Roman"/>
              </a:rPr>
              <a:t>A packet has arrived with an M bit of 1 and a fragmentation offset value of zero. Is this the first fragment, the last fragment, or a middle fragment? </a:t>
            </a:r>
            <a:endParaRPr/>
          </a:p>
        </p:txBody>
      </p:sp>
      <p:sp>
        <p:nvSpPr>
          <p:cNvPr id="1288" name="Google Shape;1288;p74"/>
          <p:cNvSpPr/>
          <p:nvPr/>
        </p:nvSpPr>
        <p:spPr>
          <a:xfrm>
            <a:off x="708420" y="1493038"/>
            <a:ext cx="8314394" cy="6001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50" u="none" cap="none" strike="noStrike">
                <a:solidFill>
                  <a:srgbClr val="000000"/>
                </a:solidFill>
                <a:latin typeface="Times New Roman"/>
                <a:ea typeface="Times New Roman"/>
                <a:cs typeface="Times New Roman"/>
                <a:sym typeface="Times New Roman"/>
              </a:rPr>
              <a:t>Solution:  </a:t>
            </a:r>
            <a:r>
              <a:rPr b="0" i="0" lang="en-US" sz="1650" u="none" cap="none" strike="noStrike">
                <a:solidFill>
                  <a:srgbClr val="000000"/>
                </a:solidFill>
                <a:latin typeface="Times New Roman"/>
                <a:ea typeface="Times New Roman"/>
                <a:cs typeface="Times New Roman"/>
                <a:sym typeface="Times New Roman"/>
              </a:rPr>
              <a:t>As the M bit is 1, it is either a first or a middle fragment. Since the offset is 0, it is supposed to be </a:t>
            </a:r>
            <a:r>
              <a:rPr b="1" i="0" lang="en-US" sz="1650" u="none" cap="none" strike="noStrike">
                <a:solidFill>
                  <a:srgbClr val="0070C0"/>
                </a:solidFill>
                <a:latin typeface="Times New Roman"/>
                <a:ea typeface="Times New Roman"/>
                <a:cs typeface="Times New Roman"/>
                <a:sym typeface="Times New Roman"/>
              </a:rPr>
              <a:t>first fragment</a:t>
            </a:r>
            <a:r>
              <a:rPr b="0" i="0" lang="en-US" sz="1650" u="none" cap="none" strike="noStrike">
                <a:solidFill>
                  <a:srgbClr val="000000"/>
                </a:solidFill>
                <a:latin typeface="Times New Roman"/>
                <a:ea typeface="Times New Roman"/>
                <a:cs typeface="Times New Roman"/>
                <a:sym typeface="Times New Roman"/>
              </a:rPr>
              <a:t>.</a:t>
            </a:r>
            <a:endParaRPr/>
          </a:p>
        </p:txBody>
      </p:sp>
      <p:sp>
        <p:nvSpPr>
          <p:cNvPr id="1289" name="Google Shape;1289;p74"/>
          <p:cNvSpPr/>
          <p:nvPr/>
        </p:nvSpPr>
        <p:spPr>
          <a:xfrm>
            <a:off x="644608" y="2294261"/>
            <a:ext cx="8515350" cy="992579"/>
          </a:xfrm>
          <a:prstGeom prst="rect">
            <a:avLst/>
          </a:prstGeom>
          <a:noFill/>
          <a:ln>
            <a:noFill/>
          </a:ln>
        </p:spPr>
        <p:txBody>
          <a:bodyPr anchorCtr="0" anchor="t" bIns="45700" lIns="91425" spcFirstLastPara="1" rIns="91425" wrap="square" tIns="45700">
            <a:spAutoFit/>
          </a:bodyPr>
          <a:lstStyle/>
          <a:p>
            <a:pPr indent="-385763" lvl="0" marL="385763" marR="0" rtl="0" algn="just">
              <a:lnSpc>
                <a:spcPct val="100000"/>
              </a:lnSpc>
              <a:spcBef>
                <a:spcPts val="0"/>
              </a:spcBef>
              <a:spcAft>
                <a:spcPts val="0"/>
              </a:spcAft>
              <a:buNone/>
            </a:pPr>
            <a:r>
              <a:rPr b="0" i="0" lang="en-US" sz="1950" u="none" cap="none" strike="noStrike">
                <a:solidFill>
                  <a:srgbClr val="C00000"/>
                </a:solidFill>
                <a:latin typeface="Times New Roman"/>
                <a:ea typeface="Times New Roman"/>
                <a:cs typeface="Times New Roman"/>
                <a:sym typeface="Times New Roman"/>
              </a:rPr>
              <a:t>7. </a:t>
            </a:r>
            <a:r>
              <a:rPr b="0" i="0" lang="en-US" sz="1950" u="none" cap="none" strike="noStrike">
                <a:solidFill>
                  <a:srgbClr val="000000"/>
                </a:solidFill>
                <a:latin typeface="Times New Roman"/>
                <a:ea typeface="Times New Roman"/>
                <a:cs typeface="Times New Roman"/>
                <a:sym typeface="Times New Roman"/>
              </a:rPr>
              <a:t>A packet has arrived in which the offset value is 100, the value of HLEN is 5, and </a:t>
            </a:r>
            <a:endParaRPr/>
          </a:p>
          <a:p>
            <a:pPr indent="-385763" lvl="0" marL="385763" marR="0" rtl="0" algn="just">
              <a:lnSpc>
                <a:spcPct val="100000"/>
              </a:lnSpc>
              <a:spcBef>
                <a:spcPts val="0"/>
              </a:spcBef>
              <a:spcAft>
                <a:spcPts val="0"/>
              </a:spcAft>
              <a:buNone/>
            </a:pPr>
            <a:r>
              <a:rPr b="0" i="0" lang="en-US" sz="1950" u="none" cap="none" strike="noStrike">
                <a:solidFill>
                  <a:srgbClr val="000000"/>
                </a:solidFill>
                <a:latin typeface="Times New Roman"/>
                <a:ea typeface="Times New Roman"/>
                <a:cs typeface="Times New Roman"/>
                <a:sym typeface="Times New Roman"/>
              </a:rPr>
              <a:t>the value of the total length field is 100. What are the numbers of the first byte and </a:t>
            </a:r>
            <a:endParaRPr/>
          </a:p>
          <a:p>
            <a:pPr indent="-385763" lvl="0" marL="385763" marR="0" rtl="0" algn="just">
              <a:lnSpc>
                <a:spcPct val="100000"/>
              </a:lnSpc>
              <a:spcBef>
                <a:spcPts val="0"/>
              </a:spcBef>
              <a:spcAft>
                <a:spcPts val="0"/>
              </a:spcAft>
              <a:buNone/>
            </a:pPr>
            <a:r>
              <a:rPr b="0" i="0" lang="en-US" sz="1950" u="none" cap="none" strike="noStrike">
                <a:solidFill>
                  <a:srgbClr val="000000"/>
                </a:solidFill>
                <a:latin typeface="Times New Roman"/>
                <a:ea typeface="Times New Roman"/>
                <a:cs typeface="Times New Roman"/>
                <a:sym typeface="Times New Roman"/>
              </a:rPr>
              <a:t>the last byte?</a:t>
            </a:r>
            <a:endParaRPr/>
          </a:p>
        </p:txBody>
      </p:sp>
      <p:sp>
        <p:nvSpPr>
          <p:cNvPr id="1290" name="Google Shape;1290;p74"/>
          <p:cNvSpPr/>
          <p:nvPr/>
        </p:nvSpPr>
        <p:spPr>
          <a:xfrm>
            <a:off x="606029" y="3325523"/>
            <a:ext cx="8515350" cy="13365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50" u="none" cap="none" strike="noStrike">
                <a:solidFill>
                  <a:schemeClr val="dk1"/>
                </a:solidFill>
                <a:latin typeface="Times New Roman"/>
                <a:ea typeface="Times New Roman"/>
                <a:cs typeface="Times New Roman"/>
                <a:sym typeface="Times New Roman"/>
              </a:rPr>
              <a:t>Solution: </a:t>
            </a:r>
            <a:endParaRPr/>
          </a:p>
          <a:p>
            <a:pPr indent="0" lvl="0" marL="0" marR="0" rtl="0" algn="just">
              <a:lnSpc>
                <a:spcPct val="130000"/>
              </a:lnSpc>
              <a:spcBef>
                <a:spcPts val="0"/>
              </a:spcBef>
              <a:spcAft>
                <a:spcPts val="0"/>
              </a:spcAft>
              <a:buNone/>
            </a:pPr>
            <a:r>
              <a:rPr b="0" i="0" lang="en-US" sz="1650" u="none" cap="none" strike="noStrike">
                <a:solidFill>
                  <a:schemeClr val="dk1"/>
                </a:solidFill>
                <a:latin typeface="Times New Roman"/>
                <a:ea typeface="Times New Roman"/>
                <a:cs typeface="Times New Roman"/>
                <a:sym typeface="Times New Roman"/>
              </a:rPr>
              <a:t>The first byte number is 100 × 8 = 800. The total length is 100 bytes, and the header length is 20 bytes (5 × 4), which means that there are 80 bytes in this datagram. </a:t>
            </a:r>
            <a:r>
              <a:rPr b="0" i="0" lang="en-US" sz="1650" u="none" cap="none" strike="noStrike">
                <a:solidFill>
                  <a:srgbClr val="FF0000"/>
                </a:solidFill>
                <a:latin typeface="Times New Roman"/>
                <a:ea typeface="Times New Roman"/>
                <a:cs typeface="Times New Roman"/>
                <a:sym typeface="Times New Roman"/>
              </a:rPr>
              <a:t>If the </a:t>
            </a:r>
            <a:r>
              <a:rPr b="1" i="0" lang="en-US" sz="1650" u="none" cap="none" strike="noStrike">
                <a:solidFill>
                  <a:srgbClr val="FF0000"/>
                </a:solidFill>
                <a:latin typeface="Times New Roman"/>
                <a:ea typeface="Times New Roman"/>
                <a:cs typeface="Times New Roman"/>
                <a:sym typeface="Times New Roman"/>
              </a:rPr>
              <a:t>first byte number is 800</a:t>
            </a:r>
            <a:r>
              <a:rPr b="0" i="0" lang="en-US" sz="1650" u="none" cap="none" strike="noStrike">
                <a:solidFill>
                  <a:srgbClr val="FF0000"/>
                </a:solidFill>
                <a:latin typeface="Times New Roman"/>
                <a:ea typeface="Times New Roman"/>
                <a:cs typeface="Times New Roman"/>
                <a:sym typeface="Times New Roman"/>
              </a:rPr>
              <a:t>, the </a:t>
            </a:r>
            <a:r>
              <a:rPr b="1" i="0" lang="en-US" sz="1650" u="none" cap="none" strike="noStrike">
                <a:solidFill>
                  <a:srgbClr val="FF0000"/>
                </a:solidFill>
                <a:latin typeface="Times New Roman"/>
                <a:ea typeface="Times New Roman"/>
                <a:cs typeface="Times New Roman"/>
                <a:sym typeface="Times New Roman"/>
              </a:rPr>
              <a:t>last byte </a:t>
            </a:r>
            <a:r>
              <a:rPr b="0" i="0" lang="en-US" sz="1650" u="none" cap="none" strike="noStrike">
                <a:solidFill>
                  <a:srgbClr val="FF0000"/>
                </a:solidFill>
                <a:latin typeface="Times New Roman"/>
                <a:ea typeface="Times New Roman"/>
                <a:cs typeface="Times New Roman"/>
                <a:sym typeface="Times New Roman"/>
              </a:rPr>
              <a:t>number must be </a:t>
            </a:r>
            <a:r>
              <a:rPr b="1" i="0" lang="en-US" sz="1650" u="none" cap="none" strike="noStrike">
                <a:solidFill>
                  <a:srgbClr val="FF0000"/>
                </a:solidFill>
                <a:latin typeface="Times New Roman"/>
                <a:ea typeface="Times New Roman"/>
                <a:cs typeface="Times New Roman"/>
                <a:sym typeface="Times New Roman"/>
              </a:rPr>
              <a:t>879</a:t>
            </a:r>
            <a:r>
              <a:rPr b="0" i="0" lang="en-US" sz="1650" u="none" cap="none" strike="noStrike">
                <a:solidFill>
                  <a:srgbClr val="FF0000"/>
                </a:solidFill>
                <a:latin typeface="Times New Roman"/>
                <a:ea typeface="Times New Roman"/>
                <a:cs typeface="Times New Roman"/>
                <a:sym typeface="Times New Roman"/>
              </a:rPr>
              <a:t>.</a:t>
            </a:r>
            <a:endParaRPr/>
          </a:p>
        </p:txBody>
      </p:sp>
      <p:sp>
        <p:nvSpPr>
          <p:cNvPr id="1291" name="Google Shape;1291;p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292" name="Google Shape;1292;p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cxnSp>
        <p:nvCxnSpPr>
          <p:cNvPr id="1293" name="Google Shape;1293;p7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94" name="Google Shape;1294;p7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95" name="Google Shape;1295;p7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96" name="Google Shape;1296;p7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297" name="Google Shape;1297;p74"/>
          <p:cNvSpPr/>
          <p:nvPr/>
        </p:nvSpPr>
        <p:spPr>
          <a:xfrm>
            <a:off x="926263" y="162336"/>
            <a:ext cx="545547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7030A0"/>
                </a:solidFill>
                <a:latin typeface="Times New Roman"/>
                <a:ea typeface="Times New Roman"/>
                <a:cs typeface="Times New Roman"/>
                <a:sym typeface="Times New Roman"/>
              </a:rPr>
              <a:t>Fragmentation Problems</a:t>
            </a:r>
            <a:endParaRPr b="0" i="0" sz="3600" u="none" cap="none" strike="noStrike">
              <a:solidFill>
                <a:srgbClr val="7030A0"/>
              </a:solidFill>
              <a:latin typeface="Times New Roman"/>
              <a:ea typeface="Times New Roman"/>
              <a:cs typeface="Times New Roman"/>
              <a:sym typeface="Times New Roman"/>
            </a:endParaRPr>
          </a:p>
        </p:txBody>
      </p:sp>
      <p:pic>
        <p:nvPicPr>
          <p:cNvPr id="1298" name="Google Shape;1298;p74"/>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pic>
        <p:nvPicPr>
          <p:cNvPr id="1299" name="Google Shape;1299;p74"/>
          <p:cNvPicPr preferRelativeResize="0"/>
          <p:nvPr/>
        </p:nvPicPr>
        <p:blipFill rotWithShape="1">
          <a:blip r:embed="rId4">
            <a:alphaModFix/>
          </a:blip>
          <a:srcRect b="0" l="0" r="0" t="0"/>
          <a:stretch/>
        </p:blipFill>
        <p:spPr>
          <a:xfrm>
            <a:off x="6583266" y="116281"/>
            <a:ext cx="2410008" cy="6034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7"/>
                                        </p:tgtEl>
                                        <p:attrNameLst>
                                          <p:attrName>style.visibility</p:attrName>
                                        </p:attrNameLst>
                                      </p:cBhvr>
                                      <p:to>
                                        <p:strVal val="visible"/>
                                      </p:to>
                                    </p:set>
                                    <p:anim calcmode="lin" valueType="num">
                                      <p:cBhvr additive="base">
                                        <p:cTn dur="500"/>
                                        <p:tgtEl>
                                          <p:spTgt spid="12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500"/>
                                        <p:tgtEl>
                                          <p:spTgt spid="1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500"/>
                                        <p:tgtEl>
                                          <p:spTgt spid="12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500"/>
                                        <p:tgtEl>
                                          <p:spTgt spid="12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305" name="Google Shape;1305;p75"/>
          <p:cNvSpPr txBox="1"/>
          <p:nvPr>
            <p:ph idx="4294967295" type="body"/>
          </p:nvPr>
        </p:nvSpPr>
        <p:spPr>
          <a:xfrm>
            <a:off x="286346" y="-23644"/>
            <a:ext cx="8634571" cy="3394075"/>
          </a:xfrm>
          <a:prstGeom prst="rect">
            <a:avLst/>
          </a:prstGeom>
          <a:noFill/>
          <a:ln>
            <a:noFill/>
          </a:ln>
        </p:spPr>
        <p:txBody>
          <a:bodyPr anchorCtr="0" anchor="t" bIns="34275" lIns="0" spcFirstLastPara="1" rIns="0" wrap="square" tIns="34275">
            <a:norm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a:latin typeface="Times New Roman"/>
                <a:ea typeface="Times New Roman"/>
                <a:cs typeface="Times New Roman"/>
                <a:sym typeface="Times New Roman"/>
              </a:rPr>
              <a:t>A </a:t>
            </a:r>
            <a:r>
              <a:rPr b="1" lang="en-US">
                <a:latin typeface="Times New Roman"/>
                <a:ea typeface="Times New Roman"/>
                <a:cs typeface="Times New Roman"/>
                <a:sym typeface="Times New Roman"/>
              </a:rPr>
              <a:t>mask is a 32-bit binary number that gives the </a:t>
            </a:r>
            <a:r>
              <a:rPr b="1" lang="en-US" sz="2800">
                <a:solidFill>
                  <a:srgbClr val="C00000"/>
                </a:solidFill>
                <a:latin typeface="Times New Roman"/>
                <a:ea typeface="Times New Roman"/>
                <a:cs typeface="Times New Roman"/>
                <a:sym typeface="Times New Roman"/>
              </a:rPr>
              <a:t>first address in the block </a:t>
            </a:r>
            <a:endParaRPr b="1" sz="2000">
              <a:solidFill>
                <a:srgbClr val="C00000"/>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b="1" lang="en-US" sz="2000">
                <a:solidFill>
                  <a:srgbClr val="C00000"/>
                </a:solidFill>
                <a:latin typeface="Times New Roman"/>
                <a:ea typeface="Times New Roman"/>
                <a:cs typeface="Times New Roman"/>
                <a:sym typeface="Times New Roman"/>
              </a:rPr>
              <a:t>(the network address) </a:t>
            </a:r>
            <a:r>
              <a:rPr b="1" lang="en-US">
                <a:latin typeface="Times New Roman"/>
                <a:ea typeface="Times New Roman"/>
                <a:cs typeface="Times New Roman"/>
                <a:sym typeface="Times New Roman"/>
              </a:rPr>
              <a:t>when bitwise ANDed with an address in the block.</a:t>
            </a:r>
            <a:endParaRPr/>
          </a:p>
          <a:p>
            <a:pPr indent="-228600" lvl="0" marL="457200" marR="0" rtl="0" algn="l">
              <a:lnSpc>
                <a:spcPct val="90000"/>
              </a:lnSpc>
              <a:spcBef>
                <a:spcPts val="900"/>
              </a:spcBef>
              <a:spcAft>
                <a:spcPts val="0"/>
              </a:spcAft>
              <a:buClr>
                <a:schemeClr val="accent1"/>
              </a:buClr>
              <a:buSzPts val="1500"/>
              <a:buFont typeface="Calibri"/>
              <a:buNone/>
            </a:pPr>
            <a:r>
              <a:t/>
            </a:r>
            <a:endParaRPr>
              <a:latin typeface="Times New Roman"/>
              <a:ea typeface="Times New Roman"/>
              <a:cs typeface="Times New Roman"/>
              <a:sym typeface="Times New Roman"/>
            </a:endParaRPr>
          </a:p>
        </p:txBody>
      </p:sp>
      <p:pic>
        <p:nvPicPr>
          <p:cNvPr id="1306" name="Google Shape;1306;p75"/>
          <p:cNvPicPr preferRelativeResize="0"/>
          <p:nvPr/>
        </p:nvPicPr>
        <p:blipFill rotWithShape="1">
          <a:blip r:embed="rId3">
            <a:alphaModFix/>
          </a:blip>
          <a:srcRect b="0" l="0" r="0" t="0"/>
          <a:stretch/>
        </p:blipFill>
        <p:spPr>
          <a:xfrm>
            <a:off x="3859703" y="1142624"/>
            <a:ext cx="4057650" cy="1514475"/>
          </a:xfrm>
          <a:prstGeom prst="rect">
            <a:avLst/>
          </a:prstGeom>
          <a:noFill/>
          <a:ln>
            <a:noFill/>
          </a:ln>
        </p:spPr>
      </p:pic>
      <p:sp>
        <p:nvSpPr>
          <p:cNvPr id="1307" name="Google Shape;1307;p75"/>
          <p:cNvSpPr/>
          <p:nvPr/>
        </p:nvSpPr>
        <p:spPr>
          <a:xfrm>
            <a:off x="628650" y="3543301"/>
            <a:ext cx="1714500"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50" u="none" cap="none" strike="noStrike">
                <a:solidFill>
                  <a:srgbClr val="000000"/>
                </a:solidFill>
                <a:latin typeface="Calibri"/>
                <a:ea typeface="Calibri"/>
                <a:cs typeface="Calibri"/>
                <a:sym typeface="Calibri"/>
              </a:rPr>
              <a:t>And Operation </a:t>
            </a:r>
            <a:endParaRPr/>
          </a:p>
        </p:txBody>
      </p:sp>
      <p:pic>
        <p:nvPicPr>
          <p:cNvPr id="1308" name="Google Shape;1308;p75"/>
          <p:cNvPicPr preferRelativeResize="0"/>
          <p:nvPr/>
        </p:nvPicPr>
        <p:blipFill rotWithShape="1">
          <a:blip r:embed="rId4">
            <a:alphaModFix/>
          </a:blip>
          <a:srcRect b="0" l="0" r="0" t="0"/>
          <a:stretch/>
        </p:blipFill>
        <p:spPr>
          <a:xfrm>
            <a:off x="2677163" y="3023729"/>
            <a:ext cx="5857875" cy="1328738"/>
          </a:xfrm>
          <a:prstGeom prst="rect">
            <a:avLst/>
          </a:prstGeom>
          <a:noFill/>
          <a:ln>
            <a:noFill/>
          </a:ln>
        </p:spPr>
      </p:pic>
      <p:sp>
        <p:nvSpPr>
          <p:cNvPr id="1309" name="Google Shape;1309;p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310" name="Google Shape;1310;p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311" name="Google Shape;1311;p75"/>
          <p:cNvPicPr preferRelativeResize="0"/>
          <p:nvPr/>
        </p:nvPicPr>
        <p:blipFill rotWithShape="1">
          <a:blip r:embed="rId5">
            <a:alphaModFix/>
          </a:blip>
          <a:srcRect b="0" l="0" r="0" t="0"/>
          <a:stretch/>
        </p:blipFill>
        <p:spPr>
          <a:xfrm>
            <a:off x="41821" y="111079"/>
            <a:ext cx="538608" cy="528333"/>
          </a:xfrm>
          <a:prstGeom prst="rect">
            <a:avLst/>
          </a:prstGeom>
          <a:noFill/>
          <a:ln>
            <a:noFill/>
          </a:ln>
        </p:spPr>
      </p:pic>
      <p:cxnSp>
        <p:nvCxnSpPr>
          <p:cNvPr id="1312" name="Google Shape;1312;p75"/>
          <p:cNvCxnSpPr/>
          <p:nvPr/>
        </p:nvCxnSpPr>
        <p:spPr>
          <a:xfrm flipH="1" rot="10800000">
            <a:off x="17790" y="1099257"/>
            <a:ext cx="9144000" cy="20782"/>
          </a:xfrm>
          <a:prstGeom prst="straightConnector1">
            <a:avLst/>
          </a:prstGeom>
          <a:noFill/>
          <a:ln cap="flat" cmpd="sng" w="9525">
            <a:solidFill>
              <a:srgbClr val="00B050"/>
            </a:solidFill>
            <a:prstDash val="solid"/>
            <a:round/>
            <a:headEnd len="sm" w="sm" type="none"/>
            <a:tailEnd len="sm" w="sm" type="none"/>
          </a:ln>
        </p:spPr>
      </p:cxnSp>
      <p:sp>
        <p:nvSpPr>
          <p:cNvPr id="1313" name="Google Shape;1313;p7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14" name="Google Shape;1314;p7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15" name="Google Shape;1315;p7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321" name="Google Shape;1321;p76"/>
          <p:cNvSpPr txBox="1"/>
          <p:nvPr>
            <p:ph idx="4294967295" type="body"/>
          </p:nvPr>
        </p:nvSpPr>
        <p:spPr>
          <a:xfrm>
            <a:off x="690443" y="808682"/>
            <a:ext cx="8229600" cy="3394075"/>
          </a:xfrm>
          <a:prstGeom prst="rect">
            <a:avLst/>
          </a:prstGeom>
          <a:noFill/>
          <a:ln>
            <a:noFill/>
          </a:ln>
        </p:spPr>
        <p:txBody>
          <a:bodyPr anchorCtr="0" anchor="t" bIns="34275" lIns="0" spcFirstLastPara="1" rIns="0" wrap="square" tIns="34275">
            <a:normAutofit/>
          </a:bodyPr>
          <a:lstStyle/>
          <a:p>
            <a:pPr indent="-323850" lvl="0" marL="457200" rtl="0" algn="l">
              <a:lnSpc>
                <a:spcPct val="90000"/>
              </a:lnSpc>
              <a:spcBef>
                <a:spcPts val="900"/>
              </a:spcBef>
              <a:spcAft>
                <a:spcPts val="0"/>
              </a:spcAft>
              <a:buSzPts val="1500"/>
              <a:buNone/>
            </a:pPr>
            <a:r>
              <a:rPr lang="en-US"/>
              <a:t>-Default Masks used</a:t>
            </a:r>
            <a:endParaRPr/>
          </a:p>
          <a:p>
            <a:pPr indent="-228600" lvl="0" marL="457200" marR="0" rtl="0" algn="l">
              <a:lnSpc>
                <a:spcPct val="90000"/>
              </a:lnSpc>
              <a:spcBef>
                <a:spcPts val="900"/>
              </a:spcBef>
              <a:spcAft>
                <a:spcPts val="0"/>
              </a:spcAft>
              <a:buClr>
                <a:schemeClr val="accent1"/>
              </a:buClr>
              <a:buSzPts val="1500"/>
              <a:buFont typeface="Calibri"/>
              <a:buNone/>
            </a:pPr>
            <a:r>
              <a:t/>
            </a:r>
            <a:endParaRPr/>
          </a:p>
        </p:txBody>
      </p:sp>
      <p:sp>
        <p:nvSpPr>
          <p:cNvPr id="1322" name="Google Shape;1322;p76"/>
          <p:cNvSpPr txBox="1"/>
          <p:nvPr>
            <p:ph idx="4294967295" type="title"/>
          </p:nvPr>
        </p:nvSpPr>
        <p:spPr>
          <a:xfrm>
            <a:off x="822960" y="131077"/>
            <a:ext cx="8229600" cy="857250"/>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br>
              <a:rPr lang="en-US"/>
            </a:br>
            <a:r>
              <a:rPr lang="en-US"/>
              <a:t>Default Masks used</a:t>
            </a:r>
            <a:br>
              <a:rPr lang="en-US"/>
            </a:br>
            <a:endParaRPr/>
          </a:p>
        </p:txBody>
      </p:sp>
      <p:pic>
        <p:nvPicPr>
          <p:cNvPr id="1323" name="Google Shape;1323;p76"/>
          <p:cNvPicPr preferRelativeResize="0"/>
          <p:nvPr/>
        </p:nvPicPr>
        <p:blipFill rotWithShape="1">
          <a:blip r:embed="rId3">
            <a:alphaModFix/>
          </a:blip>
          <a:srcRect b="0" l="0" r="0" t="0"/>
          <a:stretch/>
        </p:blipFill>
        <p:spPr>
          <a:xfrm>
            <a:off x="708419" y="1506133"/>
            <a:ext cx="8351417" cy="1976437"/>
          </a:xfrm>
          <a:prstGeom prst="rect">
            <a:avLst/>
          </a:prstGeom>
          <a:noFill/>
          <a:ln>
            <a:noFill/>
          </a:ln>
        </p:spPr>
      </p:pic>
      <p:sp>
        <p:nvSpPr>
          <p:cNvPr id="1324" name="Google Shape;1324;p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325" name="Google Shape;1325;p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326" name="Google Shape;1326;p76"/>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327" name="Google Shape;1327;p7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28" name="Google Shape;1328;p7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29" name="Google Shape;1329;p7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30" name="Google Shape;1330;p7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77"/>
          <p:cNvSpPr/>
          <p:nvPr/>
        </p:nvSpPr>
        <p:spPr>
          <a:xfrm>
            <a:off x="638095" y="767269"/>
            <a:ext cx="8427843" cy="600164"/>
          </a:xfrm>
          <a:prstGeom prst="rect">
            <a:avLst/>
          </a:prstGeom>
          <a:solidFill>
            <a:srgbClr val="99FF33"/>
          </a:solidFill>
          <a:ln cap="flat" cmpd="sng" w="571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83820" lvl="0" marL="0" marR="0" rtl="0" algn="just">
              <a:lnSpc>
                <a:spcPct val="100000"/>
              </a:lnSpc>
              <a:spcBef>
                <a:spcPts val="0"/>
              </a:spcBef>
              <a:spcAft>
                <a:spcPts val="0"/>
              </a:spcAft>
              <a:buClr>
                <a:srgbClr val="00000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 The </a:t>
            </a:r>
            <a:r>
              <a:rPr b="1" i="0" lang="en-US" sz="1650" u="none" cap="none" strike="noStrike">
                <a:solidFill>
                  <a:srgbClr val="000000"/>
                </a:solidFill>
                <a:latin typeface="Times New Roman"/>
                <a:ea typeface="Times New Roman"/>
                <a:cs typeface="Times New Roman"/>
                <a:sym typeface="Times New Roman"/>
              </a:rPr>
              <a:t>first address </a:t>
            </a:r>
            <a:r>
              <a:rPr b="0" i="0" lang="en-US" sz="1650" u="none" cap="none" strike="noStrike">
                <a:solidFill>
                  <a:srgbClr val="000000"/>
                </a:solidFill>
                <a:latin typeface="Times New Roman"/>
                <a:ea typeface="Times New Roman"/>
                <a:cs typeface="Times New Roman"/>
                <a:sym typeface="Times New Roman"/>
              </a:rPr>
              <a:t>in a block is normally </a:t>
            </a:r>
            <a:r>
              <a:rPr b="1" i="0" lang="en-US" sz="1650" u="none" cap="none" strike="noStrike">
                <a:solidFill>
                  <a:srgbClr val="000000"/>
                </a:solidFill>
                <a:latin typeface="Times New Roman"/>
                <a:ea typeface="Times New Roman"/>
                <a:cs typeface="Times New Roman"/>
                <a:sym typeface="Times New Roman"/>
              </a:rPr>
              <a:t>not assigned </a:t>
            </a:r>
            <a:r>
              <a:rPr b="0" i="0" lang="en-US" sz="1650" u="none" cap="none" strike="noStrike">
                <a:solidFill>
                  <a:srgbClr val="000000"/>
                </a:solidFill>
                <a:latin typeface="Times New Roman"/>
                <a:ea typeface="Times New Roman"/>
                <a:cs typeface="Times New Roman"/>
                <a:sym typeface="Times New Roman"/>
              </a:rPr>
              <a:t>to any device.</a:t>
            </a:r>
            <a:endParaRPr b="0" i="0" sz="1650" u="none" cap="none" strike="noStrike">
              <a:solidFill>
                <a:srgbClr val="000000"/>
              </a:solidFill>
              <a:latin typeface="Times New Roman"/>
              <a:ea typeface="Times New Roman"/>
              <a:cs typeface="Times New Roman"/>
              <a:sym typeface="Times New Roman"/>
            </a:endParaRPr>
          </a:p>
          <a:p>
            <a:pPr indent="-83820" lvl="0" marL="0" marR="0" rtl="0" algn="just">
              <a:lnSpc>
                <a:spcPct val="100000"/>
              </a:lnSpc>
              <a:spcBef>
                <a:spcPts val="0"/>
              </a:spcBef>
              <a:spcAft>
                <a:spcPts val="0"/>
              </a:spcAft>
              <a:buClr>
                <a:srgbClr val="000000"/>
              </a:buClr>
              <a:buSzPts val="1320"/>
              <a:buFont typeface="Noto Sans Symbols"/>
              <a:buChar char="❖"/>
            </a:pPr>
            <a:r>
              <a:rPr b="0" i="0" lang="en-US" sz="1650" u="none" cap="none" strike="noStrike">
                <a:solidFill>
                  <a:srgbClr val="000000"/>
                </a:solidFill>
                <a:latin typeface="Times New Roman"/>
                <a:ea typeface="Times New Roman"/>
                <a:cs typeface="Times New Roman"/>
                <a:sym typeface="Times New Roman"/>
              </a:rPr>
              <a:t> It is used as the </a:t>
            </a:r>
            <a:r>
              <a:rPr b="1" i="0" lang="en-US" sz="1650" u="none" cap="none" strike="noStrike">
                <a:solidFill>
                  <a:srgbClr val="000000"/>
                </a:solidFill>
                <a:latin typeface="Times New Roman"/>
                <a:ea typeface="Times New Roman"/>
                <a:cs typeface="Times New Roman"/>
                <a:sym typeface="Times New Roman"/>
              </a:rPr>
              <a:t>network address </a:t>
            </a:r>
            <a:r>
              <a:rPr b="0" i="0" lang="en-US" sz="1650" u="none" cap="none" strike="noStrike">
                <a:solidFill>
                  <a:srgbClr val="000000"/>
                </a:solidFill>
                <a:latin typeface="Times New Roman"/>
                <a:ea typeface="Times New Roman"/>
                <a:cs typeface="Times New Roman"/>
                <a:sym typeface="Times New Roman"/>
              </a:rPr>
              <a:t>that represents the </a:t>
            </a:r>
            <a:r>
              <a:rPr b="1" i="0" lang="en-US" sz="1650" u="none" cap="none" strike="noStrike">
                <a:solidFill>
                  <a:srgbClr val="000000"/>
                </a:solidFill>
                <a:latin typeface="Times New Roman"/>
                <a:ea typeface="Times New Roman"/>
                <a:cs typeface="Times New Roman"/>
                <a:sym typeface="Times New Roman"/>
              </a:rPr>
              <a:t>organization</a:t>
            </a:r>
            <a:r>
              <a:rPr b="0" i="0" lang="en-US" sz="1650" u="none" cap="none" strike="noStrike">
                <a:solidFill>
                  <a:srgbClr val="000000"/>
                </a:solidFill>
                <a:latin typeface="Times New Roman"/>
                <a:ea typeface="Times New Roman"/>
                <a:cs typeface="Times New Roman"/>
                <a:sym typeface="Times New Roman"/>
              </a:rPr>
              <a:t>  to the rest of the world.</a:t>
            </a:r>
            <a:endParaRPr/>
          </a:p>
        </p:txBody>
      </p:sp>
      <p:pic>
        <p:nvPicPr>
          <p:cNvPr id="1336" name="Google Shape;1336;p77"/>
          <p:cNvPicPr preferRelativeResize="0"/>
          <p:nvPr/>
        </p:nvPicPr>
        <p:blipFill rotWithShape="1">
          <a:blip r:embed="rId3">
            <a:alphaModFix/>
          </a:blip>
          <a:srcRect b="0" l="2547" r="3912" t="0"/>
          <a:stretch/>
        </p:blipFill>
        <p:spPr>
          <a:xfrm>
            <a:off x="5261963" y="35347"/>
            <a:ext cx="2774852" cy="629090"/>
          </a:xfrm>
          <a:prstGeom prst="rect">
            <a:avLst/>
          </a:prstGeom>
          <a:noFill/>
          <a:ln>
            <a:noFill/>
          </a:ln>
        </p:spPr>
      </p:pic>
      <p:sp>
        <p:nvSpPr>
          <p:cNvPr id="1337" name="Google Shape;1337;p77"/>
          <p:cNvSpPr txBox="1"/>
          <p:nvPr/>
        </p:nvSpPr>
        <p:spPr>
          <a:xfrm>
            <a:off x="697704" y="80632"/>
            <a:ext cx="4457700" cy="4847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550" u="none" cap="none" strike="noStrike">
                <a:solidFill>
                  <a:srgbClr val="0070C0"/>
                </a:solidFill>
                <a:latin typeface="Times New Roman"/>
                <a:ea typeface="Times New Roman"/>
                <a:cs typeface="Times New Roman"/>
                <a:sym typeface="Times New Roman"/>
              </a:rPr>
              <a:t>Network address</a:t>
            </a:r>
            <a:endParaRPr/>
          </a:p>
        </p:txBody>
      </p:sp>
      <p:sp>
        <p:nvSpPr>
          <p:cNvPr id="1338" name="Google Shape;1338;p7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339" name="Google Shape;1339;p7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340" name="Google Shape;1340;p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341" name="Google Shape;1341;p77"/>
          <p:cNvPicPr preferRelativeResize="0"/>
          <p:nvPr/>
        </p:nvPicPr>
        <p:blipFill rotWithShape="1">
          <a:blip r:embed="rId4">
            <a:alphaModFix/>
          </a:blip>
          <a:srcRect b="0" l="0" r="0" t="0"/>
          <a:stretch/>
        </p:blipFill>
        <p:spPr>
          <a:xfrm>
            <a:off x="41821" y="111079"/>
            <a:ext cx="538608" cy="528333"/>
          </a:xfrm>
          <a:prstGeom prst="rect">
            <a:avLst/>
          </a:prstGeom>
          <a:noFill/>
          <a:ln>
            <a:noFill/>
          </a:ln>
        </p:spPr>
      </p:pic>
      <p:cxnSp>
        <p:nvCxnSpPr>
          <p:cNvPr id="1342" name="Google Shape;1342;p7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43" name="Google Shape;1343;p7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44" name="Google Shape;1344;p7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45" name="Google Shape;1345;p7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46" name="Google Shape;1346;p77"/>
          <p:cNvPicPr preferRelativeResize="0"/>
          <p:nvPr/>
        </p:nvPicPr>
        <p:blipFill rotWithShape="1">
          <a:blip r:embed="rId5">
            <a:alphaModFix/>
          </a:blip>
          <a:srcRect b="0" l="0" r="0" t="0"/>
          <a:stretch/>
        </p:blipFill>
        <p:spPr>
          <a:xfrm>
            <a:off x="697704" y="1530487"/>
            <a:ext cx="3095625" cy="1543050"/>
          </a:xfrm>
          <a:prstGeom prst="rect">
            <a:avLst/>
          </a:prstGeom>
          <a:noFill/>
          <a:ln>
            <a:noFill/>
          </a:ln>
        </p:spPr>
      </p:pic>
      <p:pic>
        <p:nvPicPr>
          <p:cNvPr id="1347" name="Google Shape;1347;p77"/>
          <p:cNvPicPr preferRelativeResize="0"/>
          <p:nvPr/>
        </p:nvPicPr>
        <p:blipFill rotWithShape="1">
          <a:blip r:embed="rId6">
            <a:alphaModFix/>
          </a:blip>
          <a:srcRect b="0" l="0" r="0" t="0"/>
          <a:stretch/>
        </p:blipFill>
        <p:spPr>
          <a:xfrm>
            <a:off x="1467331" y="3295650"/>
            <a:ext cx="866775" cy="247650"/>
          </a:xfrm>
          <a:prstGeom prst="rect">
            <a:avLst/>
          </a:prstGeom>
          <a:noFill/>
          <a:ln>
            <a:noFill/>
          </a:ln>
        </p:spPr>
      </p:pic>
      <p:pic>
        <p:nvPicPr>
          <p:cNvPr id="1348" name="Google Shape;1348;p77"/>
          <p:cNvPicPr preferRelativeResize="0"/>
          <p:nvPr/>
        </p:nvPicPr>
        <p:blipFill rotWithShape="1">
          <a:blip r:embed="rId7">
            <a:alphaModFix/>
          </a:blip>
          <a:srcRect b="0" l="0" r="0" t="0"/>
          <a:stretch/>
        </p:blipFill>
        <p:spPr>
          <a:xfrm>
            <a:off x="3097890" y="3042752"/>
            <a:ext cx="3143250" cy="1655454"/>
          </a:xfrm>
          <a:prstGeom prst="rect">
            <a:avLst/>
          </a:prstGeom>
          <a:noFill/>
          <a:ln>
            <a:noFill/>
          </a:ln>
        </p:spPr>
      </p:pic>
      <p:pic>
        <p:nvPicPr>
          <p:cNvPr id="1349" name="Google Shape;1349;p77"/>
          <p:cNvPicPr preferRelativeResize="0"/>
          <p:nvPr/>
        </p:nvPicPr>
        <p:blipFill rotWithShape="1">
          <a:blip r:embed="rId8">
            <a:alphaModFix/>
          </a:blip>
          <a:srcRect b="0" l="0" r="0" t="0"/>
          <a:stretch/>
        </p:blipFill>
        <p:spPr>
          <a:xfrm>
            <a:off x="5764413" y="1438296"/>
            <a:ext cx="3371850" cy="1571625"/>
          </a:xfrm>
          <a:prstGeom prst="rect">
            <a:avLst/>
          </a:prstGeom>
          <a:noFill/>
          <a:ln>
            <a:noFill/>
          </a:ln>
        </p:spPr>
      </p:pic>
      <p:pic>
        <p:nvPicPr>
          <p:cNvPr id="1350" name="Google Shape;1350;p77"/>
          <p:cNvPicPr preferRelativeResize="0"/>
          <p:nvPr/>
        </p:nvPicPr>
        <p:blipFill rotWithShape="1">
          <a:blip r:embed="rId9">
            <a:alphaModFix/>
          </a:blip>
          <a:srcRect b="0" l="0" r="0" t="0"/>
          <a:stretch/>
        </p:blipFill>
        <p:spPr>
          <a:xfrm>
            <a:off x="7104291" y="3073537"/>
            <a:ext cx="914400" cy="22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356" name="Google Shape;1356;p78"/>
          <p:cNvPicPr preferRelativeResize="0"/>
          <p:nvPr/>
        </p:nvPicPr>
        <p:blipFill rotWithShape="1">
          <a:blip r:embed="rId3">
            <a:alphaModFix/>
          </a:blip>
          <a:srcRect b="0" l="0" r="0" t="0"/>
          <a:stretch/>
        </p:blipFill>
        <p:spPr>
          <a:xfrm>
            <a:off x="708420" y="342198"/>
            <a:ext cx="8301519" cy="4451314"/>
          </a:xfrm>
          <a:prstGeom prst="rect">
            <a:avLst/>
          </a:prstGeom>
          <a:noFill/>
          <a:ln>
            <a:noFill/>
          </a:ln>
        </p:spPr>
      </p:pic>
      <p:sp>
        <p:nvSpPr>
          <p:cNvPr id="1357" name="Google Shape;1357;p78"/>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358" name="Google Shape;1358;p78"/>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359" name="Google Shape;1359;p7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60" name="Google Shape;1360;p7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61" name="Google Shape;1361;p7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362" name="Google Shape;1362;p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363" name="Google Shape;1363;p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7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371" name="Google Shape;1371;p7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372" name="Google Shape;1372;p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73" name="Google Shape;1373;p79"/>
          <p:cNvSpPr txBox="1"/>
          <p:nvPr>
            <p:ph idx="4294967295" type="title"/>
          </p:nvPr>
        </p:nvSpPr>
        <p:spPr>
          <a:xfrm>
            <a:off x="990600" y="474663"/>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Subnets: Classless Inter Domain Routing [CIDR]</a:t>
            </a:r>
            <a:endParaRPr b="1" sz="3200">
              <a:solidFill>
                <a:srgbClr val="002060"/>
              </a:solidFill>
              <a:latin typeface="Times New Roman"/>
              <a:ea typeface="Times New Roman"/>
              <a:cs typeface="Times New Roman"/>
              <a:sym typeface="Times New Roman"/>
            </a:endParaRPr>
          </a:p>
        </p:txBody>
      </p:sp>
      <p:sp>
        <p:nvSpPr>
          <p:cNvPr id="1374" name="Google Shape;1374;p79"/>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Slash notation / Classless Inter Domain Routing (CIDR).</a:t>
            </a:r>
            <a:endParaRPr b="0" i="0" sz="1400" u="none" cap="none" strike="noStrike">
              <a:solidFill>
                <a:srgbClr val="000000"/>
              </a:solidFill>
              <a:latin typeface="Times New Roman"/>
              <a:ea typeface="Times New Roman"/>
              <a:cs typeface="Times New Roman"/>
              <a:sym typeface="Times New Roman"/>
            </a:endParaRPr>
          </a:p>
        </p:txBody>
      </p:sp>
      <p:pic>
        <p:nvPicPr>
          <p:cNvPr id="1375" name="Google Shape;1375;p79"/>
          <p:cNvPicPr preferRelativeResize="0"/>
          <p:nvPr/>
        </p:nvPicPr>
        <p:blipFill rotWithShape="1">
          <a:blip r:embed="rId3">
            <a:alphaModFix/>
          </a:blip>
          <a:srcRect b="0" l="0" r="0" t="0"/>
          <a:stretch/>
        </p:blipFill>
        <p:spPr>
          <a:xfrm>
            <a:off x="775325" y="943967"/>
            <a:ext cx="8368675" cy="3139660"/>
          </a:xfrm>
          <a:prstGeom prst="rect">
            <a:avLst/>
          </a:prstGeom>
          <a:noFill/>
          <a:ln>
            <a:noFill/>
          </a:ln>
        </p:spPr>
      </p:pic>
      <p:sp>
        <p:nvSpPr>
          <p:cNvPr id="1376" name="Google Shape;1376;p79"/>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377" name="Google Shape;1377;p79"/>
          <p:cNvCxnSpPr/>
          <p:nvPr/>
        </p:nvCxnSpPr>
        <p:spPr>
          <a:xfrm flipH="1" rot="10800000">
            <a:off x="9418" y="929319"/>
            <a:ext cx="9144000" cy="20782"/>
          </a:xfrm>
          <a:prstGeom prst="straightConnector1">
            <a:avLst/>
          </a:prstGeom>
          <a:noFill/>
          <a:ln cap="flat" cmpd="sng" w="9525">
            <a:solidFill>
              <a:srgbClr val="00B050"/>
            </a:solidFill>
            <a:prstDash val="solid"/>
            <a:round/>
            <a:headEnd len="sm" w="sm" type="none"/>
            <a:tailEnd len="sm" w="sm" type="none"/>
          </a:ln>
        </p:spPr>
      </p:cxnSp>
      <p:sp>
        <p:nvSpPr>
          <p:cNvPr id="1378" name="Google Shape;1378;p7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79" name="Google Shape;1379;p7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80" name="Google Shape;1380;p7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98" name="Google Shape;198;p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199" name="Google Shape;199;p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00" name="Google Shape;200;p8"/>
          <p:cNvSpPr/>
          <p:nvPr/>
        </p:nvSpPr>
        <p:spPr>
          <a:xfrm>
            <a:off x="302368" y="78610"/>
            <a:ext cx="8665361"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3 Is IS-IS a Data link layer protocol?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4 Which of the following is the Layer 2 protocol?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IP</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IPX</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OSPF</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RIPv2</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None of the above</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None of the above</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5 Media Access control (MAC) which is 48 bits work at ____ layer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Layer 1</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Layer 2</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Layer 3</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Layer 4</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Layer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1" st="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388" name="Google Shape;1388;p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389" name="Google Shape;1389;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90" name="Google Shape;1390;p80"/>
          <p:cNvSpPr txBox="1"/>
          <p:nvPr>
            <p:ph idx="4294967295" type="title"/>
          </p:nvPr>
        </p:nvSpPr>
        <p:spPr>
          <a:xfrm>
            <a:off x="990600" y="17462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391" name="Google Shape;1391;p80"/>
          <p:cNvSpPr txBox="1"/>
          <p:nvPr/>
        </p:nvSpPr>
        <p:spPr>
          <a:xfrm>
            <a:off x="591145" y="644857"/>
            <a:ext cx="8279782" cy="38164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New Roman"/>
                <a:ea typeface="Times New Roman"/>
                <a:cs typeface="Times New Roman"/>
                <a:sym typeface="Times New Roman"/>
              </a:rPr>
              <a:t>Classless Addressing is </a:t>
            </a:r>
            <a:r>
              <a:rPr b="1" i="0" lang="en-US" sz="2200" u="none" cap="none" strike="noStrike">
                <a:solidFill>
                  <a:srgbClr val="FF0000"/>
                </a:solidFill>
                <a:latin typeface="Times New Roman"/>
                <a:ea typeface="Times New Roman"/>
                <a:cs typeface="Times New Roman"/>
                <a:sym typeface="Times New Roman"/>
              </a:rPr>
              <a:t>an improved IP Addressing system</a:t>
            </a:r>
            <a:r>
              <a:rPr b="0" i="0" lang="en-US" sz="2200" u="none" cap="none" strike="noStrike">
                <a:solidFill>
                  <a:srgbClr val="000000"/>
                </a:solidFill>
                <a:latin typeface="Times New Roman"/>
                <a:ea typeface="Times New Roman"/>
                <a:cs typeface="Times New Roman"/>
                <a:sym typeface="Times New Roman"/>
              </a:rPr>
              <a:t>. </a:t>
            </a:r>
            <a:endParaRPr b="0" i="0" sz="2200" u="none" cap="none" strike="noStrike">
              <a:solidFill>
                <a:srgbClr val="000000"/>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New Roman"/>
                <a:ea typeface="Times New Roman"/>
                <a:cs typeface="Times New Roman"/>
                <a:sym typeface="Times New Roman"/>
              </a:rPr>
              <a:t>It makes the </a:t>
            </a:r>
            <a:r>
              <a:rPr b="1" i="0" lang="en-US" sz="2200" u="none" cap="none" strike="noStrike">
                <a:solidFill>
                  <a:srgbClr val="FF0000"/>
                </a:solidFill>
                <a:latin typeface="Times New Roman"/>
                <a:ea typeface="Times New Roman"/>
                <a:cs typeface="Times New Roman"/>
                <a:sym typeface="Times New Roman"/>
              </a:rPr>
              <a:t>allocation of IP Addresses more efficient. </a:t>
            </a:r>
            <a:endParaRPr b="1" i="0" sz="2200" u="none" cap="none" strike="noStrike">
              <a:solidFill>
                <a:srgbClr val="FF0000"/>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New Roman"/>
                <a:ea typeface="Times New Roman"/>
                <a:cs typeface="Times New Roman"/>
                <a:sym typeface="Times New Roman"/>
              </a:rPr>
              <a:t>It </a:t>
            </a:r>
            <a:r>
              <a:rPr b="1" i="0" lang="en-US" sz="2200" u="none" cap="none" strike="noStrike">
                <a:solidFill>
                  <a:srgbClr val="FF0000"/>
                </a:solidFill>
                <a:latin typeface="Times New Roman"/>
                <a:ea typeface="Times New Roman"/>
                <a:cs typeface="Times New Roman"/>
                <a:sym typeface="Times New Roman"/>
              </a:rPr>
              <a:t>replaces the older classful addressing </a:t>
            </a:r>
            <a:r>
              <a:rPr b="0" i="0" lang="en-US" sz="2200" u="none" cap="none" strike="noStrike">
                <a:solidFill>
                  <a:srgbClr val="000000"/>
                </a:solidFill>
                <a:latin typeface="Times New Roman"/>
                <a:ea typeface="Times New Roman"/>
                <a:cs typeface="Times New Roman"/>
                <a:sym typeface="Times New Roman"/>
              </a:rPr>
              <a:t>system based on classes. </a:t>
            </a:r>
            <a:endParaRPr b="0" i="0" sz="2200" u="none" cap="none" strike="noStrike">
              <a:solidFill>
                <a:srgbClr val="000000"/>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New Roman"/>
                <a:ea typeface="Times New Roman"/>
                <a:cs typeface="Times New Roman"/>
                <a:sym typeface="Times New Roman"/>
              </a:rPr>
              <a:t>It is also </a:t>
            </a:r>
            <a:r>
              <a:rPr b="1" i="0" lang="en-US" sz="2200" u="none" cap="none" strike="noStrike">
                <a:solidFill>
                  <a:srgbClr val="FF0000"/>
                </a:solidFill>
                <a:latin typeface="Times New Roman"/>
                <a:ea typeface="Times New Roman"/>
                <a:cs typeface="Times New Roman"/>
                <a:sym typeface="Times New Roman"/>
              </a:rPr>
              <a:t>known as </a:t>
            </a:r>
            <a:r>
              <a:rPr b="1" i="0" lang="en-US" sz="2200" u="none" cap="none" strike="noStrike">
                <a:solidFill>
                  <a:srgbClr val="000000"/>
                </a:solidFill>
                <a:latin typeface="Times New Roman"/>
                <a:ea typeface="Times New Roman"/>
                <a:cs typeface="Times New Roman"/>
                <a:sym typeface="Times New Roman"/>
              </a:rPr>
              <a:t>Classless Inter Domain Routing </a:t>
            </a:r>
            <a:r>
              <a:rPr b="1" i="0" lang="en-US" sz="2200" u="none" cap="none" strike="noStrike">
                <a:solidFill>
                  <a:srgbClr val="C00000"/>
                </a:solidFill>
                <a:latin typeface="Times New Roman"/>
                <a:ea typeface="Times New Roman"/>
                <a:cs typeface="Times New Roman"/>
                <a:sym typeface="Times New Roman"/>
              </a:rPr>
              <a:t>(</a:t>
            </a:r>
            <a:r>
              <a:rPr b="1" i="0" lang="en-US" sz="2200" u="none" cap="none" strike="noStrike">
                <a:solidFill>
                  <a:srgbClr val="FF0000"/>
                </a:solidFill>
                <a:latin typeface="Times New Roman"/>
                <a:ea typeface="Times New Roman"/>
                <a:cs typeface="Times New Roman"/>
                <a:sym typeface="Times New Roman"/>
              </a:rPr>
              <a:t>CIDR)</a:t>
            </a:r>
            <a:r>
              <a:rPr b="1" i="0" lang="en-US" sz="22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1"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200" u="none" cap="none" strike="noStrike">
                <a:solidFill>
                  <a:srgbClr val="00B050"/>
                </a:solidFill>
                <a:latin typeface="Times New Roman"/>
                <a:ea typeface="Times New Roman"/>
                <a:cs typeface="Times New Roman"/>
                <a:sym typeface="Times New Roman"/>
              </a:rPr>
              <a:t>Why Classless?. </a:t>
            </a:r>
            <a:endParaRPr b="1" i="0" sz="2200" u="none" cap="none" strike="noStrike">
              <a:solidFill>
                <a:srgbClr val="00B05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Times New Roman"/>
                <a:ea typeface="Times New Roman"/>
                <a:cs typeface="Times New Roman"/>
                <a:sym typeface="Times New Roman"/>
              </a:rPr>
              <a:t>To overcome address depletion</a:t>
            </a:r>
            <a:endParaRPr/>
          </a:p>
          <a:p>
            <a:pPr indent="-285750" lvl="0" marL="285750" marR="0" rtl="0" algn="l">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Times New Roman"/>
                <a:ea typeface="Times New Roman"/>
                <a:cs typeface="Times New Roman"/>
                <a:sym typeface="Times New Roman"/>
              </a:rPr>
              <a:t>Give access of Internet to more organizations</a:t>
            </a:r>
            <a:endParaRPr/>
          </a:p>
          <a:p>
            <a:pPr indent="0" lvl="0" marL="0" marR="0" rtl="0" algn="l">
              <a:lnSpc>
                <a:spcPct val="100000"/>
              </a:lnSpc>
              <a:spcBef>
                <a:spcPts val="0"/>
              </a:spcBef>
              <a:spcAft>
                <a:spcPts val="0"/>
              </a:spcAft>
              <a:buNone/>
            </a:pPr>
            <a:r>
              <a:rPr b="1" i="0" lang="en-US" sz="2200" u="none" cap="none" strike="noStrike">
                <a:solidFill>
                  <a:srgbClr val="FF0000"/>
                </a:solidFill>
                <a:latin typeface="Times New Roman"/>
                <a:ea typeface="Times New Roman"/>
                <a:cs typeface="Times New Roman"/>
                <a:sym typeface="Times New Roman"/>
              </a:rPr>
              <a:t>There are </a:t>
            </a:r>
            <a:r>
              <a:rPr b="1" i="0" lang="en-US" sz="2400" u="none" cap="none" strike="noStrike">
                <a:solidFill>
                  <a:srgbClr val="002060"/>
                </a:solidFill>
                <a:latin typeface="Times New Roman"/>
                <a:ea typeface="Times New Roman"/>
                <a:cs typeface="Times New Roman"/>
                <a:sym typeface="Times New Roman"/>
              </a:rPr>
              <a:t>no classes </a:t>
            </a:r>
            <a:r>
              <a:rPr b="1" i="0" lang="en-US" sz="2200" u="none" cap="none" strike="noStrike">
                <a:solidFill>
                  <a:srgbClr val="FF0000"/>
                </a:solidFill>
                <a:latin typeface="Times New Roman"/>
                <a:ea typeface="Times New Roman"/>
                <a:cs typeface="Times New Roman"/>
                <a:sym typeface="Times New Roman"/>
              </a:rPr>
              <a:t>but addresses are still granted in </a:t>
            </a:r>
            <a:r>
              <a:rPr b="1" i="0" lang="en-US" sz="2200" u="none" cap="none" strike="noStrike">
                <a:solidFill>
                  <a:srgbClr val="002060"/>
                </a:solidFill>
                <a:latin typeface="Times New Roman"/>
                <a:ea typeface="Times New Roman"/>
                <a:cs typeface="Times New Roman"/>
                <a:sym typeface="Times New Roman"/>
              </a:rPr>
              <a:t>blocks</a:t>
            </a:r>
            <a:endParaRPr b="1" i="0" sz="2200" u="none" cap="none" strike="noStrike">
              <a:solidFill>
                <a:srgbClr val="002060"/>
              </a:solidFill>
              <a:latin typeface="Times New Roman"/>
              <a:ea typeface="Times New Roman"/>
              <a:cs typeface="Times New Roman"/>
              <a:sym typeface="Times New Roman"/>
            </a:endParaRPr>
          </a:p>
        </p:txBody>
      </p:sp>
      <p:sp>
        <p:nvSpPr>
          <p:cNvPr id="1392" name="Google Shape;1392;p80"/>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393" name="Google Shape;1393;p80"/>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394" name="Google Shape;1394;p8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95" name="Google Shape;1395;p8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96" name="Google Shape;1396;p8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97" name="Google Shape;1397;p80"/>
          <p:cNvPicPr preferRelativeResize="0"/>
          <p:nvPr/>
        </p:nvPicPr>
        <p:blipFill rotWithShape="1">
          <a:blip r:embed="rId4">
            <a:alphaModFix/>
          </a:blip>
          <a:srcRect b="0" l="0" r="0" t="0"/>
          <a:stretch/>
        </p:blipFill>
        <p:spPr>
          <a:xfrm>
            <a:off x="6546271" y="2678754"/>
            <a:ext cx="1996255" cy="1373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405" name="Google Shape;1405;p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406" name="Google Shape;1406;p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07" name="Google Shape;1407;p81"/>
          <p:cNvSpPr txBox="1"/>
          <p:nvPr>
            <p:ph idx="4294967295" type="title"/>
          </p:nvPr>
        </p:nvSpPr>
        <p:spPr>
          <a:xfrm>
            <a:off x="990600" y="14287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408" name="Google Shape;1408;p81"/>
          <p:cNvSpPr txBox="1"/>
          <p:nvPr/>
        </p:nvSpPr>
        <p:spPr>
          <a:xfrm>
            <a:off x="531615" y="739277"/>
            <a:ext cx="8279782"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FF0000"/>
                </a:solidFill>
                <a:latin typeface="Times New Roman"/>
                <a:ea typeface="Times New Roman"/>
                <a:cs typeface="Times New Roman"/>
                <a:sym typeface="Times New Roman"/>
              </a:rPr>
              <a:t>Efficient address-space allocation</a:t>
            </a:r>
            <a:r>
              <a:rPr b="0" i="0" lang="en-US" sz="2400" u="none" cap="none" strike="noStrike">
                <a:solidFill>
                  <a:srgbClr val="000000"/>
                </a:solidFill>
                <a:latin typeface="Times New Roman"/>
                <a:ea typeface="Times New Roman"/>
                <a:cs typeface="Times New Roman"/>
                <a:sym typeface="Times New Roman"/>
              </a:rPr>
              <a:t> is available in classless addressing.</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Memory is allocated in terms of bits and bytes rather than huge chunks of </a:t>
            </a:r>
            <a:r>
              <a:rPr b="1" i="0" lang="en-US" sz="2400" u="none" cap="none" strike="noStrike">
                <a:solidFill>
                  <a:srgbClr val="000000"/>
                </a:solidFill>
                <a:latin typeface="Times New Roman"/>
                <a:ea typeface="Times New Roman"/>
                <a:cs typeface="Times New Roman"/>
                <a:sym typeface="Times New Roman"/>
              </a:rPr>
              <a:t>contiguous memory.</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It </a:t>
            </a:r>
            <a:r>
              <a:rPr b="1" i="0" lang="en-US" sz="2400" u="none" cap="none" strike="noStrike">
                <a:solidFill>
                  <a:srgbClr val="002060"/>
                </a:solidFill>
                <a:latin typeface="Times New Roman"/>
                <a:ea typeface="Times New Roman"/>
                <a:cs typeface="Times New Roman"/>
                <a:sym typeface="Times New Roman"/>
              </a:rPr>
              <a:t>eliminates</a:t>
            </a:r>
            <a:r>
              <a:rPr b="0" i="0" lang="en-US" sz="2400" u="none" cap="none" strike="noStrike">
                <a:solidFill>
                  <a:srgbClr val="FF0000"/>
                </a:solidFill>
                <a:latin typeface="Times New Roman"/>
                <a:ea typeface="Times New Roman"/>
                <a:cs typeface="Times New Roman"/>
                <a:sym typeface="Times New Roman"/>
              </a:rPr>
              <a:t> any class imbalances.</a:t>
            </a:r>
            <a:endParaRPr/>
          </a:p>
        </p:txBody>
      </p:sp>
      <p:pic>
        <p:nvPicPr>
          <p:cNvPr id="1409" name="Google Shape;1409;p81"/>
          <p:cNvPicPr preferRelativeResize="0"/>
          <p:nvPr/>
        </p:nvPicPr>
        <p:blipFill rotWithShape="1">
          <a:blip r:embed="rId3">
            <a:alphaModFix/>
          </a:blip>
          <a:srcRect b="0" l="0" r="0" t="0"/>
          <a:stretch/>
        </p:blipFill>
        <p:spPr>
          <a:xfrm>
            <a:off x="5372101" y="2015855"/>
            <a:ext cx="3596454" cy="2682351"/>
          </a:xfrm>
          <a:prstGeom prst="rect">
            <a:avLst/>
          </a:prstGeom>
          <a:noFill/>
          <a:ln>
            <a:noFill/>
          </a:ln>
        </p:spPr>
      </p:pic>
      <p:sp>
        <p:nvSpPr>
          <p:cNvPr id="1410" name="Google Shape;1410;p81"/>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411" name="Google Shape;1411;p81"/>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412" name="Google Shape;1412;p8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13" name="Google Shape;1413;p8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14" name="Google Shape;1414;p8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Calibri"/>
                <a:ea typeface="Calibri"/>
                <a:cs typeface="Calibri"/>
                <a:sym typeface="Calibri"/>
              </a:rPr>
              <a:t>Computer Networks (CET2005B)       SY BTech    Semester-3               2022-23</a:t>
            </a:r>
            <a:endParaRPr>
              <a:solidFill>
                <a:srgbClr val="000000"/>
              </a:solidFill>
              <a:latin typeface="Calibri"/>
              <a:ea typeface="Calibri"/>
              <a:cs typeface="Calibri"/>
              <a:sym typeface="Calibri"/>
            </a:endParaRPr>
          </a:p>
        </p:txBody>
      </p:sp>
      <p:sp>
        <p:nvSpPr>
          <p:cNvPr id="1420" name="Google Shape;1420;p82"/>
          <p:cNvSpPr txBox="1"/>
          <p:nvPr>
            <p:ph idx="4294967295" type="title"/>
          </p:nvPr>
        </p:nvSpPr>
        <p:spPr>
          <a:xfrm>
            <a:off x="1160858" y="206375"/>
            <a:ext cx="7068742" cy="528063"/>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r>
              <a:rPr lang="en-US">
                <a:latin typeface="Times New Roman"/>
                <a:ea typeface="Times New Roman"/>
                <a:cs typeface="Times New Roman"/>
                <a:sym typeface="Times New Roman"/>
              </a:rPr>
              <a:t>Example 11</a:t>
            </a:r>
            <a:endParaRPr/>
          </a:p>
        </p:txBody>
      </p:sp>
      <p:sp>
        <p:nvSpPr>
          <p:cNvPr id="1421" name="Google Shape;1421;p82"/>
          <p:cNvSpPr txBox="1"/>
          <p:nvPr>
            <p:ph idx="4294967295" type="body"/>
          </p:nvPr>
        </p:nvSpPr>
        <p:spPr>
          <a:xfrm>
            <a:off x="286346" y="639412"/>
            <a:ext cx="8637986" cy="4127851"/>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000">
                <a:solidFill>
                  <a:schemeClr val="dk1"/>
                </a:solidFill>
                <a:latin typeface="Times New Roman"/>
                <a:ea typeface="Times New Roman"/>
                <a:cs typeface="Times New Roman"/>
                <a:sym typeface="Times New Roman"/>
              </a:rPr>
              <a:t>A block of addresses is granted to a small organization. We know that one of the addresses is </a:t>
            </a:r>
            <a:r>
              <a:rPr b="1" lang="en-US" sz="2000">
                <a:solidFill>
                  <a:srgbClr val="C00000"/>
                </a:solidFill>
                <a:latin typeface="Times New Roman"/>
                <a:ea typeface="Times New Roman"/>
                <a:cs typeface="Times New Roman"/>
                <a:sym typeface="Times New Roman"/>
              </a:rPr>
              <a:t>205.16.37.39/28</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What is the first address in the block?</a:t>
            </a:r>
            <a:r>
              <a:rPr lang="en-US" sz="2000">
                <a:solidFill>
                  <a:schemeClr val="dk1"/>
                </a:solidFill>
                <a:latin typeface="Times New Roman"/>
                <a:ea typeface="Times New Roman"/>
                <a:cs typeface="Times New Roman"/>
                <a:sym typeface="Times New Roman"/>
              </a:rPr>
              <a:t>  (Prefix length is 28)</a:t>
            </a:r>
            <a:endParaRPr sz="2000">
              <a:solidFill>
                <a:schemeClr val="dk1"/>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Solution: </a:t>
            </a:r>
            <a:endParaRPr sz="2400">
              <a:solidFill>
                <a:schemeClr val="dk1"/>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The binary representation of the given address is</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11001101 00010000 00100101 0010</a:t>
            </a:r>
            <a:r>
              <a:rPr b="1" lang="en-US" sz="2400">
                <a:solidFill>
                  <a:srgbClr val="121429"/>
                </a:solidFill>
                <a:latin typeface="Times New Roman"/>
                <a:ea typeface="Times New Roman"/>
                <a:cs typeface="Times New Roman"/>
                <a:sym typeface="Times New Roman"/>
              </a:rPr>
              <a:t>0111</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Mask is </a:t>
            </a:r>
            <a:r>
              <a:rPr b="1" lang="en-US" sz="2400">
                <a:solidFill>
                  <a:schemeClr val="dk1"/>
                </a:solidFill>
                <a:latin typeface="Times New Roman"/>
                <a:ea typeface="Times New Roman"/>
                <a:cs typeface="Times New Roman"/>
                <a:sym typeface="Times New Roman"/>
              </a:rPr>
              <a:t>11111111 11111111 11111111 1111</a:t>
            </a:r>
            <a:r>
              <a:rPr lang="en-US" sz="2400">
                <a:solidFill>
                  <a:srgbClr val="002060"/>
                </a:solidFill>
                <a:latin typeface="Times New Roman"/>
                <a:ea typeface="Times New Roman"/>
                <a:cs typeface="Times New Roman"/>
                <a:sym typeface="Times New Roman"/>
              </a:rPr>
              <a:t>0000</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000">
                <a:solidFill>
                  <a:schemeClr val="dk1"/>
                </a:solidFill>
                <a:latin typeface="Times New Roman"/>
                <a:ea typeface="Times New Roman"/>
                <a:cs typeface="Times New Roman"/>
                <a:sym typeface="Times New Roman"/>
              </a:rPr>
              <a:t>If we set 32−28 rightmost bits to 0, we get </a:t>
            </a:r>
            <a:r>
              <a:rPr b="1" lang="en-US" sz="2000">
                <a:solidFill>
                  <a:schemeClr val="dk1"/>
                </a:solidFill>
                <a:latin typeface="Times New Roman"/>
                <a:ea typeface="Times New Roman"/>
                <a:cs typeface="Times New Roman"/>
                <a:sym typeface="Times New Roman"/>
              </a:rPr>
              <a:t>first address in the block</a:t>
            </a:r>
            <a:endParaRPr sz="2000">
              <a:solidFill>
                <a:schemeClr val="dk1"/>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11001101 00010000 00100101 0010</a:t>
            </a:r>
            <a:r>
              <a:rPr b="1" lang="en-US" sz="2400">
                <a:solidFill>
                  <a:srgbClr val="C00000"/>
                </a:solidFill>
                <a:latin typeface="Times New Roman"/>
                <a:ea typeface="Times New Roman"/>
                <a:cs typeface="Times New Roman"/>
                <a:sym typeface="Times New Roman"/>
              </a:rPr>
              <a:t>0000</a:t>
            </a:r>
            <a:r>
              <a:rPr lang="en-US" sz="2400">
                <a:solidFill>
                  <a:schemeClr val="dk1"/>
                </a:solidFill>
                <a:latin typeface="Times New Roman"/>
                <a:ea typeface="Times New Roman"/>
                <a:cs typeface="Times New Roman"/>
                <a:sym typeface="Times New Roman"/>
              </a:rPr>
              <a:t> </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400">
                <a:solidFill>
                  <a:srgbClr val="002060"/>
                </a:solidFill>
                <a:latin typeface="Times New Roman"/>
                <a:ea typeface="Times New Roman"/>
                <a:cs typeface="Times New Roman"/>
                <a:sym typeface="Times New Roman"/>
              </a:rPr>
              <a:t>           or</a:t>
            </a:r>
            <a:r>
              <a:rPr lang="en-US" sz="24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205.16.37.32 </a:t>
            </a:r>
            <a:endParaRPr b="1" sz="2400">
              <a:solidFill>
                <a:srgbClr val="C00000"/>
              </a:solidFill>
              <a:latin typeface="Times New Roman"/>
              <a:ea typeface="Times New Roman"/>
              <a:cs typeface="Times New Roman"/>
              <a:sym typeface="Times New Roman"/>
            </a:endParaRPr>
          </a:p>
        </p:txBody>
      </p:sp>
      <p:sp>
        <p:nvSpPr>
          <p:cNvPr id="1422" name="Google Shape;1422;p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1423" name="Google Shape;1423;p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424" name="Google Shape;1424;p82"/>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425" name="Google Shape;1425;p8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26" name="Google Shape;1426;p8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27" name="Google Shape;1427;p8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28" name="Google Shape;1428;p8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436" name="Google Shape;1436;p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437" name="Google Shape;1437;p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38" name="Google Shape;1438;p83"/>
          <p:cNvSpPr txBox="1"/>
          <p:nvPr>
            <p:ph idx="4294967295" type="title"/>
          </p:nvPr>
        </p:nvSpPr>
        <p:spPr>
          <a:xfrm>
            <a:off x="990600" y="193675"/>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439" name="Google Shape;1439;p83"/>
          <p:cNvSpPr txBox="1"/>
          <p:nvPr/>
        </p:nvSpPr>
        <p:spPr>
          <a:xfrm>
            <a:off x="531615" y="629258"/>
            <a:ext cx="874303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Restrictions</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Addresses in a block must be </a:t>
            </a:r>
            <a:r>
              <a:rPr b="1" i="0" lang="en-US" sz="2800" u="none" cap="none" strike="noStrike">
                <a:solidFill>
                  <a:srgbClr val="002060"/>
                </a:solidFill>
                <a:latin typeface="Times New Roman"/>
                <a:ea typeface="Times New Roman"/>
                <a:cs typeface="Times New Roman"/>
                <a:sym typeface="Times New Roman"/>
              </a:rPr>
              <a:t>contiguous.</a:t>
            </a:r>
            <a:endParaRPr b="1" i="0" sz="2400" u="none" cap="none" strike="noStrike">
              <a:solidFill>
                <a:srgbClr val="00206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No. of addresses in a block must be a  </a:t>
            </a:r>
            <a:r>
              <a:rPr b="1" i="0" lang="en-US" sz="2400" u="none" cap="none" strike="noStrike">
                <a:solidFill>
                  <a:srgbClr val="002060"/>
                </a:solidFill>
                <a:latin typeface="Times New Roman"/>
                <a:ea typeface="Times New Roman"/>
                <a:cs typeface="Times New Roman"/>
                <a:sym typeface="Times New Roman"/>
              </a:rPr>
              <a:t>power of 2 </a:t>
            </a:r>
            <a:r>
              <a:rPr b="0" i="0" lang="en-US" sz="2400" u="none" cap="none" strike="noStrike">
                <a:solidFill>
                  <a:schemeClr val="dk1"/>
                </a:solidFill>
                <a:latin typeface="Times New Roman"/>
                <a:ea typeface="Times New Roman"/>
                <a:cs typeface="Times New Roman"/>
                <a:sym typeface="Times New Roman"/>
              </a:rPr>
              <a:t>(1,2,4,8,….)</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The </a:t>
            </a:r>
            <a:r>
              <a:rPr b="1" i="0" lang="en-US" sz="2400" u="none" cap="none" strike="noStrike">
                <a:solidFill>
                  <a:schemeClr val="dk1"/>
                </a:solidFill>
                <a:latin typeface="Times New Roman"/>
                <a:ea typeface="Times New Roman"/>
                <a:cs typeface="Times New Roman"/>
                <a:sym typeface="Times New Roman"/>
              </a:rPr>
              <a:t>first address </a:t>
            </a:r>
            <a:r>
              <a:rPr b="0" i="0" lang="en-US" sz="2400" u="none" cap="none" strike="noStrike">
                <a:solidFill>
                  <a:schemeClr val="dk1"/>
                </a:solidFill>
                <a:latin typeface="Times New Roman"/>
                <a:ea typeface="Times New Roman"/>
                <a:cs typeface="Times New Roman"/>
                <a:sym typeface="Times New Roman"/>
              </a:rPr>
              <a:t>must be evenly divisible by the no. of addresses.</a:t>
            </a:r>
            <a:endParaRPr b="0" i="0" sz="2400" u="none" cap="none" strike="noStrike">
              <a:solidFill>
                <a:schemeClr val="dk1"/>
              </a:solidFill>
              <a:latin typeface="Times New Roman"/>
              <a:ea typeface="Times New Roman"/>
              <a:cs typeface="Times New Roman"/>
              <a:sym typeface="Times New Roman"/>
            </a:endParaRPr>
          </a:p>
        </p:txBody>
      </p:sp>
      <p:sp>
        <p:nvSpPr>
          <p:cNvPr descr="CS-204: COMPUTER NETWORKS" id="1440" name="Google Shape;1440;p8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41" name="Google Shape;1441;p83"/>
          <p:cNvPicPr preferRelativeResize="0"/>
          <p:nvPr/>
        </p:nvPicPr>
        <p:blipFill rotWithShape="1">
          <a:blip r:embed="rId3">
            <a:alphaModFix/>
          </a:blip>
          <a:srcRect b="0" l="0" r="0" t="0"/>
          <a:stretch/>
        </p:blipFill>
        <p:spPr>
          <a:xfrm>
            <a:off x="1047152" y="2272234"/>
            <a:ext cx="6870201" cy="2352656"/>
          </a:xfrm>
          <a:prstGeom prst="rect">
            <a:avLst/>
          </a:prstGeom>
          <a:noFill/>
          <a:ln>
            <a:noFill/>
          </a:ln>
        </p:spPr>
      </p:pic>
      <p:sp>
        <p:nvSpPr>
          <p:cNvPr id="1442" name="Google Shape;1442;p83"/>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443" name="Google Shape;1443;p83"/>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444" name="Google Shape;1444;p8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45" name="Google Shape;1445;p8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46" name="Google Shape;1446;p8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454" name="Google Shape;1454;p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455" name="Google Shape;1455;p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56" name="Google Shape;1456;p84"/>
          <p:cNvSpPr txBox="1"/>
          <p:nvPr>
            <p:ph idx="4294967295" type="title"/>
          </p:nvPr>
        </p:nvSpPr>
        <p:spPr>
          <a:xfrm>
            <a:off x="990600" y="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457" name="Google Shape;1457;p84"/>
          <p:cNvSpPr txBox="1"/>
          <p:nvPr/>
        </p:nvSpPr>
        <p:spPr>
          <a:xfrm>
            <a:off x="531615" y="616532"/>
            <a:ext cx="8604648"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Times New Roman"/>
                <a:ea typeface="Times New Roman"/>
                <a:cs typeface="Times New Roman"/>
                <a:sym typeface="Times New Roman"/>
              </a:rPr>
              <a:t>Restrictions</a:t>
            </a:r>
            <a:endParaRPr/>
          </a:p>
          <a:p>
            <a:pPr indent="0" lvl="0" marL="0" marR="0" rtl="0" algn="l">
              <a:lnSpc>
                <a:spcPct val="100000"/>
              </a:lnSpc>
              <a:spcBef>
                <a:spcPts val="0"/>
              </a:spcBef>
              <a:spcAft>
                <a:spcPts val="0"/>
              </a:spcAft>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FF0000"/>
                </a:solidFill>
                <a:latin typeface="Times New Roman"/>
                <a:ea typeface="Times New Roman"/>
                <a:cs typeface="Times New Roman"/>
                <a:sym typeface="Times New Roman"/>
              </a:rPr>
              <a:t>Addresses in a block </a:t>
            </a:r>
            <a:r>
              <a:rPr b="0" i="0" lang="en-US" sz="2400" u="none" cap="none" strike="noStrike">
                <a:solidFill>
                  <a:schemeClr val="dk1"/>
                </a:solidFill>
                <a:latin typeface="Times New Roman"/>
                <a:ea typeface="Times New Roman"/>
                <a:cs typeface="Times New Roman"/>
                <a:sym typeface="Times New Roman"/>
              </a:rPr>
              <a:t>must be </a:t>
            </a:r>
            <a:r>
              <a:rPr b="0" i="0" lang="en-US" sz="2400" u="none" cap="none" strike="noStrike">
                <a:solidFill>
                  <a:srgbClr val="FF0000"/>
                </a:solidFill>
                <a:latin typeface="Times New Roman"/>
                <a:ea typeface="Times New Roman"/>
                <a:cs typeface="Times New Roman"/>
                <a:sym typeface="Times New Roman"/>
              </a:rPr>
              <a:t>contiguous</a:t>
            </a:r>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FF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No. of </a:t>
            </a:r>
            <a:r>
              <a:rPr b="0" i="0" lang="en-US" sz="2400" u="none" cap="none" strike="noStrike">
                <a:solidFill>
                  <a:srgbClr val="FF0000"/>
                </a:solidFill>
                <a:latin typeface="Times New Roman"/>
                <a:ea typeface="Times New Roman"/>
                <a:cs typeface="Times New Roman"/>
                <a:sym typeface="Times New Roman"/>
              </a:rPr>
              <a:t>addresses in a block</a:t>
            </a:r>
            <a:r>
              <a:rPr b="0" i="0" lang="en-US" sz="2400" u="none" cap="none" strike="noStrike">
                <a:solidFill>
                  <a:schemeClr val="dk1"/>
                </a:solidFill>
                <a:latin typeface="Times New Roman"/>
                <a:ea typeface="Times New Roman"/>
                <a:cs typeface="Times New Roman"/>
                <a:sym typeface="Times New Roman"/>
              </a:rPr>
              <a:t> must be a  </a:t>
            </a:r>
            <a:r>
              <a:rPr b="0" i="0" lang="en-US" sz="2400" u="none" cap="none" strike="noStrike">
                <a:solidFill>
                  <a:srgbClr val="FF0000"/>
                </a:solidFill>
                <a:latin typeface="Times New Roman"/>
                <a:ea typeface="Times New Roman"/>
                <a:cs typeface="Times New Roman"/>
                <a:sym typeface="Times New Roman"/>
              </a:rPr>
              <a:t>power of 2 </a:t>
            </a:r>
            <a:r>
              <a:rPr b="0" i="0" lang="en-US" sz="2400" u="none" cap="none" strike="noStrike">
                <a:solidFill>
                  <a:schemeClr val="dk1"/>
                </a:solidFill>
                <a:latin typeface="Times New Roman"/>
                <a:ea typeface="Times New Roman"/>
                <a:cs typeface="Times New Roman"/>
                <a:sym typeface="Times New Roman"/>
              </a:rPr>
              <a:t>(1,2,4,8,….)</a:t>
            </a:r>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The </a:t>
            </a:r>
            <a:r>
              <a:rPr b="0" i="0" lang="en-US" sz="2400" u="none" cap="none" strike="noStrike">
                <a:solidFill>
                  <a:srgbClr val="FF0000"/>
                </a:solidFill>
                <a:latin typeface="Times New Roman"/>
                <a:ea typeface="Times New Roman"/>
                <a:cs typeface="Times New Roman"/>
                <a:sym typeface="Times New Roman"/>
              </a:rPr>
              <a:t>first address </a:t>
            </a:r>
            <a:r>
              <a:rPr b="0" i="0" lang="en-US" sz="2400" u="none" cap="none" strike="noStrike">
                <a:solidFill>
                  <a:schemeClr val="dk1"/>
                </a:solidFill>
                <a:latin typeface="Times New Roman"/>
                <a:ea typeface="Times New Roman"/>
                <a:cs typeface="Times New Roman"/>
                <a:sym typeface="Times New Roman"/>
              </a:rPr>
              <a:t>must be </a:t>
            </a:r>
            <a:r>
              <a:rPr b="0" i="0" lang="en-US" sz="2400" u="none" cap="none" strike="noStrike">
                <a:solidFill>
                  <a:srgbClr val="FF0000"/>
                </a:solidFill>
                <a:latin typeface="Times New Roman"/>
                <a:ea typeface="Times New Roman"/>
                <a:cs typeface="Times New Roman"/>
                <a:sym typeface="Times New Roman"/>
              </a:rPr>
              <a:t>evenly</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rgbClr val="FF0000"/>
                </a:solidFill>
                <a:latin typeface="Times New Roman"/>
                <a:ea typeface="Times New Roman"/>
                <a:cs typeface="Times New Roman"/>
                <a:sym typeface="Times New Roman"/>
              </a:rPr>
              <a:t>divisible by the no. of addresses</a:t>
            </a:r>
            <a:r>
              <a:rPr b="1" i="0" lang="en-US" sz="2400" u="none" cap="none" strike="noStrike">
                <a:solidFill>
                  <a:srgbClr val="FF0000"/>
                </a:solidFill>
                <a:latin typeface="Times New Roman"/>
                <a:ea typeface="Times New Roman"/>
                <a:cs typeface="Times New Roman"/>
                <a:sym typeface="Times New Roman"/>
              </a:rPr>
              <a:t>.</a:t>
            </a:r>
            <a:endParaRPr b="1" i="0" sz="2400" u="none" cap="none" strike="noStrike">
              <a:solidFill>
                <a:srgbClr val="FF0000"/>
              </a:solidFill>
              <a:latin typeface="Times New Roman"/>
              <a:ea typeface="Times New Roman"/>
              <a:cs typeface="Times New Roman"/>
              <a:sym typeface="Times New Roman"/>
            </a:endParaRPr>
          </a:p>
        </p:txBody>
      </p:sp>
      <p:sp>
        <p:nvSpPr>
          <p:cNvPr id="1458" name="Google Shape;1458;p84"/>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459" name="Google Shape;1459;p84"/>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460" name="Google Shape;1460;p8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61" name="Google Shape;1461;p8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62" name="Google Shape;1462;p8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470" name="Google Shape;1470;p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471" name="Google Shape;1471;p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72" name="Google Shape;1472;p85"/>
          <p:cNvSpPr txBox="1"/>
          <p:nvPr>
            <p:ph idx="4294967295" type="title"/>
          </p:nvPr>
        </p:nvSpPr>
        <p:spPr>
          <a:xfrm>
            <a:off x="989013" y="55563"/>
            <a:ext cx="8154987" cy="4683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473" name="Google Shape;1473;p85"/>
          <p:cNvSpPr txBox="1"/>
          <p:nvPr/>
        </p:nvSpPr>
        <p:spPr>
          <a:xfrm>
            <a:off x="655988" y="663368"/>
            <a:ext cx="8332147"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Network Address and Mask:</a:t>
            </a:r>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Network address:</a:t>
            </a:r>
            <a:endParaRPr b="1" i="0" sz="2400" u="none" cap="none" strike="noStrike">
              <a:solidFill>
                <a:srgbClr val="FF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It identifies </a:t>
            </a:r>
            <a:r>
              <a:rPr b="0" i="0" lang="en-US" sz="2400" u="none" cap="none" strike="noStrike">
                <a:solidFill>
                  <a:srgbClr val="000000"/>
                </a:solidFill>
                <a:latin typeface="Times New Roman"/>
                <a:ea typeface="Times New Roman"/>
                <a:cs typeface="Times New Roman"/>
                <a:sym typeface="Times New Roman"/>
              </a:rPr>
              <a:t>a network on internet.  </a:t>
            </a:r>
            <a:endParaRPr b="0" i="0" sz="24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Using this, we </a:t>
            </a:r>
            <a:r>
              <a:rPr b="0" i="0" lang="en-US" sz="2400" u="none" cap="none" strike="noStrike">
                <a:solidFill>
                  <a:srgbClr val="FF0000"/>
                </a:solidFill>
                <a:latin typeface="Times New Roman"/>
                <a:ea typeface="Times New Roman"/>
                <a:cs typeface="Times New Roman"/>
                <a:sym typeface="Times New Roman"/>
              </a:rPr>
              <a:t>can find range of addresses </a:t>
            </a:r>
            <a:r>
              <a:rPr b="0" i="0" lang="en-US" sz="2400" u="none" cap="none" strike="noStrike">
                <a:solidFill>
                  <a:srgbClr val="000000"/>
                </a:solidFill>
                <a:latin typeface="Times New Roman"/>
                <a:ea typeface="Times New Roman"/>
                <a:cs typeface="Times New Roman"/>
                <a:sym typeface="Times New Roman"/>
              </a:rPr>
              <a:t>in the network and total possible </a:t>
            </a:r>
            <a:r>
              <a:rPr b="0" i="0" lang="en-US" sz="2400" u="none" cap="none" strike="noStrike">
                <a:solidFill>
                  <a:srgbClr val="FF0000"/>
                </a:solidFill>
                <a:latin typeface="Times New Roman"/>
                <a:ea typeface="Times New Roman"/>
                <a:cs typeface="Times New Roman"/>
                <a:sym typeface="Times New Roman"/>
              </a:rPr>
              <a:t>number of hosts </a:t>
            </a:r>
            <a:r>
              <a:rPr b="0" i="0" lang="en-US" sz="2400" u="none" cap="none" strike="noStrike">
                <a:solidFill>
                  <a:srgbClr val="000000"/>
                </a:solidFill>
                <a:latin typeface="Times New Roman"/>
                <a:ea typeface="Times New Roman"/>
                <a:cs typeface="Times New Roman"/>
                <a:sym typeface="Times New Roman"/>
              </a:rPr>
              <a:t>in the network.</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Mask:</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It is a </a:t>
            </a:r>
            <a:r>
              <a:rPr b="1" i="0" lang="en-US" sz="2400" u="none" cap="none" strike="noStrike">
                <a:solidFill>
                  <a:srgbClr val="C00000"/>
                </a:solidFill>
                <a:latin typeface="Times New Roman"/>
                <a:ea typeface="Times New Roman"/>
                <a:cs typeface="Times New Roman"/>
                <a:sym typeface="Times New Roman"/>
              </a:rPr>
              <a:t>32-bit binary number </a:t>
            </a:r>
            <a:r>
              <a:rPr b="0" i="0" lang="en-US" sz="2400" u="none" cap="none" strike="noStrike">
                <a:solidFill>
                  <a:srgbClr val="000000"/>
                </a:solidFill>
                <a:latin typeface="Times New Roman"/>
                <a:ea typeface="Times New Roman"/>
                <a:cs typeface="Times New Roman"/>
                <a:sym typeface="Times New Roman"/>
              </a:rPr>
              <a:t>that </a:t>
            </a:r>
            <a:r>
              <a:rPr b="0" i="0" lang="en-US" sz="2400" u="none" cap="none" strike="noStrike">
                <a:solidFill>
                  <a:srgbClr val="FF0000"/>
                </a:solidFill>
                <a:latin typeface="Times New Roman"/>
                <a:ea typeface="Times New Roman"/>
                <a:cs typeface="Times New Roman"/>
                <a:sym typeface="Times New Roman"/>
              </a:rPr>
              <a:t>gives the network address </a:t>
            </a:r>
            <a:r>
              <a:rPr b="0" i="0" lang="en-US" sz="2400" u="none" cap="none" strike="noStrike">
                <a:solidFill>
                  <a:srgbClr val="000000"/>
                </a:solidFill>
                <a:latin typeface="Times New Roman"/>
                <a:ea typeface="Times New Roman"/>
                <a:cs typeface="Times New Roman"/>
                <a:sym typeface="Times New Roman"/>
              </a:rPr>
              <a:t>in the address block when </a:t>
            </a:r>
            <a:r>
              <a:rPr b="0" i="0" lang="en-US" sz="2400" u="none" cap="none" strike="noStrike">
                <a:solidFill>
                  <a:srgbClr val="FF0000"/>
                </a:solidFill>
                <a:latin typeface="Times New Roman"/>
                <a:ea typeface="Times New Roman"/>
                <a:cs typeface="Times New Roman"/>
                <a:sym typeface="Times New Roman"/>
              </a:rPr>
              <a:t>bitwise </a:t>
            </a:r>
            <a:r>
              <a:rPr b="1" i="0" lang="en-US" sz="2400" u="none" cap="none" strike="noStrike">
                <a:solidFill>
                  <a:srgbClr val="002060"/>
                </a:solidFill>
                <a:latin typeface="Times New Roman"/>
                <a:ea typeface="Times New Roman"/>
                <a:cs typeface="Times New Roman"/>
                <a:sym typeface="Times New Roman"/>
              </a:rPr>
              <a:t>AND operation </a:t>
            </a:r>
            <a:r>
              <a:rPr b="0" i="0" lang="en-US" sz="2400" u="none" cap="none" strike="noStrike">
                <a:solidFill>
                  <a:srgbClr val="000000"/>
                </a:solidFill>
                <a:latin typeface="Times New Roman"/>
                <a:ea typeface="Times New Roman"/>
                <a:cs typeface="Times New Roman"/>
                <a:sym typeface="Times New Roman"/>
              </a:rPr>
              <a:t>is  applied on the </a:t>
            </a:r>
            <a:r>
              <a:rPr b="0" i="0" lang="en-US" sz="2400" u="none" cap="none" strike="noStrike">
                <a:solidFill>
                  <a:srgbClr val="FF0000"/>
                </a:solidFill>
                <a:latin typeface="Times New Roman"/>
                <a:ea typeface="Times New Roman"/>
                <a:cs typeface="Times New Roman"/>
                <a:sym typeface="Times New Roman"/>
              </a:rPr>
              <a:t>mask </a:t>
            </a:r>
            <a:r>
              <a:rPr b="0" i="0" lang="en-US" sz="2400" u="none" cap="none" strike="noStrike">
                <a:solidFill>
                  <a:srgbClr val="000000"/>
                </a:solidFill>
                <a:latin typeface="Times New Roman"/>
                <a:ea typeface="Times New Roman"/>
                <a:cs typeface="Times New Roman"/>
                <a:sym typeface="Times New Roman"/>
              </a:rPr>
              <a:t>and </a:t>
            </a:r>
            <a:r>
              <a:rPr b="0" i="0" lang="en-US" sz="2400" u="none" cap="none" strike="noStrike">
                <a:solidFill>
                  <a:srgbClr val="FF0000"/>
                </a:solidFill>
                <a:latin typeface="Times New Roman"/>
                <a:ea typeface="Times New Roman"/>
                <a:cs typeface="Times New Roman"/>
                <a:sym typeface="Times New Roman"/>
              </a:rPr>
              <a:t> any IP address of the block.</a:t>
            </a:r>
            <a:endParaRPr/>
          </a:p>
          <a:p>
            <a:pPr indent="-158750" lvl="0" marL="28575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Times New Roman"/>
              <a:ea typeface="Times New Roman"/>
              <a:cs typeface="Times New Roman"/>
              <a:sym typeface="Times New Roman"/>
            </a:endParaRPr>
          </a:p>
        </p:txBody>
      </p:sp>
      <p:sp>
        <p:nvSpPr>
          <p:cNvPr id="1474" name="Google Shape;1474;p85"/>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475" name="Google Shape;1475;p85"/>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476" name="Google Shape;1476;p8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77" name="Google Shape;1477;p8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78" name="Google Shape;1478;p8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486" name="Google Shape;1486;p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487" name="Google Shape;1487;p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88" name="Google Shape;1488;p86"/>
          <p:cNvSpPr txBox="1"/>
          <p:nvPr>
            <p:ph idx="4294967295" type="title"/>
          </p:nvPr>
        </p:nvSpPr>
        <p:spPr>
          <a:xfrm>
            <a:off x="989013" y="115888"/>
            <a:ext cx="8154987" cy="4683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489" name="Google Shape;1489;p86"/>
          <p:cNvSpPr txBox="1"/>
          <p:nvPr/>
        </p:nvSpPr>
        <p:spPr>
          <a:xfrm>
            <a:off x="548316" y="644857"/>
            <a:ext cx="8481384"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Network Address and Mask</a:t>
            </a:r>
            <a:endParaRPr/>
          </a:p>
          <a:p>
            <a:pPr indent="0" lvl="0" marL="0" marR="0" rtl="0" algn="l">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In IPv4 addressing, a block of addresses can be defined as </a:t>
            </a:r>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x.y.z.t /n      </a:t>
            </a:r>
            <a:r>
              <a:rPr b="1" i="0" lang="en-US" sz="1800" u="none" cap="none" strike="noStrike">
                <a:solidFill>
                  <a:srgbClr val="FF0000"/>
                </a:solidFill>
                <a:latin typeface="Times New Roman"/>
                <a:ea typeface="Times New Roman"/>
                <a:cs typeface="Times New Roman"/>
                <a:sym typeface="Times New Roman"/>
              </a:rPr>
              <a:t>Ex. 192.168.1.1/28</a:t>
            </a:r>
            <a:endParaRPr b="1" i="0" sz="28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In which </a:t>
            </a:r>
            <a:r>
              <a:rPr b="0" i="0" lang="en-US" sz="2800" u="none" cap="none" strike="noStrike">
                <a:solidFill>
                  <a:srgbClr val="FF0000"/>
                </a:solidFill>
                <a:latin typeface="Times New Roman"/>
                <a:ea typeface="Times New Roman"/>
                <a:cs typeface="Times New Roman"/>
                <a:sym typeface="Times New Roman"/>
              </a:rPr>
              <a:t>x.y.z.t defines </a:t>
            </a:r>
            <a:r>
              <a:rPr b="1" i="0" lang="en-US" sz="2800" u="none" cap="none" strike="noStrike">
                <a:solidFill>
                  <a:srgbClr val="C00000"/>
                </a:solidFill>
                <a:latin typeface="Times New Roman"/>
                <a:ea typeface="Times New Roman"/>
                <a:cs typeface="Times New Roman"/>
                <a:sym typeface="Times New Roman"/>
              </a:rPr>
              <a:t>one of the addresses </a:t>
            </a:r>
            <a:r>
              <a:rPr b="0" i="0" lang="en-US" sz="2800" u="none" cap="none" strike="noStrike">
                <a:solidFill>
                  <a:schemeClr val="dk1"/>
                </a:solidFill>
                <a:latin typeface="Times New Roman"/>
                <a:ea typeface="Times New Roman"/>
                <a:cs typeface="Times New Roman"/>
                <a:sym typeface="Times New Roman"/>
              </a:rPr>
              <a:t>and </a:t>
            </a:r>
            <a:r>
              <a:rPr b="0" i="0" lang="en-US" sz="2800" u="none" cap="none" strike="noStrike">
                <a:solidFill>
                  <a:srgbClr val="FF0000"/>
                </a:solidFill>
                <a:latin typeface="Times New Roman"/>
                <a:ea typeface="Times New Roman"/>
                <a:cs typeface="Times New Roman"/>
                <a:sym typeface="Times New Roman"/>
              </a:rPr>
              <a:t>/n defines </a:t>
            </a:r>
            <a:r>
              <a:rPr b="1" i="0" lang="en-US" sz="2800" u="none" cap="none" strike="noStrike">
                <a:solidFill>
                  <a:srgbClr val="C00000"/>
                </a:solidFill>
                <a:latin typeface="Times New Roman"/>
                <a:ea typeface="Times New Roman"/>
                <a:cs typeface="Times New Roman"/>
                <a:sym typeface="Times New Roman"/>
              </a:rPr>
              <a:t>the mask</a:t>
            </a:r>
            <a:endParaRPr b="1" i="0" sz="3200" u="none" cap="none" strike="noStrike">
              <a:solidFill>
                <a:srgbClr val="C00000"/>
              </a:solidFill>
              <a:latin typeface="Times New Roman"/>
              <a:ea typeface="Times New Roman"/>
              <a:cs typeface="Times New Roman"/>
              <a:sym typeface="Times New Roman"/>
            </a:endParaRPr>
          </a:p>
        </p:txBody>
      </p:sp>
      <p:sp>
        <p:nvSpPr>
          <p:cNvPr id="1490" name="Google Shape;1490;p86"/>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491" name="Google Shape;1491;p86"/>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492" name="Google Shape;1492;p8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93" name="Google Shape;1493;p8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94" name="Google Shape;1494;p8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8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502" name="Google Shape;1502;p8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503" name="Google Shape;1503;p8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04" name="Google Shape;1504;p87"/>
          <p:cNvSpPr txBox="1"/>
          <p:nvPr>
            <p:ph idx="4294967295" type="title"/>
          </p:nvPr>
        </p:nvSpPr>
        <p:spPr>
          <a:xfrm>
            <a:off x="989013" y="123825"/>
            <a:ext cx="8154987" cy="4683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505" name="Google Shape;1505;p87"/>
          <p:cNvSpPr txBox="1"/>
          <p:nvPr/>
        </p:nvSpPr>
        <p:spPr>
          <a:xfrm>
            <a:off x="660083" y="657930"/>
            <a:ext cx="8281114"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Times New Roman"/>
                <a:ea typeface="Times New Roman"/>
                <a:cs typeface="Times New Roman"/>
                <a:sym typeface="Times New Roman"/>
              </a:rPr>
              <a:t>Subnetting: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FF0000"/>
                </a:solidFill>
                <a:latin typeface="Times New Roman"/>
                <a:ea typeface="Times New Roman"/>
                <a:cs typeface="Times New Roman"/>
                <a:sym typeface="Times New Roman"/>
              </a:rPr>
              <a:t>Dividing a large block of addresses</a:t>
            </a:r>
            <a:r>
              <a:rPr b="0" i="0" lang="en-US" sz="2800" u="none" cap="none" strike="noStrike">
                <a:solidFill>
                  <a:srgbClr val="000000"/>
                </a:solidFill>
                <a:latin typeface="Times New Roman"/>
                <a:ea typeface="Times New Roman"/>
                <a:cs typeface="Times New Roman"/>
                <a:sym typeface="Times New Roman"/>
              </a:rPr>
              <a:t> into </a:t>
            </a:r>
            <a:r>
              <a:rPr b="0" i="0" lang="en-US" sz="2800" u="none" cap="none" strike="noStrike">
                <a:solidFill>
                  <a:srgbClr val="FF0000"/>
                </a:solidFill>
                <a:latin typeface="Times New Roman"/>
                <a:ea typeface="Times New Roman"/>
                <a:cs typeface="Times New Roman"/>
                <a:sym typeface="Times New Roman"/>
              </a:rPr>
              <a:t>several contiguous sub-blocks</a:t>
            </a:r>
            <a:r>
              <a:rPr b="0" i="0" lang="en-US" sz="2800" u="none" cap="none" strike="noStrike">
                <a:solidFill>
                  <a:srgbClr val="000000"/>
                </a:solidFill>
                <a:latin typeface="Times New Roman"/>
                <a:ea typeface="Times New Roman"/>
                <a:cs typeface="Times New Roman"/>
                <a:sym typeface="Times New Roman"/>
              </a:rPr>
              <a:t> and assigning these </a:t>
            </a:r>
            <a:r>
              <a:rPr b="0" i="0" lang="en-US" sz="2800" u="none" cap="none" strike="noStrike">
                <a:solidFill>
                  <a:srgbClr val="FF0000"/>
                </a:solidFill>
                <a:latin typeface="Times New Roman"/>
                <a:ea typeface="Times New Roman"/>
                <a:cs typeface="Times New Roman"/>
                <a:sym typeface="Times New Roman"/>
              </a:rPr>
              <a:t>sub-blocks to different smaller networks</a:t>
            </a:r>
            <a:r>
              <a:rPr b="0" i="0" lang="en-US" sz="2800" u="none" cap="none" strike="noStrike">
                <a:solidFill>
                  <a:srgbClr val="000000"/>
                </a:solidFill>
                <a:latin typeface="Times New Roman"/>
                <a:ea typeface="Times New Roman"/>
                <a:cs typeface="Times New Roman"/>
                <a:sym typeface="Times New Roman"/>
              </a:rPr>
              <a:t> is called </a:t>
            </a:r>
            <a:r>
              <a:rPr b="1" i="0" lang="en-US" sz="2800" u="none" cap="none" strike="noStrike">
                <a:solidFill>
                  <a:srgbClr val="FF0000"/>
                </a:solidFill>
                <a:latin typeface="Times New Roman"/>
                <a:ea typeface="Times New Roman"/>
                <a:cs typeface="Times New Roman"/>
                <a:sym typeface="Times New Roman"/>
              </a:rPr>
              <a:t>subnetting. </a:t>
            </a:r>
            <a:endParaRPr b="1" i="0" sz="2800" u="none" cap="none" strike="noStrike">
              <a:solidFill>
                <a:srgbClr val="FF0000"/>
              </a:solidFill>
              <a:latin typeface="Times New Roman"/>
              <a:ea typeface="Times New Roman"/>
              <a:cs typeface="Times New Roman"/>
              <a:sym typeface="Times New Roman"/>
            </a:endParaRPr>
          </a:p>
          <a:p>
            <a:pPr indent="-165100" lvl="0" marL="3429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It is a practice that is widely used when classless addressing is done.</a:t>
            </a:r>
            <a:endParaRPr b="1" i="0" sz="2800" u="none" cap="none" strike="noStrike">
              <a:solidFill>
                <a:srgbClr val="FF0000"/>
              </a:solidFill>
              <a:latin typeface="Times New Roman"/>
              <a:ea typeface="Times New Roman"/>
              <a:cs typeface="Times New Roman"/>
              <a:sym typeface="Times New Roman"/>
            </a:endParaRPr>
          </a:p>
        </p:txBody>
      </p:sp>
      <p:sp>
        <p:nvSpPr>
          <p:cNvPr id="1506" name="Google Shape;1506;p87"/>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07" name="Google Shape;1507;p87"/>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508" name="Google Shape;1508;p8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09" name="Google Shape;1509;p8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10" name="Google Shape;1510;p8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8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518" name="Google Shape;1518;p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519" name="Google Shape;1519;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20" name="Google Shape;1520;p88"/>
          <p:cNvSpPr txBox="1"/>
          <p:nvPr>
            <p:ph idx="4294967295" type="title"/>
          </p:nvPr>
        </p:nvSpPr>
        <p:spPr>
          <a:xfrm>
            <a:off x="990600" y="7778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Subnets: Default Mask </a:t>
            </a:r>
            <a:r>
              <a:rPr b="1" lang="en-US" sz="3200">
                <a:solidFill>
                  <a:srgbClr val="FF0000"/>
                </a:solidFill>
                <a:latin typeface="Times New Roman"/>
                <a:ea typeface="Times New Roman"/>
                <a:cs typeface="Times New Roman"/>
                <a:sym typeface="Times New Roman"/>
              </a:rPr>
              <a:t>vs</a:t>
            </a:r>
            <a:r>
              <a:rPr b="1" lang="en-US" sz="3200">
                <a:solidFill>
                  <a:srgbClr val="002060"/>
                </a:solidFill>
                <a:latin typeface="Times New Roman"/>
                <a:ea typeface="Times New Roman"/>
                <a:cs typeface="Times New Roman"/>
                <a:sym typeface="Times New Roman"/>
              </a:rPr>
              <a:t> Subnet Mask</a:t>
            </a:r>
            <a:endParaRPr b="1" sz="3200">
              <a:solidFill>
                <a:srgbClr val="002060"/>
              </a:solidFill>
              <a:latin typeface="Times New Roman"/>
              <a:ea typeface="Times New Roman"/>
              <a:cs typeface="Times New Roman"/>
              <a:sym typeface="Times New Roman"/>
            </a:endParaRPr>
          </a:p>
        </p:txBody>
      </p:sp>
      <p:sp>
        <p:nvSpPr>
          <p:cNvPr id="1521" name="Google Shape;1521;p88"/>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Calculation of Network Addresses with Default Mask and Subnet Mask.</a:t>
            </a:r>
            <a:endParaRPr b="0" i="0" sz="1400" u="none" cap="none" strike="noStrike">
              <a:solidFill>
                <a:srgbClr val="000000"/>
              </a:solidFill>
              <a:latin typeface="Times New Roman"/>
              <a:ea typeface="Times New Roman"/>
              <a:cs typeface="Times New Roman"/>
              <a:sym typeface="Times New Roman"/>
            </a:endParaRPr>
          </a:p>
        </p:txBody>
      </p:sp>
      <p:sp>
        <p:nvSpPr>
          <p:cNvPr id="1522" name="Google Shape;1522;p88"/>
          <p:cNvSpPr/>
          <p:nvPr/>
        </p:nvSpPr>
        <p:spPr>
          <a:xfrm>
            <a:off x="6047509" y="2292001"/>
            <a:ext cx="3088753" cy="816662"/>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  192 =   11000000</a:t>
            </a:r>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   72 =     01001000</a:t>
            </a:r>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Bitwise AND = 01000000 = 64</a:t>
            </a:r>
            <a:endParaRPr b="0" i="0" sz="1600" u="none" cap="none" strike="noStrike">
              <a:solidFill>
                <a:schemeClr val="lt1"/>
              </a:solidFill>
              <a:latin typeface="Arial"/>
              <a:ea typeface="Arial"/>
              <a:cs typeface="Arial"/>
              <a:sym typeface="Arial"/>
            </a:endParaRPr>
          </a:p>
        </p:txBody>
      </p:sp>
      <p:sp>
        <p:nvSpPr>
          <p:cNvPr id="1523" name="Google Shape;1523;p88"/>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24" name="Google Shape;1524;p88"/>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525" name="Google Shape;1525;p8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26" name="Google Shape;1526;p8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27" name="Google Shape;1527;p8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28" name="Google Shape;1528;p88"/>
          <p:cNvPicPr preferRelativeResize="0"/>
          <p:nvPr/>
        </p:nvPicPr>
        <p:blipFill rotWithShape="1">
          <a:blip r:embed="rId4">
            <a:alphaModFix/>
          </a:blip>
          <a:srcRect b="0" l="0" r="0" t="0"/>
          <a:stretch/>
        </p:blipFill>
        <p:spPr>
          <a:xfrm>
            <a:off x="666742" y="747644"/>
            <a:ext cx="5380767" cy="1790700"/>
          </a:xfrm>
          <a:prstGeom prst="rect">
            <a:avLst/>
          </a:prstGeom>
          <a:noFill/>
          <a:ln>
            <a:noFill/>
          </a:ln>
        </p:spPr>
      </p:pic>
      <p:pic>
        <p:nvPicPr>
          <p:cNvPr id="1529" name="Google Shape;1529;p88"/>
          <p:cNvPicPr preferRelativeResize="0"/>
          <p:nvPr/>
        </p:nvPicPr>
        <p:blipFill rotWithShape="1">
          <a:blip r:embed="rId5">
            <a:alphaModFix/>
          </a:blip>
          <a:srcRect b="0" l="0" r="0" t="0"/>
          <a:stretch/>
        </p:blipFill>
        <p:spPr>
          <a:xfrm>
            <a:off x="642308" y="2754092"/>
            <a:ext cx="5405201" cy="180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8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537" name="Google Shape;1537;p8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538" name="Google Shape;1538;p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39" name="Google Shape;1539;p89"/>
          <p:cNvSpPr txBox="1"/>
          <p:nvPr>
            <p:ph idx="4294967295" type="title"/>
          </p:nvPr>
        </p:nvSpPr>
        <p:spPr>
          <a:xfrm>
            <a:off x="989013" y="80963"/>
            <a:ext cx="8154987" cy="4683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Subnetting</a:t>
            </a:r>
            <a:endParaRPr b="1" sz="3200">
              <a:solidFill>
                <a:srgbClr val="002060"/>
              </a:solidFill>
              <a:latin typeface="Times New Roman"/>
              <a:ea typeface="Times New Roman"/>
              <a:cs typeface="Times New Roman"/>
              <a:sym typeface="Times New Roman"/>
            </a:endParaRPr>
          </a:p>
        </p:txBody>
      </p:sp>
      <p:sp>
        <p:nvSpPr>
          <p:cNvPr id="1540" name="Google Shape;1540;p89"/>
          <p:cNvSpPr txBox="1"/>
          <p:nvPr/>
        </p:nvSpPr>
        <p:spPr>
          <a:xfrm>
            <a:off x="563444" y="739277"/>
            <a:ext cx="8487038" cy="375487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New Roman"/>
                <a:ea typeface="Times New Roman"/>
                <a:cs typeface="Times New Roman"/>
                <a:sym typeface="Times New Roman"/>
              </a:rPr>
              <a:t>To </a:t>
            </a:r>
            <a:r>
              <a:rPr b="0" i="0" lang="en-US" sz="2200" u="none" cap="none" strike="noStrike">
                <a:solidFill>
                  <a:srgbClr val="FF0000"/>
                </a:solidFill>
                <a:latin typeface="Times New Roman"/>
                <a:ea typeface="Times New Roman"/>
                <a:cs typeface="Times New Roman"/>
                <a:sym typeface="Times New Roman"/>
              </a:rPr>
              <a:t>reduce the wastage of IP addresses </a:t>
            </a:r>
            <a:r>
              <a:rPr b="0" i="0" lang="en-US" sz="2200" u="none" cap="none" strike="noStrike">
                <a:solidFill>
                  <a:srgbClr val="000000"/>
                </a:solidFill>
                <a:latin typeface="Times New Roman"/>
                <a:ea typeface="Times New Roman"/>
                <a:cs typeface="Times New Roman"/>
                <a:sym typeface="Times New Roman"/>
              </a:rPr>
              <a:t>in a block, we use </a:t>
            </a:r>
            <a:r>
              <a:rPr b="0" i="0" lang="en-US" sz="2200" u="none" cap="none" strike="noStrike">
                <a:solidFill>
                  <a:srgbClr val="FF0000"/>
                </a:solidFill>
                <a:latin typeface="Times New Roman"/>
                <a:ea typeface="Times New Roman"/>
                <a:cs typeface="Times New Roman"/>
                <a:sym typeface="Times New Roman"/>
              </a:rPr>
              <a:t>sub-netting.</a:t>
            </a:r>
            <a:endParaRPr/>
          </a:p>
          <a:p>
            <a:pPr indent="-285750" lvl="0" marL="28575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FF0000"/>
                </a:solidFill>
                <a:latin typeface="Times New Roman"/>
                <a:ea typeface="Times New Roman"/>
                <a:cs typeface="Times New Roman"/>
                <a:sym typeface="Times New Roman"/>
              </a:rPr>
              <a:t>Some of the </a:t>
            </a:r>
            <a:r>
              <a:rPr b="1" i="0" lang="en-US" sz="2200" u="none" cap="none" strike="noStrike">
                <a:solidFill>
                  <a:schemeClr val="dk1"/>
                </a:solidFill>
                <a:latin typeface="Times New Roman"/>
                <a:ea typeface="Times New Roman"/>
                <a:cs typeface="Times New Roman"/>
                <a:sym typeface="Times New Roman"/>
              </a:rPr>
              <a:t>Host id bits </a:t>
            </a:r>
            <a:r>
              <a:rPr b="0" i="0" lang="en-US" sz="2200" u="none" cap="none" strike="noStrike">
                <a:solidFill>
                  <a:srgbClr val="FF0000"/>
                </a:solidFill>
                <a:latin typeface="Times New Roman"/>
                <a:ea typeface="Times New Roman"/>
                <a:cs typeface="Times New Roman"/>
                <a:sym typeface="Times New Roman"/>
              </a:rPr>
              <a:t>are used as </a:t>
            </a:r>
            <a:r>
              <a:rPr b="1" i="0" lang="en-US" sz="2200" u="none" cap="none" strike="noStrike">
                <a:solidFill>
                  <a:srgbClr val="C00000"/>
                </a:solidFill>
                <a:latin typeface="Times New Roman"/>
                <a:ea typeface="Times New Roman"/>
                <a:cs typeface="Times New Roman"/>
                <a:sym typeface="Times New Roman"/>
              </a:rPr>
              <a:t>net id bits </a:t>
            </a:r>
            <a:r>
              <a:rPr b="0" i="0" lang="en-US" sz="2200" u="none" cap="none" strike="noStrike">
                <a:solidFill>
                  <a:srgbClr val="000000"/>
                </a:solidFill>
                <a:latin typeface="Times New Roman"/>
                <a:ea typeface="Times New Roman"/>
                <a:cs typeface="Times New Roman"/>
                <a:sym typeface="Times New Roman"/>
              </a:rPr>
              <a:t>of a classful IP address. </a:t>
            </a:r>
            <a:endParaRPr b="0" i="0" sz="2200" u="none" cap="none" strike="noStrike">
              <a:solidFill>
                <a:srgbClr val="000000"/>
              </a:solidFill>
              <a:latin typeface="Times New Roman"/>
              <a:ea typeface="Times New Roman"/>
              <a:cs typeface="Times New Roman"/>
              <a:sym typeface="Times New Roman"/>
            </a:endParaRPr>
          </a:p>
          <a:p>
            <a:pPr indent="-146050" lvl="0" marL="285750" marR="0" rtl="0" algn="just">
              <a:lnSpc>
                <a:spcPct val="100000"/>
              </a:lnSpc>
              <a:spcBef>
                <a:spcPts val="0"/>
              </a:spcBef>
              <a:spcAft>
                <a:spcPts val="0"/>
              </a:spcAft>
              <a:buClr>
                <a:srgbClr val="000000"/>
              </a:buClr>
              <a:buSzPts val="2200"/>
              <a:buFont typeface="Noto Sans Symbols"/>
              <a:buNone/>
            </a:pPr>
            <a:r>
              <a:t/>
            </a:r>
            <a:endParaRPr b="0" i="0" sz="22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000000"/>
                </a:solidFill>
                <a:latin typeface="Times New Roman"/>
                <a:ea typeface="Times New Roman"/>
                <a:cs typeface="Times New Roman"/>
                <a:sym typeface="Times New Roman"/>
              </a:rPr>
              <a:t>We give the IP address and define the </a:t>
            </a:r>
            <a:r>
              <a:rPr b="0" i="0" lang="en-US" sz="2100" u="none" cap="none" strike="noStrike">
                <a:solidFill>
                  <a:srgbClr val="FF0000"/>
                </a:solidFill>
                <a:latin typeface="Times New Roman"/>
                <a:ea typeface="Times New Roman"/>
                <a:cs typeface="Times New Roman"/>
                <a:sym typeface="Times New Roman"/>
              </a:rPr>
              <a:t>number of bits for mask </a:t>
            </a:r>
            <a:r>
              <a:rPr b="0" i="0" lang="en-US" sz="2100" u="none" cap="none" strike="noStrike">
                <a:solidFill>
                  <a:srgbClr val="000000"/>
                </a:solidFill>
                <a:latin typeface="Times New Roman"/>
                <a:ea typeface="Times New Roman"/>
                <a:cs typeface="Times New Roman"/>
                <a:sym typeface="Times New Roman"/>
              </a:rPr>
              <a:t>along with it (usually followed by a </a:t>
            </a:r>
            <a:r>
              <a:rPr b="0" i="0" lang="en-US" sz="2100" u="none" cap="none" strike="noStrike">
                <a:solidFill>
                  <a:srgbClr val="FF0000"/>
                </a:solidFill>
                <a:latin typeface="Times New Roman"/>
                <a:ea typeface="Times New Roman"/>
                <a:cs typeface="Times New Roman"/>
                <a:sym typeface="Times New Roman"/>
              </a:rPr>
              <a:t>‘/’</a:t>
            </a:r>
            <a:r>
              <a:rPr b="0" i="0" lang="en-US" sz="2100" u="none" cap="none" strike="noStrike">
                <a:solidFill>
                  <a:srgbClr val="000000"/>
                </a:solidFill>
                <a:latin typeface="Times New Roman"/>
                <a:ea typeface="Times New Roman"/>
                <a:cs typeface="Times New Roman"/>
                <a:sym typeface="Times New Roman"/>
              </a:rPr>
              <a:t> symbol), like, </a:t>
            </a:r>
            <a:r>
              <a:rPr b="1" i="0" lang="en-US" sz="2100" u="none" cap="none" strike="noStrike">
                <a:solidFill>
                  <a:srgbClr val="FF0000"/>
                </a:solidFill>
                <a:latin typeface="Times New Roman"/>
                <a:ea typeface="Times New Roman"/>
                <a:cs typeface="Times New Roman"/>
                <a:sym typeface="Times New Roman"/>
              </a:rPr>
              <a:t>192.168.1.1/28.</a:t>
            </a:r>
            <a:endParaRPr/>
          </a:p>
          <a:p>
            <a:pPr indent="-152400" lvl="0" marL="285750" marR="0" rtl="0" algn="just">
              <a:lnSpc>
                <a:spcPct val="100000"/>
              </a:lnSpc>
              <a:spcBef>
                <a:spcPts val="0"/>
              </a:spcBef>
              <a:spcAft>
                <a:spcPts val="0"/>
              </a:spcAft>
              <a:buClr>
                <a:srgbClr val="000000"/>
              </a:buClr>
              <a:buSzPts val="2100"/>
              <a:buFont typeface="Noto Sans Symbols"/>
              <a:buNone/>
            </a:pPr>
            <a:r>
              <a:t/>
            </a:r>
            <a:endParaRPr b="0" i="0" sz="21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000000"/>
                </a:solidFill>
                <a:latin typeface="Times New Roman"/>
                <a:ea typeface="Times New Roman"/>
                <a:cs typeface="Times New Roman"/>
                <a:sym typeface="Times New Roman"/>
              </a:rPr>
              <a:t>Subnet mask is found by putting the given number of bits out of 32 as 1</a:t>
            </a:r>
            <a:endParaRPr/>
          </a:p>
          <a:p>
            <a:pPr indent="-285750" lvl="0" marL="28575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New Roman"/>
                <a:ea typeface="Times New Roman"/>
                <a:cs typeface="Times New Roman"/>
                <a:sym typeface="Times New Roman"/>
              </a:rPr>
              <a:t>Ex: In the given address, we need to put </a:t>
            </a:r>
            <a:r>
              <a:rPr b="1" i="0" lang="en-US" sz="2200" u="none" cap="none" strike="noStrike">
                <a:solidFill>
                  <a:srgbClr val="FF0000"/>
                </a:solidFill>
                <a:latin typeface="Times New Roman"/>
                <a:ea typeface="Times New Roman"/>
                <a:cs typeface="Times New Roman"/>
                <a:sym typeface="Times New Roman"/>
              </a:rPr>
              <a:t>28 out of 32 bits as 1 </a:t>
            </a:r>
            <a:r>
              <a:rPr b="0" i="0" lang="en-US" sz="2200" u="none" cap="none" strike="noStrike">
                <a:solidFill>
                  <a:srgbClr val="000000"/>
                </a:solidFill>
                <a:latin typeface="Times New Roman"/>
                <a:ea typeface="Times New Roman"/>
                <a:cs typeface="Times New Roman"/>
                <a:sym typeface="Times New Roman"/>
              </a:rPr>
              <a:t>and </a:t>
            </a:r>
            <a:r>
              <a:rPr b="1" i="0" lang="en-US" sz="2200" u="none" cap="none" strike="noStrike">
                <a:solidFill>
                  <a:srgbClr val="002060"/>
                </a:solidFill>
                <a:latin typeface="Times New Roman"/>
                <a:ea typeface="Times New Roman"/>
                <a:cs typeface="Times New Roman"/>
                <a:sym typeface="Times New Roman"/>
              </a:rPr>
              <a:t>the rest as 0,</a:t>
            </a:r>
            <a:r>
              <a:rPr b="0" i="0" lang="en-US" sz="2200" u="none" cap="none" strike="noStrike">
                <a:solidFill>
                  <a:srgbClr val="000000"/>
                </a:solidFill>
                <a:latin typeface="Times New Roman"/>
                <a:ea typeface="Times New Roman"/>
                <a:cs typeface="Times New Roman"/>
                <a:sym typeface="Times New Roman"/>
              </a:rPr>
              <a:t> and so, the subnet mask would be </a:t>
            </a:r>
            <a:r>
              <a:rPr b="0" i="0" lang="en-US" sz="2200" u="none" cap="none" strike="noStrike">
                <a:solidFill>
                  <a:srgbClr val="FF0000"/>
                </a:solidFill>
                <a:latin typeface="Times New Roman"/>
                <a:ea typeface="Times New Roman"/>
                <a:cs typeface="Times New Roman"/>
                <a:sym typeface="Times New Roman"/>
              </a:rPr>
              <a:t>255.255.255.240</a:t>
            </a:r>
            <a:r>
              <a:rPr b="0" i="0" lang="en-US" sz="2200" u="none" cap="none" strike="noStrike">
                <a:solidFill>
                  <a:srgbClr val="000000"/>
                </a:solidFill>
                <a:latin typeface="Times New Roman"/>
                <a:ea typeface="Times New Roman"/>
                <a:cs typeface="Times New Roman"/>
                <a:sym typeface="Times New Roman"/>
              </a:rPr>
              <a:t>.</a:t>
            </a:r>
            <a:endParaRPr/>
          </a:p>
          <a:p>
            <a:pPr indent="-285750" lvl="0" marL="285750" marR="0" rtl="0" algn="just">
              <a:lnSpc>
                <a:spcPct val="100000"/>
              </a:lnSpc>
              <a:spcBef>
                <a:spcPts val="0"/>
              </a:spcBef>
              <a:spcAft>
                <a:spcPts val="0"/>
              </a:spcAft>
              <a:buClr>
                <a:srgbClr val="000000"/>
              </a:buClr>
              <a:buSzPts val="2200"/>
              <a:buFont typeface="Noto Sans Symbols"/>
              <a:buChar char="⮚"/>
            </a:pPr>
            <a:r>
              <a:rPr b="1" i="0" lang="en-US" sz="2200" u="none" cap="none" strike="noStrike">
                <a:solidFill>
                  <a:srgbClr val="FF0000"/>
                </a:solidFill>
                <a:latin typeface="Times New Roman"/>
                <a:ea typeface="Times New Roman"/>
                <a:cs typeface="Times New Roman"/>
                <a:sym typeface="Times New Roman"/>
              </a:rPr>
              <a:t>                              11111111.11111111.11111111. </a:t>
            </a:r>
            <a:r>
              <a:rPr b="1" i="0" lang="en-US" sz="2200" u="none" cap="none" strike="noStrike">
                <a:solidFill>
                  <a:schemeClr val="dk1"/>
                </a:solidFill>
                <a:latin typeface="Times New Roman"/>
                <a:ea typeface="Times New Roman"/>
                <a:cs typeface="Times New Roman"/>
                <a:sym typeface="Times New Roman"/>
              </a:rPr>
              <a:t>1111</a:t>
            </a:r>
            <a:r>
              <a:rPr b="1" i="0" lang="en-US" sz="2200" u="none" cap="none" strike="noStrike">
                <a:solidFill>
                  <a:srgbClr val="FF0000"/>
                </a:solidFill>
                <a:latin typeface="Times New Roman"/>
                <a:ea typeface="Times New Roman"/>
                <a:cs typeface="Times New Roman"/>
                <a:sym typeface="Times New Roman"/>
              </a:rPr>
              <a:t>0000     </a:t>
            </a:r>
            <a:endParaRPr b="1" i="0" sz="2200" u="none" cap="none" strike="noStrike">
              <a:solidFill>
                <a:srgbClr val="FF0000"/>
              </a:solidFill>
              <a:latin typeface="Times New Roman"/>
              <a:ea typeface="Times New Roman"/>
              <a:cs typeface="Times New Roman"/>
              <a:sym typeface="Times New Roman"/>
            </a:endParaRPr>
          </a:p>
        </p:txBody>
      </p:sp>
      <p:sp>
        <p:nvSpPr>
          <p:cNvPr id="1541" name="Google Shape;1541;p89"/>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42" name="Google Shape;1542;p89"/>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543" name="Google Shape;1543;p8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44" name="Google Shape;1544;p8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45" name="Google Shape;1545;p8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11/21/2022</a:t>
            </a:r>
            <a:endParaRPr/>
          </a:p>
        </p:txBody>
      </p:sp>
      <p:sp>
        <p:nvSpPr>
          <p:cNvPr id="206" name="Google Shape;206;p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Computer Networks (CET2005B)       SY BTech    Semester-3               2022-23</a:t>
            </a:r>
            <a:endParaRPr/>
          </a:p>
        </p:txBody>
      </p:sp>
      <p:sp>
        <p:nvSpPr>
          <p:cNvPr id="207" name="Google Shape;207;p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08" name="Google Shape;208;p9"/>
          <p:cNvSpPr/>
          <p:nvPr/>
        </p:nvSpPr>
        <p:spPr>
          <a:xfrm>
            <a:off x="269318" y="210813"/>
            <a:ext cx="8665361"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6. The Data link layer is concerned with?</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Delivery of Packets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Local delivery of frames between devices on the LAN segment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Internal delivery of segments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None of the above</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 Local delivery of frames between devices on the LAN segment</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7. What is error control in Data link layer of OSI model?</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Retransmission of erroneous packets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Transmission of erroneous packets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Controlled erroneous packet transmission with encryption</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None</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Retransmission of erroneous packets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9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553" name="Google Shape;1553;p9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554" name="Google Shape;1554;p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55" name="Google Shape;1555;p90"/>
          <p:cNvSpPr txBox="1"/>
          <p:nvPr>
            <p:ph idx="4294967295" type="title"/>
          </p:nvPr>
        </p:nvSpPr>
        <p:spPr>
          <a:xfrm>
            <a:off x="989013" y="187325"/>
            <a:ext cx="8154987" cy="4683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a:t>
            </a:r>
            <a:endParaRPr b="1" sz="3200">
              <a:solidFill>
                <a:srgbClr val="002060"/>
              </a:solidFill>
              <a:latin typeface="Times New Roman"/>
              <a:ea typeface="Times New Roman"/>
              <a:cs typeface="Times New Roman"/>
              <a:sym typeface="Times New Roman"/>
            </a:endParaRPr>
          </a:p>
        </p:txBody>
      </p:sp>
      <p:sp>
        <p:nvSpPr>
          <p:cNvPr id="1556" name="Google Shape;1556;p90"/>
          <p:cNvSpPr txBox="1"/>
          <p:nvPr/>
        </p:nvSpPr>
        <p:spPr>
          <a:xfrm>
            <a:off x="598882" y="619185"/>
            <a:ext cx="8607170"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Some values calculated in subnetting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1. </a:t>
            </a:r>
            <a:r>
              <a:rPr b="1" i="0" lang="en-US" sz="2400" u="none" cap="none" strike="noStrike">
                <a:solidFill>
                  <a:srgbClr val="000000"/>
                </a:solidFill>
                <a:latin typeface="Times New Roman"/>
                <a:ea typeface="Times New Roman"/>
                <a:cs typeface="Times New Roman"/>
                <a:sym typeface="Times New Roman"/>
              </a:rPr>
              <a:t>Number of subnets : </a:t>
            </a:r>
            <a:r>
              <a:rPr b="0" i="0" lang="en-US" sz="2400" u="none" cap="none" strike="noStrike">
                <a:solidFill>
                  <a:srgbClr val="000000"/>
                </a:solidFill>
                <a:latin typeface="Times New Roman"/>
                <a:ea typeface="Times New Roman"/>
                <a:cs typeface="Times New Roman"/>
                <a:sym typeface="Times New Roman"/>
              </a:rPr>
              <a:t>Given bits for mask – No. of bits in default mask</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2. </a:t>
            </a:r>
            <a:r>
              <a:rPr b="1" i="0" lang="en-US" sz="2400" u="none" cap="none" strike="noStrike">
                <a:solidFill>
                  <a:schemeClr val="dk1"/>
                </a:solidFill>
                <a:latin typeface="Times New Roman"/>
                <a:ea typeface="Times New Roman"/>
                <a:cs typeface="Times New Roman"/>
                <a:sym typeface="Times New Roman"/>
              </a:rPr>
              <a:t>Subnet address </a:t>
            </a:r>
            <a:r>
              <a:rPr b="0" i="0" lang="en-US" sz="2400" u="none" cap="none" strike="noStrike">
                <a:solidFill>
                  <a:srgbClr val="000000"/>
                </a:solidFill>
                <a:latin typeface="Times New Roman"/>
                <a:ea typeface="Times New Roman"/>
                <a:cs typeface="Times New Roman"/>
                <a:sym typeface="Times New Roman"/>
              </a:rPr>
              <a:t>: AND result of subnet mask and the given IP address</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3. </a:t>
            </a:r>
            <a:r>
              <a:rPr b="1" i="0" lang="en-US" sz="2400" u="none" cap="none" strike="noStrike">
                <a:solidFill>
                  <a:schemeClr val="dk1"/>
                </a:solidFill>
                <a:latin typeface="Times New Roman"/>
                <a:ea typeface="Times New Roman"/>
                <a:cs typeface="Times New Roman"/>
                <a:sym typeface="Times New Roman"/>
              </a:rPr>
              <a:t>Broadcast address : </a:t>
            </a:r>
            <a:r>
              <a:rPr b="0" i="0" lang="en-US" sz="2400" u="none" cap="none" strike="noStrike">
                <a:solidFill>
                  <a:srgbClr val="000000"/>
                </a:solidFill>
                <a:latin typeface="Times New Roman"/>
                <a:ea typeface="Times New Roman"/>
                <a:cs typeface="Times New Roman"/>
                <a:sym typeface="Times New Roman"/>
              </a:rPr>
              <a:t>By putting the host bits as 1 and retaining the network bits as in the IP address</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4. </a:t>
            </a:r>
            <a:r>
              <a:rPr b="1" i="0" lang="en-US" sz="2400" u="none" cap="none" strike="noStrike">
                <a:solidFill>
                  <a:srgbClr val="000000"/>
                </a:solidFill>
                <a:latin typeface="Times New Roman"/>
                <a:ea typeface="Times New Roman"/>
                <a:cs typeface="Times New Roman"/>
                <a:sym typeface="Times New Roman"/>
              </a:rPr>
              <a:t>Number of hosts per subnet : </a:t>
            </a:r>
            <a:r>
              <a:rPr b="0" i="0" lang="en-US" sz="2400" u="none" cap="none" strike="noStrike">
                <a:solidFill>
                  <a:srgbClr val="000000"/>
                </a:solidFill>
                <a:latin typeface="Times New Roman"/>
                <a:ea typeface="Times New Roman"/>
                <a:cs typeface="Times New Roman"/>
                <a:sym typeface="Times New Roman"/>
              </a:rPr>
              <a:t>2</a:t>
            </a:r>
            <a:r>
              <a:rPr b="0" baseline="30000" i="0" lang="en-US" sz="2400" u="none" cap="none" strike="noStrike">
                <a:solidFill>
                  <a:srgbClr val="000000"/>
                </a:solidFill>
                <a:latin typeface="Times New Roman"/>
                <a:ea typeface="Times New Roman"/>
                <a:cs typeface="Times New Roman"/>
                <a:sym typeface="Times New Roman"/>
              </a:rPr>
              <a:t>(32 – Given bits for mask)</a:t>
            </a:r>
            <a:r>
              <a:rPr b="0" i="0" lang="en-US" sz="2400" u="none" cap="none" strike="noStrike">
                <a:solidFill>
                  <a:srgbClr val="000000"/>
                </a:solidFill>
                <a:latin typeface="Times New Roman"/>
                <a:ea typeface="Times New Roman"/>
                <a:cs typeface="Times New Roman"/>
                <a:sym typeface="Times New Roman"/>
              </a:rPr>
              <a:t> – 2</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5. </a:t>
            </a:r>
            <a:r>
              <a:rPr b="1" i="0" lang="en-US" sz="2400" u="none" cap="none" strike="noStrike">
                <a:solidFill>
                  <a:srgbClr val="000000"/>
                </a:solidFill>
                <a:latin typeface="Times New Roman"/>
                <a:ea typeface="Times New Roman"/>
                <a:cs typeface="Times New Roman"/>
                <a:sym typeface="Times New Roman"/>
              </a:rPr>
              <a:t>First Host ID : </a:t>
            </a:r>
            <a:r>
              <a:rPr b="0" i="0" lang="en-US" sz="2400" u="none" cap="none" strike="noStrike">
                <a:solidFill>
                  <a:srgbClr val="000000"/>
                </a:solidFill>
                <a:latin typeface="Times New Roman"/>
                <a:ea typeface="Times New Roman"/>
                <a:cs typeface="Times New Roman"/>
                <a:sym typeface="Times New Roman"/>
              </a:rPr>
              <a:t>Subnet address + 1 (adding one to the binary representation of the subnet address)</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6. </a:t>
            </a:r>
            <a:r>
              <a:rPr b="1" i="0" lang="en-US" sz="2400" u="none" cap="none" strike="noStrike">
                <a:solidFill>
                  <a:srgbClr val="000000"/>
                </a:solidFill>
                <a:latin typeface="Times New Roman"/>
                <a:ea typeface="Times New Roman"/>
                <a:cs typeface="Times New Roman"/>
                <a:sym typeface="Times New Roman"/>
              </a:rPr>
              <a:t>Last Host ID : </a:t>
            </a:r>
            <a:r>
              <a:rPr b="0" i="0" lang="en-US" sz="2400" u="none" cap="none" strike="noStrike">
                <a:solidFill>
                  <a:srgbClr val="000000"/>
                </a:solidFill>
                <a:latin typeface="Times New Roman"/>
                <a:ea typeface="Times New Roman"/>
                <a:cs typeface="Times New Roman"/>
                <a:sym typeface="Times New Roman"/>
              </a:rPr>
              <a:t>Subnet address + Number of Hosts</a:t>
            </a:r>
            <a:endParaRPr/>
          </a:p>
          <a:p>
            <a:pPr indent="0" lvl="0" marL="0" marR="0" rtl="0" algn="l">
              <a:lnSpc>
                <a:spcPct val="100000"/>
              </a:lnSpc>
              <a:spcBef>
                <a:spcPts val="0"/>
              </a:spcBef>
              <a:spcAft>
                <a:spcPts val="0"/>
              </a:spcAft>
              <a:buNone/>
            </a:pPr>
            <a:r>
              <a:t/>
            </a:r>
            <a:endParaRPr b="1" i="0" sz="2400" u="none" cap="none" strike="noStrike">
              <a:solidFill>
                <a:srgbClr val="FF0000"/>
              </a:solidFill>
              <a:latin typeface="Times New Roman"/>
              <a:ea typeface="Times New Roman"/>
              <a:cs typeface="Times New Roman"/>
              <a:sym typeface="Times New Roman"/>
            </a:endParaRPr>
          </a:p>
        </p:txBody>
      </p:sp>
      <p:sp>
        <p:nvSpPr>
          <p:cNvPr id="1557" name="Google Shape;1557;p90"/>
          <p:cNvSpPr/>
          <p:nvPr/>
        </p:nvSpPr>
        <p:spPr>
          <a:xfrm>
            <a:off x="48814" y="72708"/>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58" name="Google Shape;1558;p90"/>
          <p:cNvCxnSpPr/>
          <p:nvPr/>
        </p:nvCxnSpPr>
        <p:spPr>
          <a:xfrm flipH="1" rot="10800000">
            <a:off x="0" y="699263"/>
            <a:ext cx="9144000" cy="20782"/>
          </a:xfrm>
          <a:prstGeom prst="straightConnector1">
            <a:avLst/>
          </a:prstGeom>
          <a:noFill/>
          <a:ln cap="flat" cmpd="sng" w="9525">
            <a:solidFill>
              <a:srgbClr val="00B050"/>
            </a:solidFill>
            <a:prstDash val="solid"/>
            <a:round/>
            <a:headEnd len="sm" w="sm" type="none"/>
            <a:tailEnd len="sm" w="sm" type="none"/>
          </a:ln>
        </p:spPr>
      </p:cxnSp>
      <p:sp>
        <p:nvSpPr>
          <p:cNvPr id="1559" name="Google Shape;1559;p90"/>
          <p:cNvSpPr/>
          <p:nvPr/>
        </p:nvSpPr>
        <p:spPr>
          <a:xfrm>
            <a:off x="117276" y="478485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60" name="Google Shape;1560;p90"/>
          <p:cNvCxnSpPr/>
          <p:nvPr/>
        </p:nvCxnSpPr>
        <p:spPr>
          <a:xfrm flipH="1">
            <a:off x="588166"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61" name="Google Shape;1561;p90"/>
          <p:cNvCxnSpPr/>
          <p:nvPr/>
        </p:nvCxnSpPr>
        <p:spPr>
          <a:xfrm>
            <a:off x="0" y="4715793"/>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9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569" name="Google Shape;1569;p9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570" name="Google Shape;1570;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71" name="Google Shape;1571;p91"/>
          <p:cNvSpPr txBox="1"/>
          <p:nvPr>
            <p:ph idx="4294967295" type="title"/>
          </p:nvPr>
        </p:nvSpPr>
        <p:spPr>
          <a:xfrm>
            <a:off x="989013" y="139700"/>
            <a:ext cx="8154987" cy="4683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None/>
            </a:pPr>
            <a:r>
              <a:rPr b="1" lang="en-US" sz="3200">
                <a:solidFill>
                  <a:srgbClr val="002060"/>
                </a:solidFill>
                <a:latin typeface="Times New Roman"/>
                <a:ea typeface="Times New Roman"/>
                <a:cs typeface="Times New Roman"/>
                <a:sym typeface="Times New Roman"/>
              </a:rPr>
              <a:t>Classless Addressing (1</a:t>
            </a:r>
            <a:r>
              <a:rPr b="1" baseline="30000" lang="en-US" sz="3200">
                <a:solidFill>
                  <a:srgbClr val="002060"/>
                </a:solidFill>
                <a:latin typeface="Times New Roman"/>
                <a:ea typeface="Times New Roman"/>
                <a:cs typeface="Times New Roman"/>
                <a:sym typeface="Times New Roman"/>
              </a:rPr>
              <a:t>st</a:t>
            </a:r>
            <a:r>
              <a:rPr b="1" lang="en-US" sz="3200">
                <a:solidFill>
                  <a:srgbClr val="002060"/>
                </a:solidFill>
                <a:latin typeface="Times New Roman"/>
                <a:ea typeface="Times New Roman"/>
                <a:cs typeface="Times New Roman"/>
                <a:sym typeface="Times New Roman"/>
              </a:rPr>
              <a:t> Method)</a:t>
            </a:r>
            <a:endParaRPr b="1" sz="3200">
              <a:solidFill>
                <a:srgbClr val="002060"/>
              </a:solidFill>
              <a:latin typeface="Times New Roman"/>
              <a:ea typeface="Times New Roman"/>
              <a:cs typeface="Times New Roman"/>
              <a:sym typeface="Times New Roman"/>
            </a:endParaRPr>
          </a:p>
        </p:txBody>
      </p:sp>
      <p:sp>
        <p:nvSpPr>
          <p:cNvPr id="1572" name="Google Shape;1572;p91"/>
          <p:cNvSpPr txBox="1"/>
          <p:nvPr/>
        </p:nvSpPr>
        <p:spPr>
          <a:xfrm>
            <a:off x="611675" y="657350"/>
            <a:ext cx="8607170" cy="5816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Some values calculated in subnetting :</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The first address in the block can be found out by setting the rightmost 32-n bits to 0s</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The last address in the block can be found out by setting the rightmost 32-n bits to 1s</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Ex: </a:t>
            </a:r>
            <a:r>
              <a:rPr b="1" i="0" lang="en-US" sz="2000" u="none" cap="none" strike="noStrike">
                <a:solidFill>
                  <a:srgbClr val="002060"/>
                </a:solidFill>
                <a:latin typeface="Times New Roman"/>
                <a:ea typeface="Times New Roman"/>
                <a:cs typeface="Times New Roman"/>
                <a:sym typeface="Times New Roman"/>
              </a:rPr>
              <a:t>A block of addresses is granted to a small organization. One of the address is </a:t>
            </a:r>
            <a:r>
              <a:rPr b="1" i="0" lang="en-US" sz="2000" u="none" cap="none" strike="noStrike">
                <a:solidFill>
                  <a:srgbClr val="C00000"/>
                </a:solidFill>
                <a:latin typeface="Times New Roman"/>
                <a:ea typeface="Times New Roman"/>
                <a:cs typeface="Times New Roman"/>
                <a:sym typeface="Times New Roman"/>
              </a:rPr>
              <a:t>205.16.37.39/28</a:t>
            </a:r>
            <a:r>
              <a:rPr b="1" i="0" lang="en-US" sz="2000" u="none" cap="none" strike="noStrike">
                <a:solidFill>
                  <a:srgbClr val="002060"/>
                </a:solidFill>
                <a:latin typeface="Times New Roman"/>
                <a:ea typeface="Times New Roman"/>
                <a:cs typeface="Times New Roman"/>
                <a:sym typeface="Times New Roman"/>
              </a:rPr>
              <a:t>. What is first and last address?</a:t>
            </a:r>
            <a:endParaRPr/>
          </a:p>
          <a:p>
            <a:pPr indent="0" lvl="0" marL="0" marR="0" rtl="0" algn="l">
              <a:lnSpc>
                <a:spcPct val="100000"/>
              </a:lnSpc>
              <a:spcBef>
                <a:spcPts val="0"/>
              </a:spcBef>
              <a:spcAft>
                <a:spcPts val="0"/>
              </a:spcAft>
              <a:buNone/>
            </a:pPr>
            <a:r>
              <a:rPr b="0" i="0" lang="en-US" sz="2000" u="none" cap="none" strike="noStrike">
                <a:solidFill>
                  <a:srgbClr val="FF0000"/>
                </a:solidFill>
                <a:latin typeface="Times New Roman"/>
                <a:ea typeface="Times New Roman"/>
                <a:cs typeface="Times New Roman"/>
                <a:sym typeface="Times New Roman"/>
              </a:rPr>
              <a:t>Solution: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Binary representation of given address: </a:t>
            </a:r>
            <a:r>
              <a:rPr b="1" i="0" lang="en-US" sz="1800" u="none" cap="none" strike="noStrike">
                <a:solidFill>
                  <a:srgbClr val="C00000"/>
                </a:solidFill>
                <a:latin typeface="Times New Roman"/>
                <a:ea typeface="Times New Roman"/>
                <a:cs typeface="Times New Roman"/>
                <a:sym typeface="Times New Roman"/>
              </a:rPr>
              <a:t>11001101  00010000  00100101  00100111</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Binary representation of mask:               </a:t>
            </a:r>
            <a:r>
              <a:rPr b="1" i="0" lang="en-US" sz="1800" u="none" cap="none" strike="noStrike">
                <a:solidFill>
                  <a:srgbClr val="000000"/>
                </a:solidFill>
                <a:latin typeface="Times New Roman"/>
                <a:ea typeface="Times New Roman"/>
                <a:cs typeface="Times New Roman"/>
                <a:sym typeface="Times New Roman"/>
              </a:rPr>
              <a:t>11111111 11111111   11111111  11110000</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First address :  11001101  00010000  00100101  0010</a:t>
            </a:r>
            <a:r>
              <a:rPr b="1" i="0" lang="en-US" sz="1800" u="none" cap="none" strike="noStrike">
                <a:solidFill>
                  <a:srgbClr val="C00000"/>
                </a:solidFill>
                <a:latin typeface="Times New Roman"/>
                <a:ea typeface="Times New Roman"/>
                <a:cs typeface="Times New Roman"/>
                <a:sym typeface="Times New Roman"/>
              </a:rPr>
              <a:t>0000</a:t>
            </a:r>
            <a:r>
              <a:rPr b="0" i="0" lang="en-US" sz="1800" u="none" cap="none" strike="noStrike">
                <a:solidFill>
                  <a:srgbClr val="FF0000"/>
                </a:solidFill>
                <a:latin typeface="Times New Roman"/>
                <a:ea typeface="Times New Roman"/>
                <a:cs typeface="Times New Roman"/>
                <a:sym typeface="Times New Roman"/>
              </a:rPr>
              <a:t> = 205.16.37.32</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Last address :  11001101  00010000  00100101  0010</a:t>
            </a:r>
            <a:r>
              <a:rPr b="1" i="0" lang="en-US" sz="1800" u="none" cap="none" strike="noStrike">
                <a:solidFill>
                  <a:srgbClr val="FF0000"/>
                </a:solidFill>
                <a:latin typeface="Times New Roman"/>
                <a:ea typeface="Times New Roman"/>
                <a:cs typeface="Times New Roman"/>
                <a:sym typeface="Times New Roman"/>
              </a:rPr>
              <a:t>1111</a:t>
            </a:r>
            <a:r>
              <a:rPr b="0" i="0" lang="en-US" sz="1800" u="none" cap="none" strike="noStrike">
                <a:solidFill>
                  <a:srgbClr val="FF0000"/>
                </a:solidFill>
                <a:latin typeface="Times New Roman"/>
                <a:ea typeface="Times New Roman"/>
                <a:cs typeface="Times New Roman"/>
                <a:sym typeface="Times New Roman"/>
              </a:rPr>
              <a:t> = 205.16.37.47</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No. of addresses </a:t>
            </a:r>
            <a:r>
              <a:rPr b="0" i="0" lang="en-US" sz="1800" u="none" cap="none" strike="noStrike">
                <a:solidFill>
                  <a:srgbClr val="FF0000"/>
                </a:solidFill>
                <a:latin typeface="Times New Roman"/>
                <a:ea typeface="Times New Roman"/>
                <a:cs typeface="Times New Roman"/>
                <a:sym typeface="Times New Roman"/>
              </a:rPr>
              <a:t>= </a:t>
            </a:r>
            <a:r>
              <a:rPr b="1" i="0" lang="en-US" sz="1800" u="none" cap="none" strike="noStrike">
                <a:solidFill>
                  <a:srgbClr val="FF0000"/>
                </a:solidFill>
                <a:latin typeface="Times New Roman"/>
                <a:ea typeface="Times New Roman"/>
                <a:cs typeface="Times New Roman"/>
                <a:sym typeface="Times New Roman"/>
              </a:rPr>
              <a:t>2^(32 -28) </a:t>
            </a:r>
            <a:r>
              <a:rPr b="0" i="0" lang="en-US" sz="1800" u="none" cap="none" strike="noStrike">
                <a:solidFill>
                  <a:srgbClr val="FF0000"/>
                </a:solidFill>
                <a:latin typeface="Times New Roman"/>
                <a:ea typeface="Times New Roman"/>
                <a:cs typeface="Times New Roman"/>
                <a:sym typeface="Times New Roman"/>
              </a:rPr>
              <a:t>= </a:t>
            </a:r>
            <a:r>
              <a:rPr b="1" i="0" lang="en-US" sz="1800" u="none" cap="none" strike="noStrike">
                <a:solidFill>
                  <a:srgbClr val="002060"/>
                </a:solidFill>
                <a:latin typeface="Times New Roman"/>
                <a:ea typeface="Times New Roman"/>
                <a:cs typeface="Times New Roman"/>
                <a:sym typeface="Times New Roman"/>
              </a:rPr>
              <a:t>2^4</a:t>
            </a:r>
            <a:r>
              <a:rPr b="0" i="0" lang="en-US" sz="1800" u="none" cap="none" strike="noStrike">
                <a:solidFill>
                  <a:srgbClr val="FF0000"/>
                </a:solidFill>
                <a:latin typeface="Times New Roman"/>
                <a:ea typeface="Times New Roman"/>
                <a:cs typeface="Times New Roman"/>
                <a:sym typeface="Times New Roman"/>
              </a:rPr>
              <a:t> = 16</a:t>
            </a:r>
            <a:endParaRPr b="0" i="0" sz="18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2400" u="none" cap="none" strike="noStrike">
              <a:solidFill>
                <a:srgbClr val="FF0000"/>
              </a:solidFill>
              <a:latin typeface="Times New Roman"/>
              <a:ea typeface="Times New Roman"/>
              <a:cs typeface="Times New Roman"/>
              <a:sym typeface="Times New Roman"/>
            </a:endParaRPr>
          </a:p>
        </p:txBody>
      </p:sp>
      <p:sp>
        <p:nvSpPr>
          <p:cNvPr id="1573" name="Google Shape;1573;p91"/>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74" name="Google Shape;1574;p91"/>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575" name="Google Shape;1575;p9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76" name="Google Shape;1576;p9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77" name="Google Shape;1577;p9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8" st="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9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585" name="Google Shape;1585;p9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586" name="Google Shape;1586;p9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87" name="Google Shape;1587;p92"/>
          <p:cNvSpPr txBox="1"/>
          <p:nvPr>
            <p:ph idx="4294967295" type="title"/>
          </p:nvPr>
        </p:nvSpPr>
        <p:spPr>
          <a:xfrm>
            <a:off x="989013" y="139700"/>
            <a:ext cx="8154987" cy="4683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(2</a:t>
            </a:r>
            <a:r>
              <a:rPr b="1" baseline="30000" lang="en-US" sz="3200">
                <a:solidFill>
                  <a:srgbClr val="002060"/>
                </a:solidFill>
                <a:latin typeface="Times New Roman"/>
                <a:ea typeface="Times New Roman"/>
                <a:cs typeface="Times New Roman"/>
                <a:sym typeface="Times New Roman"/>
              </a:rPr>
              <a:t>nd</a:t>
            </a:r>
            <a:r>
              <a:rPr b="1" lang="en-US" sz="3200">
                <a:solidFill>
                  <a:srgbClr val="002060"/>
                </a:solidFill>
                <a:latin typeface="Times New Roman"/>
                <a:ea typeface="Times New Roman"/>
                <a:cs typeface="Times New Roman"/>
                <a:sym typeface="Times New Roman"/>
              </a:rPr>
              <a:t> Method)</a:t>
            </a:r>
            <a:endParaRPr b="1" sz="3200">
              <a:solidFill>
                <a:srgbClr val="002060"/>
              </a:solidFill>
              <a:latin typeface="Times New Roman"/>
              <a:ea typeface="Times New Roman"/>
              <a:cs typeface="Times New Roman"/>
              <a:sym typeface="Times New Roman"/>
            </a:endParaRPr>
          </a:p>
        </p:txBody>
      </p:sp>
      <p:sp>
        <p:nvSpPr>
          <p:cNvPr id="1588" name="Google Shape;1588;p92"/>
          <p:cNvSpPr txBox="1"/>
          <p:nvPr/>
        </p:nvSpPr>
        <p:spPr>
          <a:xfrm>
            <a:off x="580429" y="692067"/>
            <a:ext cx="8607170"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Ex: A block of addresses is granted to a small organization. One of the address is 205.16.37.39/28. What is first and last address?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Binary representation of given address: 11001101  00010000  00100101  00100111</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Binary representation of mask:               11111111 11111111   11111111  11110000</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First address :  Bitwise AND operation of given address and mask </a:t>
            </a:r>
            <a:r>
              <a:rPr b="0" i="0" lang="en-US" sz="1800" u="none" cap="none" strike="noStrike">
                <a:solidFill>
                  <a:srgbClr val="FF0000"/>
                </a:solidFill>
                <a:latin typeface="Times New Roman"/>
                <a:ea typeface="Times New Roman"/>
                <a:cs typeface="Times New Roman"/>
                <a:sym typeface="Times New Roman"/>
              </a:rPr>
              <a:t> = </a:t>
            </a:r>
            <a:r>
              <a:rPr b="1" i="0" lang="en-US" sz="2000" u="none" cap="none" strike="noStrike">
                <a:solidFill>
                  <a:srgbClr val="FF0000"/>
                </a:solidFill>
                <a:latin typeface="Times New Roman"/>
                <a:ea typeface="Times New Roman"/>
                <a:cs typeface="Times New Roman"/>
                <a:sym typeface="Times New Roman"/>
              </a:rPr>
              <a:t>205.16.37.32</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Last address :  Take compliment of the mask and do bitwise OR operation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Given address:                11001101    00010000  00100101  00100111</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Compliment of the mask: </a:t>
            </a:r>
            <a:r>
              <a:rPr b="0" i="0" lang="en-US" sz="1800" u="none" cap="none" strike="noStrike">
                <a:solidFill>
                  <a:srgbClr val="FF0000"/>
                </a:solidFill>
                <a:latin typeface="Times New Roman"/>
                <a:ea typeface="Times New Roman"/>
                <a:cs typeface="Times New Roman"/>
                <a:sym typeface="Times New Roman"/>
              </a:rPr>
              <a:t>000000000  00000000  00000000  00001111 = </a:t>
            </a:r>
            <a:r>
              <a:rPr b="1" i="0" lang="en-US" sz="2000" u="none" cap="none" strike="noStrike">
                <a:solidFill>
                  <a:srgbClr val="FF0000"/>
                </a:solidFill>
                <a:latin typeface="Times New Roman"/>
                <a:ea typeface="Times New Roman"/>
                <a:cs typeface="Times New Roman"/>
                <a:sym typeface="Times New Roman"/>
              </a:rPr>
              <a:t>205.16.37.47</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No. of addresses </a:t>
            </a:r>
            <a:r>
              <a:rPr b="0" i="0" lang="en-US" sz="1800" u="none" cap="none" strike="noStrike">
                <a:solidFill>
                  <a:srgbClr val="FF0000"/>
                </a:solidFill>
                <a:latin typeface="Times New Roman"/>
                <a:ea typeface="Times New Roman"/>
                <a:cs typeface="Times New Roman"/>
                <a:sym typeface="Times New Roman"/>
              </a:rPr>
              <a:t>: </a:t>
            </a:r>
            <a:endParaRPr b="0" i="0" sz="18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Compliment of the mask + 1 =  </a:t>
            </a:r>
            <a:r>
              <a:rPr b="0" i="0" lang="en-US" sz="1800" u="none" cap="none" strike="noStrike">
                <a:solidFill>
                  <a:srgbClr val="FF0000"/>
                </a:solidFill>
                <a:latin typeface="Times New Roman"/>
                <a:ea typeface="Times New Roman"/>
                <a:cs typeface="Times New Roman"/>
                <a:sym typeface="Times New Roman"/>
              </a:rPr>
              <a:t>000000000  00000000  00000000  00001111 + 1 = </a:t>
            </a:r>
            <a:r>
              <a:rPr b="1" i="0" lang="en-US" sz="2400" u="none" cap="none" strike="noStrike">
                <a:solidFill>
                  <a:srgbClr val="FF0000"/>
                </a:solidFill>
                <a:latin typeface="Times New Roman"/>
                <a:ea typeface="Times New Roman"/>
                <a:cs typeface="Times New Roman"/>
                <a:sym typeface="Times New Roman"/>
              </a:rPr>
              <a:t>16</a:t>
            </a:r>
            <a:endParaRPr b="1"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2800" u="none" cap="none" strike="noStrike">
              <a:solidFill>
                <a:srgbClr val="FF0000"/>
              </a:solidFill>
              <a:latin typeface="Times New Roman"/>
              <a:ea typeface="Times New Roman"/>
              <a:cs typeface="Times New Roman"/>
              <a:sym typeface="Times New Roman"/>
            </a:endParaRPr>
          </a:p>
        </p:txBody>
      </p:sp>
      <p:sp>
        <p:nvSpPr>
          <p:cNvPr id="1589" name="Google Shape;1589;p92"/>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90" name="Google Shape;1590;p92"/>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591" name="Google Shape;1591;p9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92" name="Google Shape;1592;p9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93" name="Google Shape;1593;p9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9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None/>
            </a:pPr>
            <a:r>
              <a:rPr lang="en-US">
                <a:solidFill>
                  <a:srgbClr val="000000"/>
                </a:solidFill>
                <a:latin typeface="Times New Roman"/>
                <a:ea typeface="Times New Roman"/>
                <a:cs typeface="Times New Roman"/>
                <a:sym typeface="Times New Roman"/>
              </a:rPr>
              <a:t>Computer Networks (CET2005B)       SY BTech    Semester-3               2022-23</a:t>
            </a:r>
            <a:endParaRPr>
              <a:solidFill>
                <a:srgbClr val="000000"/>
              </a:solidFill>
              <a:latin typeface="Times New Roman"/>
              <a:ea typeface="Times New Roman"/>
              <a:cs typeface="Times New Roman"/>
              <a:sym typeface="Times New Roman"/>
            </a:endParaRPr>
          </a:p>
        </p:txBody>
      </p:sp>
      <p:sp>
        <p:nvSpPr>
          <p:cNvPr id="1599" name="Google Shape;1599;p93"/>
          <p:cNvSpPr txBox="1"/>
          <p:nvPr>
            <p:ph idx="4294967295" type="title"/>
          </p:nvPr>
        </p:nvSpPr>
        <p:spPr>
          <a:xfrm>
            <a:off x="1619479" y="-143594"/>
            <a:ext cx="3084723" cy="857250"/>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Example 12</a:t>
            </a:r>
            <a:endParaRPr/>
          </a:p>
        </p:txBody>
      </p:sp>
      <p:sp>
        <p:nvSpPr>
          <p:cNvPr id="1600" name="Google Shape;1600;p93"/>
          <p:cNvSpPr txBox="1"/>
          <p:nvPr>
            <p:ph idx="4294967295" type="body"/>
          </p:nvPr>
        </p:nvSpPr>
        <p:spPr>
          <a:xfrm>
            <a:off x="476000" y="639412"/>
            <a:ext cx="8557831" cy="4127851"/>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lang="en-US" sz="2800">
                <a:solidFill>
                  <a:schemeClr val="dk1"/>
                </a:solidFill>
                <a:latin typeface="Times New Roman"/>
                <a:ea typeface="Times New Roman"/>
                <a:cs typeface="Times New Roman"/>
                <a:sym typeface="Times New Roman"/>
              </a:rPr>
              <a:t>What is the </a:t>
            </a:r>
            <a:r>
              <a:rPr b="1" lang="en-US" sz="2800">
                <a:solidFill>
                  <a:srgbClr val="C00000"/>
                </a:solidFill>
                <a:latin typeface="Times New Roman"/>
                <a:ea typeface="Times New Roman"/>
                <a:cs typeface="Times New Roman"/>
                <a:sym typeface="Times New Roman"/>
              </a:rPr>
              <a:t>Network Address</a:t>
            </a:r>
            <a:r>
              <a:rPr lang="en-US" sz="2800">
                <a:solidFill>
                  <a:schemeClr val="dk1"/>
                </a:solidFill>
                <a:latin typeface="Times New Roman"/>
                <a:ea typeface="Times New Roman"/>
                <a:cs typeface="Times New Roman"/>
                <a:sym typeface="Times New Roman"/>
              </a:rPr>
              <a:t> if one of the addresses is </a:t>
            </a:r>
            <a:r>
              <a:rPr b="1" lang="en-US" sz="2800">
                <a:solidFill>
                  <a:srgbClr val="002060"/>
                </a:solidFill>
                <a:latin typeface="Times New Roman"/>
                <a:ea typeface="Times New Roman"/>
                <a:cs typeface="Times New Roman"/>
                <a:sym typeface="Times New Roman"/>
              </a:rPr>
              <a:t>167.199.170.82/27?</a:t>
            </a:r>
            <a:endParaRPr/>
          </a:p>
          <a:p>
            <a:pPr indent="-323850" lvl="0" marL="457200" marR="0" rtl="0" algn="l">
              <a:lnSpc>
                <a:spcPct val="90000"/>
              </a:lnSpc>
              <a:spcBef>
                <a:spcPts val="900"/>
              </a:spcBef>
              <a:spcAft>
                <a:spcPts val="0"/>
              </a:spcAft>
              <a:buClr>
                <a:schemeClr val="accent1"/>
              </a:buClr>
              <a:buSzPts val="1500"/>
              <a:buFont typeface="Calibri"/>
              <a:buChar char=" "/>
            </a:pPr>
            <a:r>
              <a:rPr lang="en-US" sz="2800">
                <a:solidFill>
                  <a:schemeClr val="dk1"/>
                </a:solidFill>
                <a:latin typeface="Times New Roman"/>
                <a:ea typeface="Times New Roman"/>
                <a:cs typeface="Times New Roman"/>
                <a:sym typeface="Times New Roman"/>
              </a:rPr>
              <a:t>Solution: </a:t>
            </a:r>
            <a:endParaRPr sz="2800">
              <a:solidFill>
                <a:schemeClr val="dk1"/>
              </a:solidFill>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Font typeface="Noto Sans Symbols"/>
              <a:buChar char="⮚"/>
            </a:pPr>
            <a:r>
              <a:rPr lang="en-US" sz="2400">
                <a:solidFill>
                  <a:schemeClr val="dk1"/>
                </a:solidFill>
                <a:latin typeface="Times New Roman"/>
                <a:ea typeface="Times New Roman"/>
                <a:cs typeface="Times New Roman"/>
                <a:sym typeface="Times New Roman"/>
              </a:rPr>
              <a:t>The </a:t>
            </a:r>
            <a:r>
              <a:rPr b="1" lang="en-US" sz="2400">
                <a:solidFill>
                  <a:schemeClr val="dk1"/>
                </a:solidFill>
                <a:latin typeface="Times New Roman"/>
                <a:ea typeface="Times New Roman"/>
                <a:cs typeface="Times New Roman"/>
                <a:sym typeface="Times New Roman"/>
              </a:rPr>
              <a:t>prefix length is </a:t>
            </a:r>
            <a:r>
              <a:rPr b="1" lang="en-US" sz="2400">
                <a:solidFill>
                  <a:srgbClr val="C00000"/>
                </a:solidFill>
                <a:latin typeface="Times New Roman"/>
                <a:ea typeface="Times New Roman"/>
                <a:cs typeface="Times New Roman"/>
                <a:sym typeface="Times New Roman"/>
              </a:rPr>
              <a:t>27</a:t>
            </a:r>
            <a:r>
              <a:rPr lang="en-US" sz="2400">
                <a:solidFill>
                  <a:schemeClr val="dk1"/>
                </a:solidFill>
                <a:latin typeface="Times New Roman"/>
                <a:ea typeface="Times New Roman"/>
                <a:cs typeface="Times New Roman"/>
                <a:sym typeface="Times New Roman"/>
              </a:rPr>
              <a:t>,which means that we must keep the first </a:t>
            </a:r>
            <a:r>
              <a:rPr b="1" lang="en-US" sz="2400">
                <a:solidFill>
                  <a:schemeClr val="dk1"/>
                </a:solidFill>
                <a:latin typeface="Times New Roman"/>
                <a:ea typeface="Times New Roman"/>
                <a:cs typeface="Times New Roman"/>
                <a:sym typeface="Times New Roman"/>
              </a:rPr>
              <a:t>27bits as 1s </a:t>
            </a:r>
            <a:r>
              <a:rPr lang="en-US" sz="2400">
                <a:solidFill>
                  <a:schemeClr val="dk1"/>
                </a:solidFill>
                <a:latin typeface="Times New Roman"/>
                <a:ea typeface="Times New Roman"/>
                <a:cs typeface="Times New Roman"/>
                <a:sym typeface="Times New Roman"/>
              </a:rPr>
              <a:t>and change the </a:t>
            </a:r>
            <a:r>
              <a:rPr b="1" lang="en-US" sz="2400">
                <a:solidFill>
                  <a:schemeClr val="dk1"/>
                </a:solidFill>
                <a:latin typeface="Times New Roman"/>
                <a:ea typeface="Times New Roman"/>
                <a:cs typeface="Times New Roman"/>
                <a:sym typeface="Times New Roman"/>
              </a:rPr>
              <a:t>remaining bits (5) to 0s.</a:t>
            </a:r>
            <a:r>
              <a:rPr lang="en-US" sz="2400">
                <a:solidFill>
                  <a:schemeClr val="dk1"/>
                </a:solidFill>
                <a:latin typeface="Times New Roman"/>
                <a:ea typeface="Times New Roman"/>
                <a:cs typeface="Times New Roman"/>
                <a:sym typeface="Times New Roman"/>
              </a:rPr>
              <a:t>The 5 bits affect only the last byte. </a:t>
            </a:r>
            <a:endParaRPr/>
          </a:p>
          <a:p>
            <a:pPr indent="-323850" lvl="0" marL="457200" rtl="0" algn="l">
              <a:lnSpc>
                <a:spcPct val="90000"/>
              </a:lnSpc>
              <a:spcBef>
                <a:spcPts val="900"/>
              </a:spcBef>
              <a:spcAft>
                <a:spcPts val="0"/>
              </a:spcAft>
              <a:buSzPts val="1500"/>
              <a:buFont typeface="Noto Sans Symbols"/>
              <a:buChar char="⮚"/>
            </a:pPr>
            <a:r>
              <a:rPr lang="en-US" sz="2800">
                <a:solidFill>
                  <a:schemeClr val="dk1"/>
                </a:solidFill>
                <a:latin typeface="Times New Roman"/>
                <a:ea typeface="Times New Roman"/>
                <a:cs typeface="Times New Roman"/>
                <a:sym typeface="Times New Roman"/>
              </a:rPr>
              <a:t>The last byte is 010</a:t>
            </a:r>
            <a:r>
              <a:rPr b="1" lang="en-US" sz="2800">
                <a:solidFill>
                  <a:schemeClr val="dk1"/>
                </a:solidFill>
                <a:latin typeface="Times New Roman"/>
                <a:ea typeface="Times New Roman"/>
                <a:cs typeface="Times New Roman"/>
                <a:sym typeface="Times New Roman"/>
              </a:rPr>
              <a:t>10010 (82)</a:t>
            </a:r>
            <a:r>
              <a:rPr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Changing the last 5 bits to 0s,we get </a:t>
            </a:r>
            <a:r>
              <a:rPr lang="en-US" sz="36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010</a:t>
            </a:r>
            <a:r>
              <a:rPr b="1" lang="en-US" sz="2800">
                <a:solidFill>
                  <a:srgbClr val="C00000"/>
                </a:solidFill>
                <a:latin typeface="Times New Roman"/>
                <a:ea typeface="Times New Roman"/>
                <a:cs typeface="Times New Roman"/>
                <a:sym typeface="Times New Roman"/>
              </a:rPr>
              <a:t>00000</a:t>
            </a:r>
            <a:r>
              <a:rPr lang="en-US" sz="2800">
                <a:solidFill>
                  <a:schemeClr val="dk1"/>
                </a:solidFill>
                <a:latin typeface="Times New Roman"/>
                <a:ea typeface="Times New Roman"/>
                <a:cs typeface="Times New Roman"/>
                <a:sym typeface="Times New Roman"/>
              </a:rPr>
              <a:t> or 64.</a:t>
            </a:r>
            <a:endParaRPr/>
          </a:p>
          <a:p>
            <a:pPr indent="-323850" lvl="0" marL="457200" rtl="0" algn="l">
              <a:lnSpc>
                <a:spcPct val="90000"/>
              </a:lnSpc>
              <a:spcBef>
                <a:spcPts val="900"/>
              </a:spcBef>
              <a:spcAft>
                <a:spcPts val="0"/>
              </a:spcAft>
              <a:buSzPts val="1500"/>
              <a:buFont typeface="Noto Sans Symbols"/>
              <a:buChar char="⮚"/>
            </a:pPr>
            <a:r>
              <a:rPr lang="en-US" sz="2800">
                <a:solidFill>
                  <a:schemeClr val="dk1"/>
                </a:solidFill>
                <a:latin typeface="Times New Roman"/>
                <a:ea typeface="Times New Roman"/>
                <a:cs typeface="Times New Roman"/>
                <a:sym typeface="Times New Roman"/>
              </a:rPr>
              <a:t>The network address is 167.199.170.64/27.</a:t>
            </a:r>
            <a:endParaRPr/>
          </a:p>
        </p:txBody>
      </p:sp>
      <p:sp>
        <p:nvSpPr>
          <p:cNvPr id="1601" name="Google Shape;1601;p9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11/21/2022</a:t>
            </a:r>
            <a:endParaRPr>
              <a:latin typeface="Times New Roman"/>
              <a:ea typeface="Times New Roman"/>
              <a:cs typeface="Times New Roman"/>
              <a:sym typeface="Times New Roman"/>
            </a:endParaRPr>
          </a:p>
        </p:txBody>
      </p:sp>
      <p:sp>
        <p:nvSpPr>
          <p:cNvPr id="1602" name="Google Shape;1602;p9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603" name="Google Shape;1603;p93"/>
          <p:cNvPicPr preferRelativeResize="0"/>
          <p:nvPr/>
        </p:nvPicPr>
        <p:blipFill rotWithShape="1">
          <a:blip r:embed="rId3">
            <a:alphaModFix/>
          </a:blip>
          <a:srcRect b="0" l="0" r="0" t="0"/>
          <a:stretch/>
        </p:blipFill>
        <p:spPr>
          <a:xfrm>
            <a:off x="41821" y="111079"/>
            <a:ext cx="538608" cy="528333"/>
          </a:xfrm>
          <a:prstGeom prst="rect">
            <a:avLst/>
          </a:prstGeom>
          <a:noFill/>
          <a:ln>
            <a:noFill/>
          </a:ln>
        </p:spPr>
      </p:pic>
      <p:cxnSp>
        <p:nvCxnSpPr>
          <p:cNvPr id="1604" name="Google Shape;1604;p9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05" name="Google Shape;1605;p9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06" name="Google Shape;1606;p9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07" name="Google Shape;1607;p93"/>
          <p:cNvCxnSpPr/>
          <p:nvPr/>
        </p:nvCxnSpPr>
        <p:spPr>
          <a:xfrm>
            <a:off x="0" y="4767263"/>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9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615" name="Google Shape;1615;p9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616" name="Google Shape;1616;p9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17" name="Google Shape;1617;p94"/>
          <p:cNvSpPr txBox="1"/>
          <p:nvPr>
            <p:ph idx="4294967295" type="title"/>
          </p:nvPr>
        </p:nvSpPr>
        <p:spPr>
          <a:xfrm>
            <a:off x="990600" y="261938"/>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Subnets</a:t>
            </a:r>
            <a:endParaRPr b="1" sz="3200">
              <a:solidFill>
                <a:srgbClr val="002060"/>
              </a:solidFill>
              <a:latin typeface="Times New Roman"/>
              <a:ea typeface="Times New Roman"/>
              <a:cs typeface="Times New Roman"/>
              <a:sym typeface="Times New Roman"/>
            </a:endParaRPr>
          </a:p>
        </p:txBody>
      </p:sp>
      <p:sp>
        <p:nvSpPr>
          <p:cNvPr id="1618" name="Google Shape;1618;p94"/>
          <p:cNvSpPr txBox="1"/>
          <p:nvPr/>
        </p:nvSpPr>
        <p:spPr>
          <a:xfrm>
            <a:off x="194225" y="4310275"/>
            <a:ext cx="8761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Figure:</a:t>
            </a:r>
            <a:r>
              <a:rPr b="0" i="0" lang="en-US" sz="1400" u="none" cap="none" strike="noStrike">
                <a:solidFill>
                  <a:srgbClr val="000000"/>
                </a:solidFill>
                <a:latin typeface="Times New Roman"/>
                <a:ea typeface="Times New Roman"/>
                <a:cs typeface="Times New Roman"/>
                <a:sym typeface="Times New Roman"/>
              </a:rPr>
              <a:t> LAN: Campus network for various departments.</a:t>
            </a:r>
            <a:endParaRPr b="0" i="0" sz="1400" u="none" cap="none" strike="noStrike">
              <a:solidFill>
                <a:srgbClr val="000000"/>
              </a:solidFill>
              <a:latin typeface="Times New Roman"/>
              <a:ea typeface="Times New Roman"/>
              <a:cs typeface="Times New Roman"/>
              <a:sym typeface="Times New Roman"/>
            </a:endParaRPr>
          </a:p>
        </p:txBody>
      </p:sp>
      <p:pic>
        <p:nvPicPr>
          <p:cNvPr descr="5-57" id="1619" name="Google Shape;1619;p94"/>
          <p:cNvPicPr preferRelativeResize="0"/>
          <p:nvPr/>
        </p:nvPicPr>
        <p:blipFill rotWithShape="1">
          <a:blip r:embed="rId3">
            <a:alphaModFix/>
          </a:blip>
          <a:srcRect b="0" l="0" r="0" t="0"/>
          <a:stretch/>
        </p:blipFill>
        <p:spPr>
          <a:xfrm>
            <a:off x="708420" y="864191"/>
            <a:ext cx="7486999" cy="3475464"/>
          </a:xfrm>
          <a:prstGeom prst="rect">
            <a:avLst/>
          </a:prstGeom>
          <a:noFill/>
          <a:ln>
            <a:noFill/>
          </a:ln>
        </p:spPr>
      </p:pic>
      <p:sp>
        <p:nvSpPr>
          <p:cNvPr id="1620" name="Google Shape;1620;p94"/>
          <p:cNvSpPr/>
          <p:nvPr/>
        </p:nvSpPr>
        <p:spPr>
          <a:xfrm>
            <a:off x="41077" y="55121"/>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621" name="Google Shape;1621;p94"/>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622" name="Google Shape;1622;p9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23" name="Google Shape;1623;p9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24" name="Google Shape;1624;p9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9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630" name="Google Shape;1630;p95"/>
          <p:cNvPicPr preferRelativeResize="0"/>
          <p:nvPr/>
        </p:nvPicPr>
        <p:blipFill rotWithShape="1">
          <a:blip r:embed="rId3">
            <a:alphaModFix/>
          </a:blip>
          <a:srcRect b="0" l="0" r="0" t="0"/>
          <a:stretch/>
        </p:blipFill>
        <p:spPr>
          <a:xfrm>
            <a:off x="224271" y="0"/>
            <a:ext cx="3370984" cy="737755"/>
          </a:xfrm>
          <a:prstGeom prst="rect">
            <a:avLst/>
          </a:prstGeom>
          <a:noFill/>
          <a:ln>
            <a:noFill/>
          </a:ln>
        </p:spPr>
      </p:pic>
      <p:pic>
        <p:nvPicPr>
          <p:cNvPr id="1631" name="Google Shape;1631;p95"/>
          <p:cNvPicPr preferRelativeResize="0"/>
          <p:nvPr/>
        </p:nvPicPr>
        <p:blipFill rotWithShape="1">
          <a:blip r:embed="rId4">
            <a:alphaModFix/>
          </a:blip>
          <a:srcRect b="0" l="0" r="0" t="0"/>
          <a:stretch/>
        </p:blipFill>
        <p:spPr>
          <a:xfrm>
            <a:off x="3703494" y="18617"/>
            <a:ext cx="5357379" cy="1747839"/>
          </a:xfrm>
          <a:prstGeom prst="rect">
            <a:avLst/>
          </a:prstGeom>
          <a:noFill/>
          <a:ln>
            <a:noFill/>
          </a:ln>
        </p:spPr>
      </p:pic>
      <p:pic>
        <p:nvPicPr>
          <p:cNvPr id="1632" name="Google Shape;1632;p95"/>
          <p:cNvPicPr preferRelativeResize="0"/>
          <p:nvPr/>
        </p:nvPicPr>
        <p:blipFill rotWithShape="1">
          <a:blip r:embed="rId5">
            <a:alphaModFix/>
          </a:blip>
          <a:srcRect b="0" l="0" r="0" t="0"/>
          <a:stretch/>
        </p:blipFill>
        <p:spPr>
          <a:xfrm>
            <a:off x="129092" y="1687025"/>
            <a:ext cx="6458995" cy="1514475"/>
          </a:xfrm>
          <a:prstGeom prst="rect">
            <a:avLst/>
          </a:prstGeom>
          <a:noFill/>
          <a:ln>
            <a:noFill/>
          </a:ln>
        </p:spPr>
      </p:pic>
      <p:pic>
        <p:nvPicPr>
          <p:cNvPr id="1633" name="Google Shape;1633;p95"/>
          <p:cNvPicPr preferRelativeResize="0"/>
          <p:nvPr/>
        </p:nvPicPr>
        <p:blipFill rotWithShape="1">
          <a:blip r:embed="rId6">
            <a:alphaModFix/>
          </a:blip>
          <a:srcRect b="0" l="0" r="0" t="0"/>
          <a:stretch/>
        </p:blipFill>
        <p:spPr>
          <a:xfrm>
            <a:off x="154643" y="3190720"/>
            <a:ext cx="6436049" cy="438150"/>
          </a:xfrm>
          <a:prstGeom prst="rect">
            <a:avLst/>
          </a:prstGeom>
          <a:noFill/>
          <a:ln>
            <a:noFill/>
          </a:ln>
        </p:spPr>
      </p:pic>
      <p:pic>
        <p:nvPicPr>
          <p:cNvPr id="1634" name="Google Shape;1634;p95"/>
          <p:cNvPicPr preferRelativeResize="0"/>
          <p:nvPr/>
        </p:nvPicPr>
        <p:blipFill rotWithShape="1">
          <a:blip r:embed="rId7">
            <a:alphaModFix/>
          </a:blip>
          <a:srcRect b="0" l="0" r="0" t="0"/>
          <a:stretch/>
        </p:blipFill>
        <p:spPr>
          <a:xfrm>
            <a:off x="145118" y="3604871"/>
            <a:ext cx="6442969" cy="533400"/>
          </a:xfrm>
          <a:prstGeom prst="rect">
            <a:avLst/>
          </a:prstGeom>
          <a:noFill/>
          <a:ln>
            <a:noFill/>
          </a:ln>
        </p:spPr>
      </p:pic>
      <p:pic>
        <p:nvPicPr>
          <p:cNvPr id="1635" name="Google Shape;1635;p95"/>
          <p:cNvPicPr preferRelativeResize="0"/>
          <p:nvPr/>
        </p:nvPicPr>
        <p:blipFill rotWithShape="1">
          <a:blip r:embed="rId8">
            <a:alphaModFix/>
          </a:blip>
          <a:srcRect b="0" l="0" r="0" t="0"/>
          <a:stretch/>
        </p:blipFill>
        <p:spPr>
          <a:xfrm>
            <a:off x="114804" y="4138271"/>
            <a:ext cx="6498333" cy="55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9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643" name="Google Shape;1643;p9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644" name="Google Shape;1644;p9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45" name="Google Shape;1645;p96"/>
          <p:cNvSpPr txBox="1"/>
          <p:nvPr>
            <p:ph idx="4294967295" type="title"/>
          </p:nvPr>
        </p:nvSpPr>
        <p:spPr>
          <a:xfrm>
            <a:off x="990600" y="5778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Subnetting</a:t>
            </a:r>
            <a:br>
              <a:rPr b="1" lang="en-US" sz="3200">
                <a:solidFill>
                  <a:srgbClr val="002060"/>
                </a:solidFill>
                <a:latin typeface="Times New Roman"/>
                <a:ea typeface="Times New Roman"/>
                <a:cs typeface="Times New Roman"/>
                <a:sym typeface="Times New Roman"/>
              </a:rPr>
            </a:br>
            <a:r>
              <a:rPr b="1" lang="en-US" sz="3200">
                <a:solidFill>
                  <a:srgbClr val="002060"/>
                </a:solidFill>
                <a:latin typeface="Times New Roman"/>
                <a:ea typeface="Times New Roman"/>
                <a:cs typeface="Times New Roman"/>
                <a:sym typeface="Times New Roman"/>
              </a:rPr>
              <a:t> </a:t>
            </a:r>
            <a:endParaRPr b="1" sz="1800">
              <a:solidFill>
                <a:srgbClr val="002060"/>
              </a:solidFill>
              <a:latin typeface="Times New Roman"/>
              <a:ea typeface="Times New Roman"/>
              <a:cs typeface="Times New Roman"/>
              <a:sym typeface="Times New Roman"/>
            </a:endParaRPr>
          </a:p>
        </p:txBody>
      </p:sp>
      <p:sp>
        <p:nvSpPr>
          <p:cNvPr id="1646" name="Google Shape;1646;p96"/>
          <p:cNvSpPr txBox="1"/>
          <p:nvPr/>
        </p:nvSpPr>
        <p:spPr>
          <a:xfrm>
            <a:off x="639959" y="692434"/>
            <a:ext cx="8217131"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Problem: </a:t>
            </a:r>
            <a:endParaRPr/>
          </a:p>
          <a:p>
            <a:pPr indent="0" lvl="0" marL="0" marR="0" rtl="0" algn="l">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An Organization  is given a  block  </a:t>
            </a:r>
            <a:r>
              <a:rPr b="1" i="0" lang="en-US" sz="3200" u="none" cap="none" strike="noStrike">
                <a:solidFill>
                  <a:srgbClr val="C00000"/>
                </a:solidFill>
                <a:latin typeface="Times New Roman"/>
                <a:ea typeface="Times New Roman"/>
                <a:cs typeface="Times New Roman"/>
                <a:sym typeface="Times New Roman"/>
              </a:rPr>
              <a:t>17.12.14.0/26.</a:t>
            </a:r>
            <a:r>
              <a:rPr b="0" i="0" lang="en-US" sz="3200" u="none" cap="none" strike="noStrike">
                <a:solidFill>
                  <a:srgbClr val="000000"/>
                </a:solidFill>
                <a:latin typeface="Times New Roman"/>
                <a:ea typeface="Times New Roman"/>
                <a:cs typeface="Times New Roman"/>
                <a:sym typeface="Times New Roman"/>
              </a:rPr>
              <a:t> which contains </a:t>
            </a:r>
            <a:r>
              <a:rPr b="1" i="0" lang="en-US" sz="3200" u="none" cap="none" strike="noStrike">
                <a:solidFill>
                  <a:srgbClr val="000000"/>
                </a:solidFill>
                <a:latin typeface="Times New Roman"/>
                <a:ea typeface="Times New Roman"/>
                <a:cs typeface="Times New Roman"/>
                <a:sym typeface="Times New Roman"/>
              </a:rPr>
              <a:t>64 addresses.</a:t>
            </a:r>
            <a:endParaRPr/>
          </a:p>
          <a:p>
            <a:pPr indent="0" lvl="0" marL="0" marR="0" rtl="0" algn="l">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The organization has  </a:t>
            </a:r>
            <a:r>
              <a:rPr b="1" i="0" lang="en-US" sz="3200" u="none" cap="none" strike="noStrike">
                <a:solidFill>
                  <a:srgbClr val="C00000"/>
                </a:solidFill>
                <a:latin typeface="Times New Roman"/>
                <a:ea typeface="Times New Roman"/>
                <a:cs typeface="Times New Roman"/>
                <a:sym typeface="Times New Roman"/>
              </a:rPr>
              <a:t>3 offices </a:t>
            </a:r>
            <a:r>
              <a:rPr b="0" i="0" lang="en-US" sz="3200" u="none" cap="none" strike="noStrike">
                <a:solidFill>
                  <a:srgbClr val="000000"/>
                </a:solidFill>
                <a:latin typeface="Times New Roman"/>
                <a:ea typeface="Times New Roman"/>
                <a:cs typeface="Times New Roman"/>
                <a:sym typeface="Times New Roman"/>
              </a:rPr>
              <a:t>and needs to divide the addresses into </a:t>
            </a:r>
            <a:r>
              <a:rPr b="1" i="0" lang="en-US" sz="3200" u="none" cap="none" strike="noStrike">
                <a:solidFill>
                  <a:srgbClr val="000000"/>
                </a:solidFill>
                <a:latin typeface="Times New Roman"/>
                <a:ea typeface="Times New Roman"/>
                <a:cs typeface="Times New Roman"/>
                <a:sym typeface="Times New Roman"/>
              </a:rPr>
              <a:t>3 subblocks </a:t>
            </a:r>
            <a:r>
              <a:rPr b="0" i="0" lang="en-US" sz="3200" u="none" cap="none" strike="noStrike">
                <a:solidFill>
                  <a:srgbClr val="000000"/>
                </a:solidFill>
                <a:latin typeface="Times New Roman"/>
                <a:ea typeface="Times New Roman"/>
                <a:cs typeface="Times New Roman"/>
                <a:sym typeface="Times New Roman"/>
              </a:rPr>
              <a:t>of </a:t>
            </a:r>
            <a:r>
              <a:rPr b="1" i="0" lang="en-US" sz="3200" u="none" cap="none" strike="noStrike">
                <a:solidFill>
                  <a:srgbClr val="002060"/>
                </a:solidFill>
                <a:latin typeface="Times New Roman"/>
                <a:ea typeface="Times New Roman"/>
                <a:cs typeface="Times New Roman"/>
                <a:sym typeface="Times New Roman"/>
              </a:rPr>
              <a:t>32, 16 and 16. </a:t>
            </a:r>
            <a:endParaRPr/>
          </a:p>
          <a:p>
            <a:pPr indent="0" lvl="0" marL="0" marR="0" rtl="0" algn="l">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How the subnetting will be performed?.</a:t>
            </a:r>
            <a:endParaRPr b="0" i="0" sz="3200" u="none" cap="none" strike="noStrike">
              <a:solidFill>
                <a:srgbClr val="000000"/>
              </a:solidFill>
              <a:latin typeface="Times New Roman"/>
              <a:ea typeface="Times New Roman"/>
              <a:cs typeface="Times New Roman"/>
              <a:sym typeface="Times New Roman"/>
            </a:endParaRPr>
          </a:p>
        </p:txBody>
      </p:sp>
      <p:sp>
        <p:nvSpPr>
          <p:cNvPr id="1647" name="Google Shape;1647;p96"/>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648" name="Google Shape;1648;p96"/>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649" name="Google Shape;1649;p9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50" name="Google Shape;1650;p9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51" name="Google Shape;1651;p9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9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659" name="Google Shape;1659;p9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660" name="Google Shape;1660;p9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61" name="Google Shape;1661;p97"/>
          <p:cNvSpPr txBox="1"/>
          <p:nvPr>
            <p:ph idx="4294967295" type="title"/>
          </p:nvPr>
        </p:nvSpPr>
        <p:spPr>
          <a:xfrm>
            <a:off x="990600" y="5778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rgbClr val="002060"/>
                </a:solidFill>
                <a:latin typeface="Times New Roman"/>
                <a:ea typeface="Times New Roman"/>
                <a:cs typeface="Times New Roman"/>
                <a:sym typeface="Times New Roman"/>
              </a:rPr>
              <a:t>Classless Addressing – Subnetting</a:t>
            </a:r>
            <a:br>
              <a:rPr b="1" lang="en-US" sz="3200">
                <a:solidFill>
                  <a:srgbClr val="002060"/>
                </a:solidFill>
                <a:latin typeface="Times New Roman"/>
                <a:ea typeface="Times New Roman"/>
                <a:cs typeface="Times New Roman"/>
                <a:sym typeface="Times New Roman"/>
              </a:rPr>
            </a:br>
            <a:r>
              <a:rPr b="1" lang="en-US" sz="3200">
                <a:solidFill>
                  <a:srgbClr val="002060"/>
                </a:solidFill>
                <a:latin typeface="Times New Roman"/>
                <a:ea typeface="Times New Roman"/>
                <a:cs typeface="Times New Roman"/>
                <a:sym typeface="Times New Roman"/>
              </a:rPr>
              <a:t> </a:t>
            </a:r>
            <a:endParaRPr b="1" sz="1800">
              <a:solidFill>
                <a:srgbClr val="002060"/>
              </a:solidFill>
              <a:latin typeface="Times New Roman"/>
              <a:ea typeface="Times New Roman"/>
              <a:cs typeface="Times New Roman"/>
              <a:sym typeface="Times New Roman"/>
            </a:endParaRPr>
          </a:p>
        </p:txBody>
      </p:sp>
      <p:sp>
        <p:nvSpPr>
          <p:cNvPr id="1662" name="Google Shape;1662;p97"/>
          <p:cNvSpPr txBox="1"/>
          <p:nvPr/>
        </p:nvSpPr>
        <p:spPr>
          <a:xfrm>
            <a:off x="639959" y="659401"/>
            <a:ext cx="821713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17.12.14.0/26.</a:t>
            </a:r>
            <a:r>
              <a:rPr b="0" i="0" lang="en-US" sz="1800" u="none" cap="none" strike="noStrike">
                <a:solidFill>
                  <a:srgbClr val="000000"/>
                </a:solidFill>
                <a:latin typeface="Times New Roman"/>
                <a:ea typeface="Times New Roman"/>
                <a:cs typeface="Times New Roman"/>
                <a:sym typeface="Times New Roman"/>
              </a:rPr>
              <a:t> </a:t>
            </a:r>
            <a:r>
              <a:rPr b="1" i="0" lang="en-US" sz="1800" u="none" cap="none" strike="noStrike">
                <a:solidFill>
                  <a:srgbClr val="000000"/>
                </a:solidFill>
                <a:latin typeface="Times New Roman"/>
                <a:ea typeface="Times New Roman"/>
                <a:cs typeface="Times New Roman"/>
                <a:sym typeface="Times New Roman"/>
              </a:rPr>
              <a:t>64 addresses.</a:t>
            </a:r>
            <a:endParaRPr/>
          </a:p>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3 offices </a:t>
            </a:r>
            <a:r>
              <a:rPr b="0" i="0" lang="en-US" sz="1800" u="none" cap="none" strike="noStrike">
                <a:solidFill>
                  <a:srgbClr val="000000"/>
                </a:solidFill>
                <a:latin typeface="Times New Roman"/>
                <a:ea typeface="Times New Roman"/>
                <a:cs typeface="Times New Roman"/>
                <a:sym typeface="Times New Roman"/>
              </a:rPr>
              <a:t>and needs to divide the addresses into </a:t>
            </a:r>
            <a:r>
              <a:rPr b="1" i="0" lang="en-US" sz="1800" u="none" cap="none" strike="noStrike">
                <a:solidFill>
                  <a:srgbClr val="000000"/>
                </a:solidFill>
                <a:latin typeface="Times New Roman"/>
                <a:ea typeface="Times New Roman"/>
                <a:cs typeface="Times New Roman"/>
                <a:sym typeface="Times New Roman"/>
              </a:rPr>
              <a:t>3 subblocks </a:t>
            </a:r>
            <a:r>
              <a:rPr b="0" i="0" lang="en-US" sz="1800" u="none" cap="none" strike="noStrike">
                <a:solidFill>
                  <a:srgbClr val="000000"/>
                </a:solidFill>
                <a:latin typeface="Times New Roman"/>
                <a:ea typeface="Times New Roman"/>
                <a:cs typeface="Times New Roman"/>
                <a:sym typeface="Times New Roman"/>
              </a:rPr>
              <a:t>of </a:t>
            </a:r>
            <a:r>
              <a:rPr b="1" i="0" lang="en-US" sz="1800" u="none" cap="none" strike="noStrike">
                <a:solidFill>
                  <a:srgbClr val="002060"/>
                </a:solidFill>
                <a:latin typeface="Times New Roman"/>
                <a:ea typeface="Times New Roman"/>
                <a:cs typeface="Times New Roman"/>
                <a:sym typeface="Times New Roman"/>
              </a:rPr>
              <a:t>32, 16 and 16.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How the subnetting will be performed?.</a:t>
            </a:r>
            <a:endParaRPr b="0" i="0" sz="1800" u="none" cap="none" strike="noStrike">
              <a:solidFill>
                <a:srgbClr val="000000"/>
              </a:solidFill>
              <a:latin typeface="Times New Roman"/>
              <a:ea typeface="Times New Roman"/>
              <a:cs typeface="Times New Roman"/>
              <a:sym typeface="Times New Roman"/>
            </a:endParaRPr>
          </a:p>
        </p:txBody>
      </p:sp>
      <p:sp>
        <p:nvSpPr>
          <p:cNvPr id="1663" name="Google Shape;1663;p97"/>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664" name="Google Shape;1664;p97"/>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665" name="Google Shape;1665;p9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66" name="Google Shape;1666;p9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67" name="Google Shape;1667;p9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9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675" name="Google Shape;1675;p9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676" name="Google Shape;1676;p9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77" name="Google Shape;1677;p98"/>
          <p:cNvSpPr txBox="1"/>
          <p:nvPr>
            <p:ph idx="4294967295" type="title"/>
          </p:nvPr>
        </p:nvSpPr>
        <p:spPr>
          <a:xfrm>
            <a:off x="990600" y="1079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None/>
            </a:pPr>
            <a:r>
              <a:rPr b="1" lang="en-US" sz="3200">
                <a:solidFill>
                  <a:srgbClr val="002060"/>
                </a:solidFill>
                <a:latin typeface="Times New Roman"/>
                <a:ea typeface="Times New Roman"/>
                <a:cs typeface="Times New Roman"/>
                <a:sym typeface="Times New Roman"/>
              </a:rPr>
              <a:t>Classless Addressing –  </a:t>
            </a:r>
            <a:r>
              <a:rPr b="1" lang="en-US" sz="2000">
                <a:solidFill>
                  <a:srgbClr val="FF0000"/>
                </a:solidFill>
                <a:latin typeface="Times New Roman"/>
                <a:ea typeface="Times New Roman"/>
                <a:cs typeface="Times New Roman"/>
                <a:sym typeface="Times New Roman"/>
              </a:rPr>
              <a:t>Solution </a:t>
            </a:r>
            <a:r>
              <a:rPr lang="en-US" sz="2000">
                <a:latin typeface="Times New Roman"/>
                <a:ea typeface="Times New Roman"/>
                <a:cs typeface="Times New Roman"/>
                <a:sym typeface="Times New Roman"/>
              </a:rPr>
              <a:t>17.12.14.0/26</a:t>
            </a:r>
            <a:endParaRPr b="1" sz="1200">
              <a:solidFill>
                <a:srgbClr val="FF0000"/>
              </a:solidFill>
              <a:latin typeface="Times New Roman"/>
              <a:ea typeface="Times New Roman"/>
              <a:cs typeface="Times New Roman"/>
              <a:sym typeface="Times New Roman"/>
            </a:endParaRPr>
          </a:p>
        </p:txBody>
      </p:sp>
      <p:sp>
        <p:nvSpPr>
          <p:cNvPr id="1678" name="Google Shape;1678;p98"/>
          <p:cNvSpPr/>
          <p:nvPr/>
        </p:nvSpPr>
        <p:spPr>
          <a:xfrm>
            <a:off x="398283" y="2117303"/>
            <a:ext cx="839909" cy="811658"/>
          </a:xfrm>
          <a:prstGeom prst="ellipse">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32  </a:t>
            </a:r>
            <a:r>
              <a:rPr b="0" i="0" lang="en-US" sz="1200" u="none" cap="none" strike="noStrike">
                <a:solidFill>
                  <a:schemeClr val="lt1"/>
                </a:solidFill>
                <a:latin typeface="Arial"/>
                <a:ea typeface="Arial"/>
                <a:cs typeface="Arial"/>
                <a:sym typeface="Arial"/>
              </a:rPr>
              <a:t>addresses</a:t>
            </a:r>
            <a:endParaRPr b="0" i="0" sz="1200" u="none" cap="none" strike="noStrike">
              <a:solidFill>
                <a:schemeClr val="lt1"/>
              </a:solidFill>
              <a:latin typeface="Arial"/>
              <a:ea typeface="Arial"/>
              <a:cs typeface="Arial"/>
              <a:sym typeface="Arial"/>
            </a:endParaRPr>
          </a:p>
        </p:txBody>
      </p:sp>
      <p:sp>
        <p:nvSpPr>
          <p:cNvPr id="1679" name="Google Shape;1679;p98"/>
          <p:cNvSpPr/>
          <p:nvPr/>
        </p:nvSpPr>
        <p:spPr>
          <a:xfrm>
            <a:off x="7777528" y="1433217"/>
            <a:ext cx="839909" cy="811658"/>
          </a:xfrm>
          <a:prstGeom prst="ellipse">
            <a:avLst/>
          </a:prstGeom>
          <a:solidFill>
            <a:srgbClr val="FF0000"/>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16 </a:t>
            </a:r>
            <a:r>
              <a:rPr b="0" i="0" lang="en-US" sz="1200" u="none" cap="none" strike="noStrike">
                <a:solidFill>
                  <a:schemeClr val="lt1"/>
                </a:solidFill>
                <a:latin typeface="Arial"/>
                <a:ea typeface="Arial"/>
                <a:cs typeface="Arial"/>
                <a:sym typeface="Arial"/>
              </a:rPr>
              <a:t>addresses</a:t>
            </a:r>
            <a:endParaRPr b="0" i="0" sz="1200" u="none" cap="none" strike="noStrike">
              <a:solidFill>
                <a:schemeClr val="lt1"/>
              </a:solidFill>
              <a:latin typeface="Arial"/>
              <a:ea typeface="Arial"/>
              <a:cs typeface="Arial"/>
              <a:sym typeface="Arial"/>
            </a:endParaRPr>
          </a:p>
        </p:txBody>
      </p:sp>
      <p:sp>
        <p:nvSpPr>
          <p:cNvPr id="1680" name="Google Shape;1680;p98"/>
          <p:cNvSpPr/>
          <p:nvPr/>
        </p:nvSpPr>
        <p:spPr>
          <a:xfrm>
            <a:off x="7792402" y="3136473"/>
            <a:ext cx="810160" cy="816767"/>
          </a:xfrm>
          <a:prstGeom prst="ellipse">
            <a:avLst/>
          </a:prstGeom>
          <a:solidFill>
            <a:srgbClr val="00B050"/>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16 </a:t>
            </a:r>
            <a:r>
              <a:rPr b="0" i="0" lang="en-US" sz="1200" u="none" cap="none" strike="noStrike">
                <a:solidFill>
                  <a:schemeClr val="lt1"/>
                </a:solidFill>
                <a:latin typeface="Arial"/>
                <a:ea typeface="Arial"/>
                <a:cs typeface="Arial"/>
                <a:sym typeface="Arial"/>
              </a:rPr>
              <a:t>addresses</a:t>
            </a:r>
            <a:endParaRPr b="0" i="0" sz="1200" u="none" cap="none" strike="noStrike">
              <a:solidFill>
                <a:schemeClr val="lt1"/>
              </a:solidFill>
              <a:latin typeface="Arial"/>
              <a:ea typeface="Arial"/>
              <a:cs typeface="Arial"/>
              <a:sym typeface="Arial"/>
            </a:endParaRPr>
          </a:p>
        </p:txBody>
      </p:sp>
      <p:sp>
        <p:nvSpPr>
          <p:cNvPr id="1681" name="Google Shape;1681;p98"/>
          <p:cNvSpPr/>
          <p:nvPr/>
        </p:nvSpPr>
        <p:spPr>
          <a:xfrm>
            <a:off x="41077" y="55120"/>
            <a:ext cx="422077" cy="6265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682" name="Google Shape;1682;p98"/>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683" name="Google Shape;1683;p9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84" name="Google Shape;1684;p98"/>
          <p:cNvCxnSpPr/>
          <p:nvPr/>
        </p:nvCxnSpPr>
        <p:spPr>
          <a:xfrm flipH="1">
            <a:off x="510138" y="-5952"/>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85" name="Google Shape;1685;p9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86" name="Google Shape;1686;p98"/>
          <p:cNvPicPr preferRelativeResize="0"/>
          <p:nvPr/>
        </p:nvPicPr>
        <p:blipFill rotWithShape="1">
          <a:blip r:embed="rId4">
            <a:alphaModFix/>
          </a:blip>
          <a:srcRect b="0" l="0" r="0" t="0"/>
          <a:stretch/>
        </p:blipFill>
        <p:spPr>
          <a:xfrm>
            <a:off x="1238192" y="3953240"/>
            <a:ext cx="6315075" cy="571500"/>
          </a:xfrm>
          <a:prstGeom prst="rect">
            <a:avLst/>
          </a:prstGeom>
          <a:noFill/>
          <a:ln>
            <a:noFill/>
          </a:ln>
        </p:spPr>
      </p:pic>
      <p:pic>
        <p:nvPicPr>
          <p:cNvPr id="1687" name="Google Shape;1687;p98"/>
          <p:cNvPicPr preferRelativeResize="0"/>
          <p:nvPr/>
        </p:nvPicPr>
        <p:blipFill rotWithShape="1">
          <a:blip r:embed="rId5">
            <a:alphaModFix/>
          </a:blip>
          <a:srcRect b="0" l="0" r="0" t="0"/>
          <a:stretch/>
        </p:blipFill>
        <p:spPr>
          <a:xfrm>
            <a:off x="4076083" y="3360145"/>
            <a:ext cx="752475" cy="593095"/>
          </a:xfrm>
          <a:prstGeom prst="rect">
            <a:avLst/>
          </a:prstGeom>
          <a:noFill/>
          <a:ln>
            <a:noFill/>
          </a:ln>
        </p:spPr>
      </p:pic>
      <p:pic>
        <p:nvPicPr>
          <p:cNvPr id="1688" name="Google Shape;1688;p98"/>
          <p:cNvPicPr preferRelativeResize="0"/>
          <p:nvPr/>
        </p:nvPicPr>
        <p:blipFill rotWithShape="1">
          <a:blip r:embed="rId6">
            <a:alphaModFix/>
          </a:blip>
          <a:srcRect b="0" l="0" r="0" t="0"/>
          <a:stretch/>
        </p:blipFill>
        <p:spPr>
          <a:xfrm>
            <a:off x="1269630" y="747198"/>
            <a:ext cx="2828925" cy="3324225"/>
          </a:xfrm>
          <a:prstGeom prst="rect">
            <a:avLst/>
          </a:prstGeom>
          <a:noFill/>
          <a:ln>
            <a:noFill/>
          </a:ln>
        </p:spPr>
      </p:pic>
      <p:pic>
        <p:nvPicPr>
          <p:cNvPr id="1689" name="Google Shape;1689;p98"/>
          <p:cNvPicPr preferRelativeResize="0"/>
          <p:nvPr/>
        </p:nvPicPr>
        <p:blipFill rotWithShape="1">
          <a:blip r:embed="rId7">
            <a:alphaModFix/>
          </a:blip>
          <a:srcRect b="0" l="0" r="0" t="0"/>
          <a:stretch/>
        </p:blipFill>
        <p:spPr>
          <a:xfrm>
            <a:off x="4824859" y="2379501"/>
            <a:ext cx="2847975" cy="1552575"/>
          </a:xfrm>
          <a:prstGeom prst="rect">
            <a:avLst/>
          </a:prstGeom>
          <a:noFill/>
          <a:ln>
            <a:noFill/>
          </a:ln>
        </p:spPr>
      </p:pic>
      <p:pic>
        <p:nvPicPr>
          <p:cNvPr id="1690" name="Google Shape;1690;p98"/>
          <p:cNvPicPr preferRelativeResize="0"/>
          <p:nvPr/>
        </p:nvPicPr>
        <p:blipFill rotWithShape="1">
          <a:blip r:embed="rId8">
            <a:alphaModFix/>
          </a:blip>
          <a:srcRect b="0" l="0" r="0" t="0"/>
          <a:stretch/>
        </p:blipFill>
        <p:spPr>
          <a:xfrm>
            <a:off x="4891534" y="841846"/>
            <a:ext cx="2781300" cy="1543050"/>
          </a:xfrm>
          <a:prstGeom prst="rect">
            <a:avLst/>
          </a:prstGeom>
          <a:noFill/>
          <a:ln>
            <a:noFill/>
          </a:ln>
        </p:spPr>
      </p:pic>
      <p:pic>
        <p:nvPicPr>
          <p:cNvPr id="1691" name="Google Shape;1691;p98"/>
          <p:cNvPicPr preferRelativeResize="0"/>
          <p:nvPr/>
        </p:nvPicPr>
        <p:blipFill rotWithShape="1">
          <a:blip r:embed="rId9">
            <a:alphaModFix/>
          </a:blip>
          <a:srcRect b="0" l="0" r="0" t="0"/>
          <a:stretch/>
        </p:blipFill>
        <p:spPr>
          <a:xfrm>
            <a:off x="4337690" y="1995479"/>
            <a:ext cx="591612" cy="1386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9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11/21/2022</a:t>
            </a:r>
            <a:endParaRPr b="1" sz="800">
              <a:solidFill>
                <a:schemeClr val="dk1"/>
              </a:solidFill>
              <a:latin typeface="Times New Roman"/>
              <a:ea typeface="Times New Roman"/>
              <a:cs typeface="Times New Roman"/>
              <a:sym typeface="Times New Roman"/>
            </a:endParaRPr>
          </a:p>
        </p:txBody>
      </p:sp>
      <p:sp>
        <p:nvSpPr>
          <p:cNvPr id="1699" name="Google Shape;1699;p9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 (CET2005B)       SY BTech    Semester-3               2022-23</a:t>
            </a:r>
            <a:endParaRPr b="1" sz="800">
              <a:solidFill>
                <a:schemeClr val="dk1"/>
              </a:solidFill>
              <a:latin typeface="Times New Roman"/>
              <a:ea typeface="Times New Roman"/>
              <a:cs typeface="Times New Roman"/>
              <a:sym typeface="Times New Roman"/>
            </a:endParaRPr>
          </a:p>
        </p:txBody>
      </p:sp>
      <p:sp>
        <p:nvSpPr>
          <p:cNvPr id="1700" name="Google Shape;1700;p9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01" name="Google Shape;1701;p99"/>
          <p:cNvSpPr txBox="1"/>
          <p:nvPr>
            <p:ph idx="4294967295" type="title"/>
          </p:nvPr>
        </p:nvSpPr>
        <p:spPr>
          <a:xfrm>
            <a:off x="990600" y="107950"/>
            <a:ext cx="81534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None/>
            </a:pPr>
            <a:r>
              <a:rPr b="1" lang="en-US" sz="3200">
                <a:solidFill>
                  <a:srgbClr val="002060"/>
                </a:solidFill>
                <a:latin typeface="Times New Roman"/>
                <a:ea typeface="Times New Roman"/>
                <a:cs typeface="Times New Roman"/>
                <a:sym typeface="Times New Roman"/>
              </a:rPr>
              <a:t>Classless Addressing –  </a:t>
            </a:r>
            <a:r>
              <a:rPr b="1" lang="en-US" sz="2000">
                <a:solidFill>
                  <a:srgbClr val="FF0000"/>
                </a:solidFill>
                <a:latin typeface="Times New Roman"/>
                <a:ea typeface="Times New Roman"/>
                <a:cs typeface="Times New Roman"/>
                <a:sym typeface="Times New Roman"/>
              </a:rPr>
              <a:t>Solution </a:t>
            </a:r>
            <a:r>
              <a:rPr lang="en-US" sz="2000">
                <a:latin typeface="Times New Roman"/>
                <a:ea typeface="Times New Roman"/>
                <a:cs typeface="Times New Roman"/>
                <a:sym typeface="Times New Roman"/>
              </a:rPr>
              <a:t>17.12.14.0/26</a:t>
            </a:r>
            <a:endParaRPr b="1" sz="1200">
              <a:solidFill>
                <a:srgbClr val="FF0000"/>
              </a:solidFill>
              <a:latin typeface="Times New Roman"/>
              <a:ea typeface="Times New Roman"/>
              <a:cs typeface="Times New Roman"/>
              <a:sym typeface="Times New Roman"/>
            </a:endParaRPr>
          </a:p>
        </p:txBody>
      </p:sp>
      <p:pic>
        <p:nvPicPr>
          <p:cNvPr id="1702" name="Google Shape;1702;p99"/>
          <p:cNvPicPr preferRelativeResize="0"/>
          <p:nvPr/>
        </p:nvPicPr>
        <p:blipFill rotWithShape="1">
          <a:blip r:embed="rId3">
            <a:alphaModFix/>
          </a:blip>
          <a:srcRect b="0" l="0" r="0" t="0"/>
          <a:stretch/>
        </p:blipFill>
        <p:spPr>
          <a:xfrm>
            <a:off x="981476" y="681676"/>
            <a:ext cx="7017292" cy="4016530"/>
          </a:xfrm>
          <a:prstGeom prst="rect">
            <a:avLst/>
          </a:prstGeom>
          <a:noFill/>
          <a:ln>
            <a:noFill/>
          </a:ln>
        </p:spPr>
      </p:pic>
      <p:sp>
        <p:nvSpPr>
          <p:cNvPr id="1703" name="Google Shape;1703;p99"/>
          <p:cNvSpPr/>
          <p:nvPr/>
        </p:nvSpPr>
        <p:spPr>
          <a:xfrm>
            <a:off x="531615" y="2016878"/>
            <a:ext cx="839909" cy="811658"/>
          </a:xfrm>
          <a:prstGeom prst="ellipse">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32  </a:t>
            </a:r>
            <a:r>
              <a:rPr b="0" i="0" lang="en-US" sz="1200" u="none" cap="none" strike="noStrike">
                <a:solidFill>
                  <a:schemeClr val="lt1"/>
                </a:solidFill>
                <a:latin typeface="Arial"/>
                <a:ea typeface="Arial"/>
                <a:cs typeface="Arial"/>
                <a:sym typeface="Arial"/>
              </a:rPr>
              <a:t>addresses</a:t>
            </a:r>
            <a:endParaRPr b="0" i="0" sz="1200" u="none" cap="none" strike="noStrike">
              <a:solidFill>
                <a:schemeClr val="lt1"/>
              </a:solidFill>
              <a:latin typeface="Arial"/>
              <a:ea typeface="Arial"/>
              <a:cs typeface="Arial"/>
              <a:sym typeface="Arial"/>
            </a:endParaRPr>
          </a:p>
        </p:txBody>
      </p:sp>
      <p:sp>
        <p:nvSpPr>
          <p:cNvPr id="1704" name="Google Shape;1704;p99"/>
          <p:cNvSpPr/>
          <p:nvPr/>
        </p:nvSpPr>
        <p:spPr>
          <a:xfrm>
            <a:off x="7777528" y="1433217"/>
            <a:ext cx="839909" cy="811658"/>
          </a:xfrm>
          <a:prstGeom prst="ellipse">
            <a:avLst/>
          </a:prstGeom>
          <a:solidFill>
            <a:srgbClr val="FF0000"/>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16 </a:t>
            </a:r>
            <a:r>
              <a:rPr b="0" i="0" lang="en-US" sz="1200" u="none" cap="none" strike="noStrike">
                <a:solidFill>
                  <a:schemeClr val="lt1"/>
                </a:solidFill>
                <a:latin typeface="Arial"/>
                <a:ea typeface="Arial"/>
                <a:cs typeface="Arial"/>
                <a:sym typeface="Arial"/>
              </a:rPr>
              <a:t>addresses</a:t>
            </a:r>
            <a:endParaRPr b="0" i="0" sz="1200" u="none" cap="none" strike="noStrike">
              <a:solidFill>
                <a:schemeClr val="lt1"/>
              </a:solidFill>
              <a:latin typeface="Arial"/>
              <a:ea typeface="Arial"/>
              <a:cs typeface="Arial"/>
              <a:sym typeface="Arial"/>
            </a:endParaRPr>
          </a:p>
        </p:txBody>
      </p:sp>
      <p:sp>
        <p:nvSpPr>
          <p:cNvPr id="1705" name="Google Shape;1705;p99"/>
          <p:cNvSpPr/>
          <p:nvPr/>
        </p:nvSpPr>
        <p:spPr>
          <a:xfrm>
            <a:off x="7792402" y="3136473"/>
            <a:ext cx="810160" cy="816767"/>
          </a:xfrm>
          <a:prstGeom prst="ellipse">
            <a:avLst/>
          </a:prstGeom>
          <a:solidFill>
            <a:srgbClr val="00B050"/>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16 </a:t>
            </a:r>
            <a:r>
              <a:rPr b="0" i="0" lang="en-US" sz="1200" u="none" cap="none" strike="noStrike">
                <a:solidFill>
                  <a:schemeClr val="lt1"/>
                </a:solidFill>
                <a:latin typeface="Arial"/>
                <a:ea typeface="Arial"/>
                <a:cs typeface="Arial"/>
                <a:sym typeface="Arial"/>
              </a:rPr>
              <a:t>addresses</a:t>
            </a:r>
            <a:endParaRPr b="0" i="0" sz="1200" u="none" cap="none" strike="noStrike">
              <a:solidFill>
                <a:schemeClr val="lt1"/>
              </a:solidFill>
              <a:latin typeface="Arial"/>
              <a:ea typeface="Arial"/>
              <a:cs typeface="Arial"/>
              <a:sym typeface="Arial"/>
            </a:endParaRPr>
          </a:p>
        </p:txBody>
      </p:sp>
      <p:sp>
        <p:nvSpPr>
          <p:cNvPr id="1706" name="Google Shape;1706;p99"/>
          <p:cNvSpPr/>
          <p:nvPr/>
        </p:nvSpPr>
        <p:spPr>
          <a:xfrm>
            <a:off x="41077" y="55120"/>
            <a:ext cx="422077" cy="62655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07" name="Google Shape;1707;p99"/>
          <p:cNvCxnSpPr/>
          <p:nvPr/>
        </p:nvCxnSpPr>
        <p:spPr>
          <a:xfrm flipH="1" rot="10800000">
            <a:off x="-7737" y="681676"/>
            <a:ext cx="9144000" cy="20782"/>
          </a:xfrm>
          <a:prstGeom prst="straightConnector1">
            <a:avLst/>
          </a:prstGeom>
          <a:noFill/>
          <a:ln cap="flat" cmpd="sng" w="9525">
            <a:solidFill>
              <a:srgbClr val="00B050"/>
            </a:solidFill>
            <a:prstDash val="solid"/>
            <a:round/>
            <a:headEnd len="sm" w="sm" type="none"/>
            <a:tailEnd len="sm" w="sm" type="none"/>
          </a:ln>
        </p:spPr>
      </p:cxnSp>
      <p:sp>
        <p:nvSpPr>
          <p:cNvPr id="1708" name="Google Shape;1708;p9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09" name="Google Shape;1709;p99"/>
          <p:cNvCxnSpPr/>
          <p:nvPr/>
        </p:nvCxnSpPr>
        <p:spPr>
          <a:xfrm flipH="1">
            <a:off x="510138" y="-5952"/>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10" name="Google Shape;1710;p9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